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18288000" cy="10287000"/>
  <p:notesSz cx="6858000" cy="9144000"/>
  <p:embeddedFontLst>
    <p:embeddedFont>
      <p:font typeface="Sunborn" charset="1" panose="00000500000000000000"/>
      <p:regular r:id="rId39"/>
    </p:embeddedFont>
    <p:embeddedFont>
      <p:font typeface="Gotham Bold" charset="1" panose="00000000000000000000"/>
      <p:regular r:id="rId40"/>
    </p:embeddedFont>
    <p:embeddedFont>
      <p:font typeface="Canva Sans Bold" charset="1" panose="020B0803030501040103"/>
      <p:regular r:id="rId41"/>
    </p:embeddedFont>
    <p:embeddedFont>
      <p:font typeface="Canva Sans" charset="1" panose="020B0503030501040103"/>
      <p:regular r:id="rId42"/>
    </p:embeddedFont>
    <p:embeddedFont>
      <p:font typeface="Shonar Bangla" charset="1" panose="02020603050405020304"/>
      <p:regular r:id="rId43"/>
    </p:embeddedFont>
    <p:embeddedFont>
      <p:font typeface="Gotham" charset="1" panose="00000000000000000000"/>
      <p:regular r:id="rId44"/>
    </p:embeddedFont>
    <p:embeddedFont>
      <p:font typeface="Arimo" charset="1" panose="020B0604020202020204"/>
      <p:regular r:id="rId45"/>
    </p:embeddedFont>
    <p:embeddedFont>
      <p:font typeface="Inter Bold" charset="1" panose="020B0802030000000004"/>
      <p:regular r:id="rId46"/>
    </p:embeddedFont>
    <p:embeddedFont>
      <p:font typeface="Inter" charset="1" panose="020B0502030000000004"/>
      <p:regular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44" Target="fonts/font44.fntdata" Type="http://schemas.openxmlformats.org/officeDocument/2006/relationships/font"/><Relationship Id="rId45" Target="fonts/font45.fntdata" Type="http://schemas.openxmlformats.org/officeDocument/2006/relationships/font"/><Relationship Id="rId46" Target="fonts/font46.fntdata" Type="http://schemas.openxmlformats.org/officeDocument/2006/relationships/font"/><Relationship Id="rId47" Target="fonts/font47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4711" y="6710745"/>
            <a:ext cx="1911949" cy="4345338"/>
          </a:xfrm>
          <a:custGeom>
            <a:avLst/>
            <a:gdLst/>
            <a:ahLst/>
            <a:cxnLst/>
            <a:rect r="r" b="b" t="t" l="l"/>
            <a:pathLst>
              <a:path h="4345338" w="1911949">
                <a:moveTo>
                  <a:pt x="0" y="0"/>
                </a:moveTo>
                <a:lnTo>
                  <a:pt x="1911949" y="0"/>
                </a:lnTo>
                <a:lnTo>
                  <a:pt x="1911949" y="4345339"/>
                </a:lnTo>
                <a:lnTo>
                  <a:pt x="0" y="4345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44711" y="-769084"/>
            <a:ext cx="1911949" cy="4345338"/>
          </a:xfrm>
          <a:custGeom>
            <a:avLst/>
            <a:gdLst/>
            <a:ahLst/>
            <a:cxnLst/>
            <a:rect r="r" b="b" t="t" l="l"/>
            <a:pathLst>
              <a:path h="4345338" w="1911949">
                <a:moveTo>
                  <a:pt x="0" y="0"/>
                </a:moveTo>
                <a:lnTo>
                  <a:pt x="1911949" y="0"/>
                </a:lnTo>
                <a:lnTo>
                  <a:pt x="1911949" y="4345339"/>
                </a:lnTo>
                <a:lnTo>
                  <a:pt x="0" y="4345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544711" y="2939493"/>
            <a:ext cx="1911949" cy="4345338"/>
          </a:xfrm>
          <a:custGeom>
            <a:avLst/>
            <a:gdLst/>
            <a:ahLst/>
            <a:cxnLst/>
            <a:rect r="r" b="b" t="t" l="l"/>
            <a:pathLst>
              <a:path h="4345338" w="1911949">
                <a:moveTo>
                  <a:pt x="1911949" y="0"/>
                </a:moveTo>
                <a:lnTo>
                  <a:pt x="0" y="0"/>
                </a:lnTo>
                <a:lnTo>
                  <a:pt x="0" y="4345339"/>
                </a:lnTo>
                <a:lnTo>
                  <a:pt x="1911949" y="4345339"/>
                </a:lnTo>
                <a:lnTo>
                  <a:pt x="191194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69750" y="771777"/>
            <a:ext cx="416467" cy="631808"/>
          </a:xfrm>
          <a:custGeom>
            <a:avLst/>
            <a:gdLst/>
            <a:ahLst/>
            <a:cxnLst/>
            <a:rect r="r" b="b" t="t" l="l"/>
            <a:pathLst>
              <a:path h="631808" w="416467">
                <a:moveTo>
                  <a:pt x="0" y="0"/>
                </a:moveTo>
                <a:lnTo>
                  <a:pt x="416466" y="0"/>
                </a:lnTo>
                <a:lnTo>
                  <a:pt x="416466" y="631808"/>
                </a:lnTo>
                <a:lnTo>
                  <a:pt x="0" y="6318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33497" y="1915027"/>
            <a:ext cx="13889550" cy="2994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839"/>
              </a:lnSpc>
            </a:pPr>
            <a:r>
              <a:rPr lang="en-US" sz="9785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USE-CASE TEST-CASE</a:t>
            </a:r>
          </a:p>
          <a:p>
            <a:pPr algn="l" marL="0" indent="0" lvl="0">
              <a:lnSpc>
                <a:spcPts val="11839"/>
              </a:lnSpc>
            </a:pPr>
            <a:r>
              <a:rPr lang="en-US" sz="9785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PRESENTATION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33497" y="5067300"/>
            <a:ext cx="13889550" cy="680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64"/>
              </a:lnSpc>
            </a:pPr>
            <a:r>
              <a:rPr lang="en-US" b="true" sz="3974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CSE-326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074929" y="5690245"/>
            <a:ext cx="1729383" cy="4302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 b="true">
                <a:solidFill>
                  <a:srgbClr val="5F6F5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Group-5</a:t>
            </a:r>
          </a:p>
          <a:p>
            <a:pPr algn="ctr">
              <a:lnSpc>
                <a:spcPts val="4479"/>
              </a:lnSpc>
            </a:pP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2005005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2005019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2005021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2005024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2005027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2005030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4833" y="9596668"/>
            <a:ext cx="18877666" cy="944931"/>
            <a:chOff x="0" y="0"/>
            <a:chExt cx="4971896" cy="2488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71896" cy="248871"/>
            </a:xfrm>
            <a:custGeom>
              <a:avLst/>
              <a:gdLst/>
              <a:ahLst/>
              <a:cxnLst/>
              <a:rect r="r" b="b" t="t" l="l"/>
              <a:pathLst>
                <a:path h="248871" w="4971896">
                  <a:moveTo>
                    <a:pt x="0" y="0"/>
                  </a:moveTo>
                  <a:lnTo>
                    <a:pt x="4971896" y="0"/>
                  </a:lnTo>
                  <a:lnTo>
                    <a:pt x="4971896" y="248871"/>
                  </a:lnTo>
                  <a:lnTo>
                    <a:pt x="0" y="248871"/>
                  </a:lnTo>
                  <a:close/>
                </a:path>
              </a:pathLst>
            </a:custGeom>
            <a:solidFill>
              <a:srgbClr val="F6ED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71896" cy="296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212299" y="0"/>
            <a:ext cx="1075701" cy="2444776"/>
          </a:xfrm>
          <a:custGeom>
            <a:avLst/>
            <a:gdLst/>
            <a:ahLst/>
            <a:cxnLst/>
            <a:rect r="r" b="b" t="t" l="l"/>
            <a:pathLst>
              <a:path h="2444776" w="1075701">
                <a:moveTo>
                  <a:pt x="0" y="0"/>
                </a:moveTo>
                <a:lnTo>
                  <a:pt x="1075701" y="0"/>
                </a:lnTo>
                <a:lnTo>
                  <a:pt x="1075701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028700" y="370144"/>
          <a:ext cx="15944166" cy="9605991"/>
        </p:xfrm>
        <a:graphic>
          <a:graphicData uri="http://schemas.openxmlformats.org/drawingml/2006/table">
            <a:tbl>
              <a:tblPr/>
              <a:tblGrid>
                <a:gridCol w="4120693"/>
                <a:gridCol w="4325713"/>
                <a:gridCol w="3302592"/>
                <a:gridCol w="2370416"/>
                <a:gridCol w="1824752"/>
              </a:tblGrid>
              <a:tr h="124613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Gotham Bold"/>
                          <a:ea typeface="Gotham Bold"/>
                          <a:cs typeface="Gotham Bold"/>
                          <a:sym typeface="Gotham Bold"/>
                        </a:rPr>
                        <a:t>Test Case Name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Gotham Bold"/>
                          <a:ea typeface="Gotham Bold"/>
                          <a:cs typeface="Gotham Bold"/>
                          <a:sym typeface="Gotham Bold"/>
                        </a:rPr>
                        <a:t>Description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Gotham Bold"/>
                          <a:ea typeface="Gotham Bold"/>
                          <a:cs typeface="Gotham Bold"/>
                          <a:sym typeface="Gotham Bold"/>
                        </a:rPr>
                        <a:t>Input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Gotham Bold"/>
                          <a:ea typeface="Gotham Bold"/>
                          <a:cs typeface="Gotham Bold"/>
                          <a:sym typeface="Gotham Bold"/>
                        </a:rPr>
                        <a:t>Expected Outcome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Gotham Bold"/>
                          <a:ea typeface="Gotham Bold"/>
                          <a:cs typeface="Gotham Bold"/>
                          <a:sym typeface="Gotham Bold"/>
                        </a:rPr>
                        <a:t>Status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148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Valid Login and Password Change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Verify that the system allows login with a valid edu-id and password and enables password change.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eduId: valid_id, password: valid_pass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Student logs in successfully, system prompts for password change.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Success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640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Invalid Login Due to Incorrect Password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Verify that the system denies login with a valid edu-id but incorrect password.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eduId: valid_id, password: invalid_pass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Login failed - Incorrect password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Failure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523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Invalid Login Due to Incorrect Edu-id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Verify that the system denies login with an invalid edu-id and correct password.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eduId: invalid_id, password: valid_pass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Login failed - Edu-id not found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Failure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836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Successful Password Change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Verify that the student can successfully change and confirm the new password after login.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newPassword: new_pass, confirm: new_pass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Password changed successfully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Success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836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Failed Password Change Due to Mismatch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Verify that password change fails if new password and confirmation do not match.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newPassword: new_pass, confirm: mismatch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Password change failed - Confirmation does not match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Failure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4833" y="9596668"/>
            <a:ext cx="18877666" cy="944931"/>
            <a:chOff x="0" y="0"/>
            <a:chExt cx="4971896" cy="2488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71896" cy="248871"/>
            </a:xfrm>
            <a:custGeom>
              <a:avLst/>
              <a:gdLst/>
              <a:ahLst/>
              <a:cxnLst/>
              <a:rect r="r" b="b" t="t" l="l"/>
              <a:pathLst>
                <a:path h="248871" w="4971896">
                  <a:moveTo>
                    <a:pt x="0" y="0"/>
                  </a:moveTo>
                  <a:lnTo>
                    <a:pt x="4971896" y="0"/>
                  </a:lnTo>
                  <a:lnTo>
                    <a:pt x="4971896" y="248871"/>
                  </a:lnTo>
                  <a:lnTo>
                    <a:pt x="0" y="248871"/>
                  </a:lnTo>
                  <a:close/>
                </a:path>
              </a:pathLst>
            </a:custGeom>
            <a:solidFill>
              <a:srgbClr val="F6ED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71896" cy="296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507132" y="-348574"/>
            <a:ext cx="1075701" cy="2444776"/>
          </a:xfrm>
          <a:custGeom>
            <a:avLst/>
            <a:gdLst/>
            <a:ahLst/>
            <a:cxnLst/>
            <a:rect r="r" b="b" t="t" l="l"/>
            <a:pathLst>
              <a:path h="2444776" w="1075701">
                <a:moveTo>
                  <a:pt x="0" y="0"/>
                </a:moveTo>
                <a:lnTo>
                  <a:pt x="1075701" y="0"/>
                </a:lnTo>
                <a:lnTo>
                  <a:pt x="1075701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19175"/>
            <a:ext cx="16230600" cy="152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49"/>
              </a:lnSpc>
            </a:pPr>
            <a:r>
              <a:rPr lang="en-US" sz="4999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USE CASe 4 : student pays application fee and</a:t>
            </a:r>
          </a:p>
          <a:p>
            <a:pPr algn="l" marL="0" indent="0" lvl="0">
              <a:lnSpc>
                <a:spcPts val="6049"/>
              </a:lnSpc>
            </a:pPr>
            <a:r>
              <a:rPr lang="en-US" sz="4999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Start the admission process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862488"/>
            <a:ext cx="6215116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0"/>
              </a:lnSpc>
            </a:pPr>
            <a:r>
              <a:rPr lang="en-US" sz="3100" b="true">
                <a:solidFill>
                  <a:srgbClr val="5F6F5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Actor </a:t>
            </a:r>
            <a:r>
              <a:rPr lang="en-US" sz="31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: Student, System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698147"/>
            <a:ext cx="14445130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5F6F5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Precondition </a:t>
            </a:r>
            <a:r>
              <a:rPr lang="en-US" sz="32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:  Student logged into his profile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550317"/>
            <a:ext cx="1950482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5F6F5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Scenario</a:t>
            </a:r>
            <a:r>
              <a:rPr lang="en-US" sz="32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: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49545" y="5086350"/>
            <a:ext cx="15003439" cy="478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2" indent="-323851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 System shows “Pay application fee” option to the student.</a:t>
            </a:r>
          </a:p>
          <a:p>
            <a:pPr algn="l" marL="647702" indent="-323851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 Student requests for payment methods.</a:t>
            </a:r>
          </a:p>
          <a:p>
            <a:pPr algn="l" marL="647702" indent="-323851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System shows the payment methods ( Bank, Card, MFS) included in the payment gateway.</a:t>
            </a:r>
          </a:p>
          <a:p>
            <a:pPr algn="l" marL="647702" indent="-323851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Student selects a method.</a:t>
            </a:r>
          </a:p>
          <a:p>
            <a:pPr algn="l" marL="647702" indent="-323851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System shows the payment amount ( Application fee equal for all )</a:t>
            </a:r>
          </a:p>
          <a:p>
            <a:pPr algn="l" marL="647702" indent="-323851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Student makes payment.</a:t>
            </a:r>
          </a:p>
          <a:p>
            <a:pPr algn="l" marL="647702" indent="-323851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System activates the college selection window for the student after payment verification.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4833" y="9596668"/>
            <a:ext cx="18877666" cy="944931"/>
            <a:chOff x="0" y="0"/>
            <a:chExt cx="4971896" cy="2488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71896" cy="248871"/>
            </a:xfrm>
            <a:custGeom>
              <a:avLst/>
              <a:gdLst/>
              <a:ahLst/>
              <a:cxnLst/>
              <a:rect r="r" b="b" t="t" l="l"/>
              <a:pathLst>
                <a:path h="248871" w="4971896">
                  <a:moveTo>
                    <a:pt x="0" y="0"/>
                  </a:moveTo>
                  <a:lnTo>
                    <a:pt x="4971896" y="0"/>
                  </a:lnTo>
                  <a:lnTo>
                    <a:pt x="4971896" y="248871"/>
                  </a:lnTo>
                  <a:lnTo>
                    <a:pt x="0" y="248871"/>
                  </a:lnTo>
                  <a:close/>
                </a:path>
              </a:pathLst>
            </a:custGeom>
            <a:solidFill>
              <a:srgbClr val="F6ED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71896" cy="296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317564" y="501118"/>
          <a:ext cx="17727418" cy="9822401"/>
        </p:xfrm>
        <a:graphic>
          <a:graphicData uri="http://schemas.openxmlformats.org/drawingml/2006/table">
            <a:tbl>
              <a:tblPr/>
              <a:tblGrid>
                <a:gridCol w="2793273"/>
                <a:gridCol w="6598520"/>
                <a:gridCol w="2324664"/>
                <a:gridCol w="4825324"/>
                <a:gridCol w="1185638"/>
              </a:tblGrid>
              <a:tr h="81992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Test Case Name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Description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Input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Expected Outcome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Status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292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Display Payment Option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Verify that the system displays the "Pay application fee" option to the student upon login.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Student logged in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"Pay application fee" option is visible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Success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572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Request Payment Methods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Verify that the system displays available payment methods when the student requests them.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Payment method request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System shows available methods: Bank, Card, MFS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Success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88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Select Payment Method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Verify that the student can select a payment method from the available options.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Selected method: Bank/Card/MFS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System proceeds to payment amount display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Success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88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Successful Payment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Verify that the student can complete the payment successfully using the selected method.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Payment info: Bank/Card/MFS details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Payment successful, payment verified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Success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194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Failed Payment Due to Insufficient Funds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Verify that payment fails if the selected method does not have sufficient funds.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Payment info: Bank/Card/MFS (insufficient funds)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Payment failed - Insufficient funds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Failure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229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Failed Payment Verification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Verify that college selection window is not activated if payment verification fails.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Payment status: Unverified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College selection window remains inactive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Failure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194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Failed Payment Due to Network Error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Verify that the payment process fails if there is a network error during the transaction.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Payment info: Network issue during transaction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Payment failed - Network error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Failure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4833" y="9596668"/>
            <a:ext cx="18877666" cy="944931"/>
            <a:chOff x="0" y="0"/>
            <a:chExt cx="4971896" cy="2488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71896" cy="248871"/>
            </a:xfrm>
            <a:custGeom>
              <a:avLst/>
              <a:gdLst/>
              <a:ahLst/>
              <a:cxnLst/>
              <a:rect r="r" b="b" t="t" l="l"/>
              <a:pathLst>
                <a:path h="248871" w="4971896">
                  <a:moveTo>
                    <a:pt x="0" y="0"/>
                  </a:moveTo>
                  <a:lnTo>
                    <a:pt x="4971896" y="0"/>
                  </a:lnTo>
                  <a:lnTo>
                    <a:pt x="4971896" y="248871"/>
                  </a:lnTo>
                  <a:lnTo>
                    <a:pt x="0" y="248871"/>
                  </a:lnTo>
                  <a:close/>
                </a:path>
              </a:pathLst>
            </a:custGeom>
            <a:solidFill>
              <a:srgbClr val="F6ED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71896" cy="296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507132" y="-348574"/>
            <a:ext cx="1075701" cy="2444776"/>
          </a:xfrm>
          <a:custGeom>
            <a:avLst/>
            <a:gdLst/>
            <a:ahLst/>
            <a:cxnLst/>
            <a:rect r="r" b="b" t="t" l="l"/>
            <a:pathLst>
              <a:path h="2444776" w="1075701">
                <a:moveTo>
                  <a:pt x="0" y="0"/>
                </a:moveTo>
                <a:lnTo>
                  <a:pt x="1075701" y="0"/>
                </a:lnTo>
                <a:lnTo>
                  <a:pt x="1075701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19175"/>
            <a:ext cx="16230600" cy="228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49"/>
              </a:lnSpc>
            </a:pPr>
            <a:r>
              <a:rPr lang="en-US" sz="4999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USE CASe 5 : System prepares College list for each student.</a:t>
            </a:r>
          </a:p>
          <a:p>
            <a:pPr algn="l" marL="0" indent="0" lvl="0">
              <a:lnSpc>
                <a:spcPts val="604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862488"/>
            <a:ext cx="6215116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0"/>
              </a:lnSpc>
            </a:pPr>
            <a:r>
              <a:rPr lang="en-US" sz="3100" b="true">
                <a:solidFill>
                  <a:srgbClr val="5F6F5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Actor </a:t>
            </a:r>
            <a:r>
              <a:rPr lang="en-US" sz="31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: Student, System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698147"/>
            <a:ext cx="14445130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5F6F5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Precondition </a:t>
            </a:r>
            <a:r>
              <a:rPr lang="en-US" sz="32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:  Student has completed the application payment.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626517"/>
            <a:ext cx="1950482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5F6F5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Scenario</a:t>
            </a:r>
            <a:r>
              <a:rPr lang="en-US" sz="32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: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5478687"/>
            <a:ext cx="15003439" cy="318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1. Student selects board and district of preferred institution.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2.</a:t>
            </a: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 System makes a list of all the colleges available in that district under the board.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3.</a:t>
            </a: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System shows that list to the student.</a:t>
            </a:r>
          </a:p>
          <a:p>
            <a:pPr algn="l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4833" y="9596668"/>
            <a:ext cx="18877666" cy="944931"/>
            <a:chOff x="0" y="0"/>
            <a:chExt cx="4971896" cy="2488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71896" cy="248871"/>
            </a:xfrm>
            <a:custGeom>
              <a:avLst/>
              <a:gdLst/>
              <a:ahLst/>
              <a:cxnLst/>
              <a:rect r="r" b="b" t="t" l="l"/>
              <a:pathLst>
                <a:path h="248871" w="4971896">
                  <a:moveTo>
                    <a:pt x="0" y="0"/>
                  </a:moveTo>
                  <a:lnTo>
                    <a:pt x="4971896" y="0"/>
                  </a:lnTo>
                  <a:lnTo>
                    <a:pt x="4971896" y="248871"/>
                  </a:lnTo>
                  <a:lnTo>
                    <a:pt x="0" y="248871"/>
                  </a:lnTo>
                  <a:close/>
                </a:path>
              </a:pathLst>
            </a:custGeom>
            <a:solidFill>
              <a:srgbClr val="F6ED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71896" cy="296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028700" y="259301"/>
          <a:ext cx="14929429" cy="8813132"/>
        </p:xfrm>
        <a:graphic>
          <a:graphicData uri="http://schemas.openxmlformats.org/drawingml/2006/table">
            <a:tbl>
              <a:tblPr/>
              <a:tblGrid>
                <a:gridCol w="2468335"/>
                <a:gridCol w="4007734"/>
                <a:gridCol w="2370609"/>
                <a:gridCol w="3825832"/>
                <a:gridCol w="2256919"/>
              </a:tblGrid>
              <a:tr h="112754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Test Case Name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Description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Input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Expected Outcome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Status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58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Select valid</a:t>
                      </a:r>
                      <a:endParaRPr lang="en-US" sz="1100"/>
                    </a:p>
                    <a:p>
                      <a:pPr algn="ctr">
                        <a:lnSpc>
                          <a:spcPts val="28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 Board and District</a:t>
                      </a:r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Verify that the student can select their preferred board and district for college search.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Board: Dhaka, District: Gazipur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System accepts board and district selection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Success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367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Generate College List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Verify that the system generates a list of colleges available in the selected district under the selected board.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Board: Dhaka, District: Gazipur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System prepares a list of available colleges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Success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88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Display College List to Student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Verify that the system displays the generated college list to the student.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College list for Dhaka, Gazipur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College list is displayed to the student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Success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244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Invalid Board/District Selection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Verify that the system handles invalid or empty board/district selections appropriately.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Board: Invalid, District: Empty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System displays "Invalid selection - Please choose valid options"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Failure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4833" y="9596668"/>
            <a:ext cx="18877666" cy="944931"/>
            <a:chOff x="0" y="0"/>
            <a:chExt cx="4971896" cy="2488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71896" cy="248871"/>
            </a:xfrm>
            <a:custGeom>
              <a:avLst/>
              <a:gdLst/>
              <a:ahLst/>
              <a:cxnLst/>
              <a:rect r="r" b="b" t="t" l="l"/>
              <a:pathLst>
                <a:path h="248871" w="4971896">
                  <a:moveTo>
                    <a:pt x="0" y="0"/>
                  </a:moveTo>
                  <a:lnTo>
                    <a:pt x="4971896" y="0"/>
                  </a:lnTo>
                  <a:lnTo>
                    <a:pt x="4971896" y="248871"/>
                  </a:lnTo>
                  <a:lnTo>
                    <a:pt x="0" y="248871"/>
                  </a:lnTo>
                  <a:close/>
                </a:path>
              </a:pathLst>
            </a:custGeom>
            <a:solidFill>
              <a:srgbClr val="F6ED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71896" cy="296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507132" y="-348574"/>
            <a:ext cx="1075701" cy="2444776"/>
          </a:xfrm>
          <a:custGeom>
            <a:avLst/>
            <a:gdLst/>
            <a:ahLst/>
            <a:cxnLst/>
            <a:rect r="r" b="b" t="t" l="l"/>
            <a:pathLst>
              <a:path h="2444776" w="1075701">
                <a:moveTo>
                  <a:pt x="0" y="0"/>
                </a:moveTo>
                <a:lnTo>
                  <a:pt x="1075701" y="0"/>
                </a:lnTo>
                <a:lnTo>
                  <a:pt x="1075701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92447" y="864289"/>
            <a:ext cx="16230600" cy="228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49"/>
              </a:lnSpc>
            </a:pPr>
            <a:r>
              <a:rPr lang="en-US" sz="4999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USE CASe 6 : Student provides preferred SVG and quota</a:t>
            </a:r>
          </a:p>
          <a:p>
            <a:pPr algn="l" marL="0" indent="0" lvl="0">
              <a:lnSpc>
                <a:spcPts val="604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862488"/>
            <a:ext cx="6215116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0"/>
              </a:lnSpc>
            </a:pPr>
            <a:r>
              <a:rPr lang="en-US" sz="3100" b="true">
                <a:solidFill>
                  <a:srgbClr val="5F6F5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Actor </a:t>
            </a:r>
            <a:r>
              <a:rPr lang="en-US" sz="31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: Student, System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583847"/>
            <a:ext cx="14445130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5F6F5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Precondition </a:t>
            </a:r>
            <a:r>
              <a:rPr lang="en-US" sz="32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:  Student has given preferred district, board and received a college list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253355"/>
            <a:ext cx="1950482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5F6F5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Scenario</a:t>
            </a:r>
            <a:r>
              <a:rPr lang="en-US" sz="32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: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5991225"/>
            <a:ext cx="14962701" cy="3704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8"/>
              </a:lnSpc>
            </a:pPr>
            <a:r>
              <a:rPr lang="en-US" sz="2991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 1. Student selects status of FQ (Freedom fighter quota) </a:t>
            </a:r>
          </a:p>
          <a:p>
            <a:pPr algn="l">
              <a:lnSpc>
                <a:spcPts val="4188"/>
              </a:lnSpc>
            </a:pPr>
            <a:r>
              <a:rPr lang="en-US" sz="2991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2.Student selects a college from the list.</a:t>
            </a:r>
          </a:p>
          <a:p>
            <a:pPr algn="l">
              <a:lnSpc>
                <a:spcPts val="4188"/>
              </a:lnSpc>
            </a:pPr>
            <a:r>
              <a:rPr lang="en-US" sz="2991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3. System shows the available SVG (Shift , Version, Group) of that college.</a:t>
            </a:r>
          </a:p>
          <a:p>
            <a:pPr algn="l">
              <a:lnSpc>
                <a:spcPts val="4188"/>
              </a:lnSpc>
            </a:pPr>
            <a:r>
              <a:rPr lang="en-US" sz="2991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4. Student provides the preferred SVG.</a:t>
            </a:r>
          </a:p>
          <a:p>
            <a:pPr algn="l">
              <a:lnSpc>
                <a:spcPts val="4188"/>
              </a:lnSpc>
            </a:pPr>
            <a:r>
              <a:rPr lang="en-US" sz="2991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5. System checks if the student is eligible for that group or not. (For details- Group changing rules)</a:t>
            </a:r>
          </a:p>
          <a:p>
            <a:pPr algn="l">
              <a:lnSpc>
                <a:spcPts val="4188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4833" y="9596668"/>
            <a:ext cx="18877666" cy="944931"/>
            <a:chOff x="0" y="0"/>
            <a:chExt cx="4971896" cy="2488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71896" cy="248871"/>
            </a:xfrm>
            <a:custGeom>
              <a:avLst/>
              <a:gdLst/>
              <a:ahLst/>
              <a:cxnLst/>
              <a:rect r="r" b="b" t="t" l="l"/>
              <a:pathLst>
                <a:path h="248871" w="4971896">
                  <a:moveTo>
                    <a:pt x="0" y="0"/>
                  </a:moveTo>
                  <a:lnTo>
                    <a:pt x="4971896" y="0"/>
                  </a:lnTo>
                  <a:lnTo>
                    <a:pt x="4971896" y="248871"/>
                  </a:lnTo>
                  <a:lnTo>
                    <a:pt x="0" y="248871"/>
                  </a:lnTo>
                  <a:close/>
                </a:path>
              </a:pathLst>
            </a:custGeom>
            <a:solidFill>
              <a:srgbClr val="F6ED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71896" cy="296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507132" y="-348574"/>
            <a:ext cx="1075701" cy="2444776"/>
          </a:xfrm>
          <a:custGeom>
            <a:avLst/>
            <a:gdLst/>
            <a:ahLst/>
            <a:cxnLst/>
            <a:rect r="r" b="b" t="t" l="l"/>
            <a:pathLst>
              <a:path h="2444776" w="1075701">
                <a:moveTo>
                  <a:pt x="0" y="0"/>
                </a:moveTo>
                <a:lnTo>
                  <a:pt x="1075701" y="0"/>
                </a:lnTo>
                <a:lnTo>
                  <a:pt x="1075701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10776" y="971550"/>
            <a:ext cx="1950482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5F6F5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Scenario</a:t>
            </a:r>
            <a:r>
              <a:rPr lang="en-US" sz="32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: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10776" y="1943802"/>
            <a:ext cx="14962701" cy="6431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46"/>
              </a:lnSpc>
            </a:pPr>
            <a:r>
              <a:rPr lang="en-US" sz="2991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6. System checks whether the student’s SSC GPA meets the required GPA of that SVG.</a:t>
            </a:r>
          </a:p>
          <a:p>
            <a:pPr algn="l">
              <a:lnSpc>
                <a:spcPts val="5146"/>
              </a:lnSpc>
            </a:pPr>
            <a:r>
              <a:rPr lang="en-US" sz="2991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7. If these criteria are met, system enables the option of Institution specific quotas ( EQ1,EQ2 and SQ).</a:t>
            </a:r>
          </a:p>
          <a:p>
            <a:pPr algn="l">
              <a:lnSpc>
                <a:spcPts val="5146"/>
              </a:lnSpc>
            </a:pPr>
            <a:r>
              <a:rPr lang="en-US" sz="2991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8. Student provides the status of each institution specific quotas.</a:t>
            </a:r>
          </a:p>
          <a:p>
            <a:pPr algn="l">
              <a:lnSpc>
                <a:spcPts val="5146"/>
              </a:lnSpc>
            </a:pPr>
            <a:r>
              <a:rPr lang="en-US" sz="2991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9. Student selects at least five and at most ten colleges this way.</a:t>
            </a:r>
          </a:p>
          <a:p>
            <a:pPr algn="l">
              <a:lnSpc>
                <a:spcPts val="5146"/>
              </a:lnSpc>
            </a:pPr>
            <a:r>
              <a:rPr lang="en-US" sz="2991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10. System verifies the number of choices.</a:t>
            </a:r>
          </a:p>
          <a:p>
            <a:pPr algn="l">
              <a:lnSpc>
                <a:spcPts val="5146"/>
              </a:lnSpc>
            </a:pPr>
            <a:r>
              <a:rPr lang="en-US" sz="2991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11.System accepts the choice list of the student and uploads it into the database.</a:t>
            </a:r>
          </a:p>
          <a:p>
            <a:pPr algn="l">
              <a:lnSpc>
                <a:spcPts val="5146"/>
              </a:lnSpc>
            </a:pPr>
          </a:p>
          <a:p>
            <a:pPr algn="l">
              <a:lnSpc>
                <a:spcPts val="5146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4833" y="9596668"/>
            <a:ext cx="18877666" cy="944931"/>
            <a:chOff x="0" y="0"/>
            <a:chExt cx="4971896" cy="2488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71896" cy="248871"/>
            </a:xfrm>
            <a:custGeom>
              <a:avLst/>
              <a:gdLst/>
              <a:ahLst/>
              <a:cxnLst/>
              <a:rect r="r" b="b" t="t" l="l"/>
              <a:pathLst>
                <a:path h="248871" w="4971896">
                  <a:moveTo>
                    <a:pt x="0" y="0"/>
                  </a:moveTo>
                  <a:lnTo>
                    <a:pt x="4971896" y="0"/>
                  </a:lnTo>
                  <a:lnTo>
                    <a:pt x="4971896" y="248871"/>
                  </a:lnTo>
                  <a:lnTo>
                    <a:pt x="0" y="248871"/>
                  </a:lnTo>
                  <a:close/>
                </a:path>
              </a:pathLst>
            </a:custGeom>
            <a:solidFill>
              <a:srgbClr val="F6ED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71896" cy="296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507132" y="-348574"/>
            <a:ext cx="1075701" cy="2444776"/>
          </a:xfrm>
          <a:custGeom>
            <a:avLst/>
            <a:gdLst/>
            <a:ahLst/>
            <a:cxnLst/>
            <a:rect r="r" b="b" t="t" l="l"/>
            <a:pathLst>
              <a:path h="2444776" w="1075701">
                <a:moveTo>
                  <a:pt x="0" y="0"/>
                </a:moveTo>
                <a:lnTo>
                  <a:pt x="1075701" y="0"/>
                </a:lnTo>
                <a:lnTo>
                  <a:pt x="1075701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217948" y="136253"/>
          <a:ext cx="17289184" cy="9872036"/>
        </p:xfrm>
        <a:graphic>
          <a:graphicData uri="http://schemas.openxmlformats.org/drawingml/2006/table">
            <a:tbl>
              <a:tblPr/>
              <a:tblGrid>
                <a:gridCol w="3597826"/>
                <a:gridCol w="4598117"/>
                <a:gridCol w="3529624"/>
                <a:gridCol w="3575092"/>
                <a:gridCol w="1988526"/>
              </a:tblGrid>
              <a:tr h="72944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Test Case Name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Description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Input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Expected Outcome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Status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44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SSC GPA Requirement Not Met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Verify that the system stops the process if the student’s SSC GPA does not meet the required GPA.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Student SSC GPA: 3.0, Required GPA: 4.0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GPA criteria not met; selection process not available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Failure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44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Display Institution-Specific Quotas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Verify that the system displays institution-specific quotas (EQ1, EQ2, SQ) when GPA criteria are met.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Student meets GPA requirement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EQ1, EQ2, and SQ options are displayed to the student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Success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44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Input Institution-Specific Quotas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Verify that the student can provide status for each institution-specific quota as required.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Quotas: EQ1: Yes, EQ2: No, SQ: Yes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System records quota status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Success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44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Select College Choices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Verify that the student can select a minimum of five and a maximum of ten colleges.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Colleges selected: 6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Selection accepted; choice verification continues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Success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44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Minimum College Choice Requirement Not Met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Verify that the system restricts submission if fewer than five colleges are selected.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Colleges selected: 4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System displays "Select at least five colleges" message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Failure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44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Maximum College Choice Exceeded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Verify that the system restricts submission if more than ten colleges are selected.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Colleges selected: 11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System displays "Select a maximum of ten colleges" message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Failure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790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Accept and Upload Choice List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Verify that the system accepts and uploads the student’s choice list into the database.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Verified choice list with 5-10 colleges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Choice list uploaded to the database successfully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Success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4833" y="9596668"/>
            <a:ext cx="18877666" cy="944931"/>
            <a:chOff x="0" y="0"/>
            <a:chExt cx="4971896" cy="2488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71896" cy="248871"/>
            </a:xfrm>
            <a:custGeom>
              <a:avLst/>
              <a:gdLst/>
              <a:ahLst/>
              <a:cxnLst/>
              <a:rect r="r" b="b" t="t" l="l"/>
              <a:pathLst>
                <a:path h="248871" w="4971896">
                  <a:moveTo>
                    <a:pt x="0" y="0"/>
                  </a:moveTo>
                  <a:lnTo>
                    <a:pt x="4971896" y="0"/>
                  </a:lnTo>
                  <a:lnTo>
                    <a:pt x="4971896" y="248871"/>
                  </a:lnTo>
                  <a:lnTo>
                    <a:pt x="0" y="248871"/>
                  </a:lnTo>
                  <a:close/>
                </a:path>
              </a:pathLst>
            </a:custGeom>
            <a:solidFill>
              <a:srgbClr val="F6ED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71896" cy="296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507132" y="-348574"/>
            <a:ext cx="1075701" cy="2444776"/>
          </a:xfrm>
          <a:custGeom>
            <a:avLst/>
            <a:gdLst/>
            <a:ahLst/>
            <a:cxnLst/>
            <a:rect r="r" b="b" t="t" l="l"/>
            <a:pathLst>
              <a:path h="2444776" w="1075701">
                <a:moveTo>
                  <a:pt x="0" y="0"/>
                </a:moveTo>
                <a:lnTo>
                  <a:pt x="1075701" y="0"/>
                </a:lnTo>
                <a:lnTo>
                  <a:pt x="1075701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2284453" y="1444093"/>
          <a:ext cx="14059727" cy="8020050"/>
        </p:xfrm>
        <a:graphic>
          <a:graphicData uri="http://schemas.openxmlformats.org/drawingml/2006/table">
            <a:tbl>
              <a:tblPr/>
              <a:tblGrid>
                <a:gridCol w="4003436"/>
                <a:gridCol w="10056290"/>
              </a:tblGrid>
              <a:tr h="116620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Current Group of the Student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Where He Can Read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52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Science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Science, Arts, Commerce, Islamic studies, Home economics, Music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52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Arts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Arts, Commerce , Islamic studies, Home economics, Music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52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Commerce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Arts, Commerce , islamic studies , Home economics , Music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620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Science (Madrasha)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Science, Arts, Commerce, Science (Madrasha), General (Madrasha), Mujabbid-Mahir , Islamic studies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52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General (Madrasha)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Arts, Commerce, General(Madrasha), Mujabbid-Mahir, Islamic studies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52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Mujabbid-Mahir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Arts, Commerce, General(Madrasha), Mujabbid-Mahir, Islamic studies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52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Dakhil (Vocational)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Science(Madrasha), General(Madrasha), Mujabbid-Mahir, Islamic studies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52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SSC (Vocational)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Science, Arts, Commerce, home economics, Music, Islamic Studies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7" id="7"/>
          <p:cNvSpPr txBox="true"/>
          <p:nvPr/>
        </p:nvSpPr>
        <p:spPr>
          <a:xfrm rot="0">
            <a:off x="5888393" y="-207103"/>
            <a:ext cx="6511215" cy="1375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49"/>
              </a:lnSpc>
            </a:pPr>
          </a:p>
          <a:p>
            <a:pPr algn="l" marL="0" indent="0" lvl="0">
              <a:lnSpc>
                <a:spcPts val="4839"/>
              </a:lnSpc>
            </a:pPr>
            <a:r>
              <a:rPr lang="en-US" sz="3999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Group changing Rules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4833" y="9596668"/>
            <a:ext cx="18877666" cy="944931"/>
            <a:chOff x="0" y="0"/>
            <a:chExt cx="4971896" cy="2488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71896" cy="248871"/>
            </a:xfrm>
            <a:custGeom>
              <a:avLst/>
              <a:gdLst/>
              <a:ahLst/>
              <a:cxnLst/>
              <a:rect r="r" b="b" t="t" l="l"/>
              <a:pathLst>
                <a:path h="248871" w="4971896">
                  <a:moveTo>
                    <a:pt x="0" y="0"/>
                  </a:moveTo>
                  <a:lnTo>
                    <a:pt x="4971896" y="0"/>
                  </a:lnTo>
                  <a:lnTo>
                    <a:pt x="4971896" y="248871"/>
                  </a:lnTo>
                  <a:lnTo>
                    <a:pt x="0" y="248871"/>
                  </a:lnTo>
                  <a:close/>
                </a:path>
              </a:pathLst>
            </a:custGeom>
            <a:solidFill>
              <a:srgbClr val="F6ED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71896" cy="296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721449" y="-266124"/>
            <a:ext cx="1075701" cy="2444776"/>
          </a:xfrm>
          <a:custGeom>
            <a:avLst/>
            <a:gdLst/>
            <a:ahLst/>
            <a:cxnLst/>
            <a:rect r="r" b="b" t="t" l="l"/>
            <a:pathLst>
              <a:path h="2444776" w="1075701">
                <a:moveTo>
                  <a:pt x="0" y="0"/>
                </a:moveTo>
                <a:lnTo>
                  <a:pt x="1075702" y="0"/>
                </a:lnTo>
                <a:lnTo>
                  <a:pt x="1075702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90849" y="8374280"/>
            <a:ext cx="1075701" cy="2444776"/>
          </a:xfrm>
          <a:custGeom>
            <a:avLst/>
            <a:gdLst/>
            <a:ahLst/>
            <a:cxnLst/>
            <a:rect r="r" b="b" t="t" l="l"/>
            <a:pathLst>
              <a:path h="2444776" w="1075701">
                <a:moveTo>
                  <a:pt x="0" y="0"/>
                </a:moveTo>
                <a:lnTo>
                  <a:pt x="1075702" y="0"/>
                </a:lnTo>
                <a:lnTo>
                  <a:pt x="1075702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019175"/>
            <a:ext cx="16230600" cy="765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49"/>
              </a:lnSpc>
            </a:pPr>
            <a:r>
              <a:rPr lang="en-US" sz="4999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USE CASE 7 : System ASSIGNS COLLEGE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549123" y="2121502"/>
            <a:ext cx="6215116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b="true" sz="3100">
                <a:solidFill>
                  <a:srgbClr val="5F6F5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Actor </a:t>
            </a:r>
            <a:r>
              <a:rPr lang="en-US" sz="31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: System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92226" y="2703262"/>
            <a:ext cx="11952209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5F6F5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Precondition </a:t>
            </a:r>
            <a:r>
              <a:rPr lang="en-US" sz="32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: The deadline of applying in first run has ended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92226" y="4088197"/>
            <a:ext cx="1950482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5F6F5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Scenario</a:t>
            </a:r>
            <a:r>
              <a:rPr lang="en-US" sz="32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: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92226" y="4679582"/>
            <a:ext cx="15896051" cy="6427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53884" indent="-326942" lvl="1">
              <a:lnSpc>
                <a:spcPts val="5148"/>
              </a:lnSpc>
              <a:buAutoNum type="arabicPeriod" startAt="1"/>
            </a:pPr>
            <a:r>
              <a:rPr lang="en-US" sz="3028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Sort applications based on applicants result and prepare merit list </a:t>
            </a:r>
          </a:p>
          <a:p>
            <a:pPr algn="just">
              <a:lnSpc>
                <a:spcPts val="5148"/>
              </a:lnSpc>
            </a:pPr>
            <a:r>
              <a:rPr lang="en-US" sz="3028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         a) Sort according to achieved GPA</a:t>
            </a:r>
          </a:p>
          <a:p>
            <a:pPr algn="just">
              <a:lnSpc>
                <a:spcPts val="5148"/>
              </a:lnSpc>
            </a:pPr>
            <a:r>
              <a:rPr lang="en-US" sz="3028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         b)Among equal GPAs ,sort according to total mark</a:t>
            </a:r>
          </a:p>
          <a:p>
            <a:pPr algn="just">
              <a:lnSpc>
                <a:spcPts val="5148"/>
              </a:lnSpc>
            </a:pPr>
            <a:r>
              <a:rPr lang="en-US" sz="3028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         c)If total mark is equal ,check student’s group</a:t>
            </a:r>
          </a:p>
          <a:p>
            <a:pPr algn="just">
              <a:lnSpc>
                <a:spcPts val="5148"/>
              </a:lnSpc>
            </a:pPr>
            <a:r>
              <a:rPr lang="en-US" sz="3028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         d)If science , consider marks of general math and higher math/biology (comp).</a:t>
            </a:r>
          </a:p>
          <a:p>
            <a:pPr algn="just">
              <a:lnSpc>
                <a:spcPts val="5148"/>
              </a:lnSpc>
            </a:pPr>
            <a:r>
              <a:rPr lang="en-US" sz="3028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          If tie still persists, consider marks of English,Physics and Chemistry respectively.</a:t>
            </a:r>
          </a:p>
          <a:p>
            <a:pPr algn="just">
              <a:lnSpc>
                <a:spcPts val="5148"/>
              </a:lnSpc>
            </a:pPr>
            <a:r>
              <a:rPr lang="en-US" sz="3028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         e) If not Science check marks of English , General Math and Bangla respectively.</a:t>
            </a:r>
          </a:p>
          <a:p>
            <a:pPr algn="just">
              <a:lnSpc>
                <a:spcPts val="5148"/>
              </a:lnSpc>
            </a:pPr>
            <a:r>
              <a:rPr lang="en-US" sz="3028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          </a:t>
            </a:r>
          </a:p>
          <a:p>
            <a:pPr algn="just">
              <a:lnSpc>
                <a:spcPts val="5148"/>
              </a:lnSpc>
            </a:pPr>
          </a:p>
          <a:p>
            <a:pPr algn="just">
              <a:lnSpc>
                <a:spcPts val="5148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2347613"/>
            <a:ext cx="8533424" cy="5591774"/>
            <a:chOff x="0" y="0"/>
            <a:chExt cx="1322051" cy="8663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22051" cy="866312"/>
            </a:xfrm>
            <a:custGeom>
              <a:avLst/>
              <a:gdLst/>
              <a:ahLst/>
              <a:cxnLst/>
              <a:rect r="r" b="b" t="t" l="l"/>
              <a:pathLst>
                <a:path h="866312" w="1322051">
                  <a:moveTo>
                    <a:pt x="0" y="0"/>
                  </a:moveTo>
                  <a:lnTo>
                    <a:pt x="1322051" y="0"/>
                  </a:lnTo>
                  <a:lnTo>
                    <a:pt x="1322051" y="866312"/>
                  </a:lnTo>
                  <a:lnTo>
                    <a:pt x="0" y="866312"/>
                  </a:lnTo>
                  <a:close/>
                </a:path>
              </a:pathLst>
            </a:custGeom>
            <a:blipFill>
              <a:blip r:embed="rId2"/>
              <a:stretch>
                <a:fillRect l="0" t="-837" r="0" b="-837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43332" y="-275746"/>
            <a:ext cx="10401426" cy="10688023"/>
            <a:chOff x="0" y="0"/>
            <a:chExt cx="2739470" cy="281495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739470" cy="2814953"/>
            </a:xfrm>
            <a:custGeom>
              <a:avLst/>
              <a:gdLst/>
              <a:ahLst/>
              <a:cxnLst/>
              <a:rect r="r" b="b" t="t" l="l"/>
              <a:pathLst>
                <a:path h="2814953" w="2739470">
                  <a:moveTo>
                    <a:pt x="0" y="0"/>
                  </a:moveTo>
                  <a:lnTo>
                    <a:pt x="2739470" y="0"/>
                  </a:lnTo>
                  <a:lnTo>
                    <a:pt x="2739470" y="2814953"/>
                  </a:lnTo>
                  <a:lnTo>
                    <a:pt x="0" y="2814953"/>
                  </a:lnTo>
                  <a:close/>
                </a:path>
              </a:pathLst>
            </a:custGeom>
            <a:solidFill>
              <a:srgbClr val="D6DAC8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2739470" cy="2862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981075"/>
            <a:ext cx="8115300" cy="1719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319"/>
              </a:lnSpc>
            </a:pPr>
            <a:r>
              <a:rPr lang="en-US" sz="11007">
                <a:solidFill>
                  <a:srgbClr val="5F6F52"/>
                </a:solidFill>
                <a:latin typeface="Shonar Bangla"/>
                <a:ea typeface="Shonar Bangla"/>
                <a:cs typeface="Shonar Bangla"/>
                <a:sym typeface="Shonar Bangla"/>
              </a:rPr>
              <a:t>নিশ্চায়ন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471201"/>
            <a:ext cx="8115300" cy="3026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64"/>
              </a:lnSpc>
            </a:pPr>
            <a:r>
              <a:rPr lang="en-US" sz="3474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An automated college selection system to efficiently receive college admission application, assign colleges and publish result with the least possible manual intervention. 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4833" y="9596668"/>
            <a:ext cx="18877666" cy="944931"/>
            <a:chOff x="0" y="0"/>
            <a:chExt cx="4971896" cy="2488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71896" cy="248871"/>
            </a:xfrm>
            <a:custGeom>
              <a:avLst/>
              <a:gdLst/>
              <a:ahLst/>
              <a:cxnLst/>
              <a:rect r="r" b="b" t="t" l="l"/>
              <a:pathLst>
                <a:path h="248871" w="4971896">
                  <a:moveTo>
                    <a:pt x="0" y="0"/>
                  </a:moveTo>
                  <a:lnTo>
                    <a:pt x="4971896" y="0"/>
                  </a:lnTo>
                  <a:lnTo>
                    <a:pt x="4971896" y="248871"/>
                  </a:lnTo>
                  <a:lnTo>
                    <a:pt x="0" y="248871"/>
                  </a:lnTo>
                  <a:close/>
                </a:path>
              </a:pathLst>
            </a:custGeom>
            <a:solidFill>
              <a:srgbClr val="F6ED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71896" cy="296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721449" y="-266124"/>
            <a:ext cx="1075701" cy="2444776"/>
          </a:xfrm>
          <a:custGeom>
            <a:avLst/>
            <a:gdLst/>
            <a:ahLst/>
            <a:cxnLst/>
            <a:rect r="r" b="b" t="t" l="l"/>
            <a:pathLst>
              <a:path h="2444776" w="1075701">
                <a:moveTo>
                  <a:pt x="0" y="0"/>
                </a:moveTo>
                <a:lnTo>
                  <a:pt x="1075702" y="0"/>
                </a:lnTo>
                <a:lnTo>
                  <a:pt x="1075702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22908" y="9013270"/>
            <a:ext cx="1075701" cy="2444776"/>
          </a:xfrm>
          <a:custGeom>
            <a:avLst/>
            <a:gdLst/>
            <a:ahLst/>
            <a:cxnLst/>
            <a:rect r="r" b="b" t="t" l="l"/>
            <a:pathLst>
              <a:path h="2444776" w="1075701">
                <a:moveTo>
                  <a:pt x="0" y="0"/>
                </a:moveTo>
                <a:lnTo>
                  <a:pt x="1075701" y="0"/>
                </a:lnTo>
                <a:lnTo>
                  <a:pt x="1075701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60758" y="490855"/>
            <a:ext cx="1950482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5F6F5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Scenario</a:t>
            </a:r>
            <a:r>
              <a:rPr lang="en-US" sz="32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: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25398" y="1090289"/>
            <a:ext cx="15896051" cy="9018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48"/>
              </a:lnSpc>
            </a:pPr>
            <a:r>
              <a:rPr lang="en-US" sz="3028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  2. Allocate those who read in college-affiliated school and gave their choice at that college.</a:t>
            </a:r>
          </a:p>
          <a:p>
            <a:pPr algn="l">
              <a:lnSpc>
                <a:spcPts val="5148"/>
              </a:lnSpc>
            </a:pPr>
            <a:r>
              <a:rPr lang="en-US" sz="3028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3. Allocate others in the order of merit.</a:t>
            </a:r>
          </a:p>
          <a:p>
            <a:pPr algn="l">
              <a:lnSpc>
                <a:spcPts val="5148"/>
              </a:lnSpc>
            </a:pPr>
            <a:r>
              <a:rPr lang="en-US" sz="3028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4. Find students who have quotas but are not allocated according to their preference. Find the seat numbers on quota of that college and allocate them. If a student has more than one quota in an SVG allocate him in this sequence of quota :</a:t>
            </a:r>
          </a:p>
          <a:p>
            <a:pPr algn="l">
              <a:lnSpc>
                <a:spcPts val="5148"/>
              </a:lnSpc>
            </a:pPr>
            <a:r>
              <a:rPr lang="en-US" sz="3028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-Freedom Fighter quota(FQ)</a:t>
            </a:r>
          </a:p>
          <a:p>
            <a:pPr algn="l">
              <a:lnSpc>
                <a:spcPts val="5148"/>
              </a:lnSpc>
            </a:pPr>
            <a:r>
              <a:rPr lang="en-US" sz="3028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-EQ1</a:t>
            </a:r>
          </a:p>
          <a:p>
            <a:pPr algn="l">
              <a:lnSpc>
                <a:spcPts val="5148"/>
              </a:lnSpc>
            </a:pPr>
            <a:r>
              <a:rPr lang="en-US" sz="3028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-EQ2</a:t>
            </a:r>
          </a:p>
          <a:p>
            <a:pPr algn="l">
              <a:lnSpc>
                <a:spcPts val="5148"/>
              </a:lnSpc>
            </a:pPr>
            <a:r>
              <a:rPr lang="en-US" sz="3028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-SQ</a:t>
            </a:r>
          </a:p>
          <a:p>
            <a:pPr algn="l">
              <a:lnSpc>
                <a:spcPts val="5148"/>
              </a:lnSpc>
            </a:pPr>
            <a:r>
              <a:rPr lang="en-US" sz="3028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5. If two students have quota for same ESVG, allocate them based on their merit.</a:t>
            </a:r>
          </a:p>
          <a:p>
            <a:pPr algn="l">
              <a:lnSpc>
                <a:spcPts val="5148"/>
              </a:lnSpc>
            </a:pPr>
          </a:p>
          <a:p>
            <a:pPr algn="l">
              <a:lnSpc>
                <a:spcPts val="5148"/>
              </a:lnSpc>
            </a:pPr>
          </a:p>
          <a:p>
            <a:pPr algn="l">
              <a:lnSpc>
                <a:spcPts val="5148"/>
              </a:lnSpc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4833" y="9596668"/>
            <a:ext cx="18877666" cy="944931"/>
            <a:chOff x="0" y="0"/>
            <a:chExt cx="4971896" cy="2488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71896" cy="248871"/>
            </a:xfrm>
            <a:custGeom>
              <a:avLst/>
              <a:gdLst/>
              <a:ahLst/>
              <a:cxnLst/>
              <a:rect r="r" b="b" t="t" l="l"/>
              <a:pathLst>
                <a:path h="248871" w="4971896">
                  <a:moveTo>
                    <a:pt x="0" y="0"/>
                  </a:moveTo>
                  <a:lnTo>
                    <a:pt x="4971896" y="0"/>
                  </a:lnTo>
                  <a:lnTo>
                    <a:pt x="4971896" y="248871"/>
                  </a:lnTo>
                  <a:lnTo>
                    <a:pt x="0" y="248871"/>
                  </a:lnTo>
                  <a:close/>
                </a:path>
              </a:pathLst>
            </a:custGeom>
            <a:solidFill>
              <a:srgbClr val="F6ED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71896" cy="296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574523" y="282308"/>
          <a:ext cx="11224648" cy="8681874"/>
        </p:xfrm>
        <a:graphic>
          <a:graphicData uri="http://schemas.openxmlformats.org/drawingml/2006/table">
            <a:tbl>
              <a:tblPr/>
              <a:tblGrid>
                <a:gridCol w="1812284"/>
                <a:gridCol w="3413437"/>
                <a:gridCol w="2353091"/>
                <a:gridCol w="2625751"/>
                <a:gridCol w="1020085"/>
              </a:tblGrid>
              <a:tr h="49478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Test Case Name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Description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Input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Expected Outcome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Status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152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Sort by GPA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Verify that the system sorts applications based on the achieved GPA in descending order.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Applicants with GPA: 5.0, 4.5, 4.0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Applications sorted with highest GPA first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Success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709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Sort by Total Marks (Tiebreaker)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Verify that the system sorts applicants with equal GPA by their total SSC marks.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Applicants with GPA: 5.0 and total marks 950, 940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Applications sorted by total marks within GPA groups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Success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152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Sort by Group-Specific Marks for Science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Verify that the system sorts Science students with equal GPA and total marks based on subject marks as specified.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Science students with equal GPA, equal marks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Sorted by General Math, Higher Math/Biology, then English, Physics, Chemistry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Success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152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Sort by Group-Specific Marks for Other Groups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Verify that the system sorts non-Science students with equal GPA and total marks based on subject marks as specified.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Non-Science students with equal GPA, equal marks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Sorted by English, General Math, then Bangla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Success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664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Allocate College-Affiliated School Students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Verify that the system prioritizes students from college-affiliated schools who chose that college as their preference.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Affiliated students with preference for their affiliated college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Allocated to affiliated college based on preference and availability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Success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152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General Allocation by Merit Order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Verify that the system allocates colleges to remaining students based on merit order.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General student pool sorted by merit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Students allocated to available colleges in descending order of merit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Success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152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Allocate Quota Students - Single Quota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Verify that students with quota who are not allocated according to preference are assigned based on available seats.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Students with Freedom Fighter quota not allocated to a preferred college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Allocated to preferred college if quota seat is available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Success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63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840"/>
                        </a:lnSpc>
                        <a:defRPr/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Allocate Quota Students - Multiple Quotas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840"/>
                        </a:lnSpc>
                        <a:defRPr/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Verify that students with multiple quotas are assigned based on the quota hierarchy (FQ, EQ1, EQ2, SQ).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840"/>
                        </a:lnSpc>
                        <a:defRPr/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Student with Freedom Fighter and EQ1 quota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840"/>
                        </a:lnSpc>
                        <a:defRPr/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Allocated using Freedom Fighter quota if available; otherwise next quota in hierarchy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840"/>
                        </a:lnSpc>
                        <a:defRPr/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Success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63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840"/>
                        </a:lnSpc>
                        <a:defRPr/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Handle Tie for Same Quota in Same SVG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840"/>
                        </a:lnSpc>
                        <a:defRPr/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Verify that students with the same quota for the same SVG are allocated based on merit.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840"/>
                        </a:lnSpc>
                        <a:defRPr/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Two students with Freedom Fighter quota for the same SVG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840"/>
                        </a:lnSpc>
                        <a:defRPr/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Student with higher merit allocated first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840"/>
                        </a:lnSpc>
                        <a:defRPr/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Success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63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840"/>
                        </a:lnSpc>
                        <a:defRPr/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Insufficient Seats for Quota Allocation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840"/>
                        </a:lnSpc>
                        <a:defRPr/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Verify that the system correctly handles cases where quota seats are unavailable.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840"/>
                        </a:lnSpc>
                        <a:defRPr/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Student with quota but no available seats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840"/>
                        </a:lnSpc>
                        <a:defRPr/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Student remains unallocated or placed on a waiting list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840"/>
                        </a:lnSpc>
                        <a:defRPr/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Failure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63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840"/>
                        </a:lnSpc>
                        <a:defRPr/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Allocate Non-Quota Students Post-Quota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840"/>
                        </a:lnSpc>
                        <a:defRPr/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Verify that non-quota students are allocated only after all quota students are placed in their chosen colleges.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840"/>
                        </a:lnSpc>
                        <a:defRPr/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General student pool with non-quota applicants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840"/>
                        </a:lnSpc>
                        <a:defRPr/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Non-quota students allocated to remaining seats after quota students are placed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840"/>
                        </a:lnSpc>
                        <a:defRPr/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Success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63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840"/>
                        </a:lnSpc>
                        <a:defRPr/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Finalize Allocation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840"/>
                        </a:lnSpc>
                        <a:defRPr/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Verify that the system finalizes and stores the college allocation for all students in the database.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840"/>
                        </a:lnSpc>
                        <a:defRPr/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Completed allocation list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840"/>
                        </a:lnSpc>
                        <a:defRPr/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Allocation data saved to database, ready for publishing to students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840"/>
                        </a:lnSpc>
                        <a:defRPr/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Success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757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840"/>
                        </a:lnSpc>
                        <a:defRPr/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Database Save Failure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840"/>
                        </a:lnSpc>
                        <a:defRPr/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Verify that the system handles errors if the allocation data cannot be saved to the database.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840"/>
                        </a:lnSpc>
                        <a:defRPr/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Database error during final allocation save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840"/>
                        </a:lnSpc>
                        <a:defRPr/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System displays "Database error - Allocation process failed. Please retry." message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840"/>
                        </a:lnSpc>
                        <a:defRPr/>
                      </a:pPr>
                      <a:r>
                        <a:rPr lang="en-US" sz="6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Failure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4833" y="9596668"/>
            <a:ext cx="18877666" cy="944931"/>
            <a:chOff x="0" y="0"/>
            <a:chExt cx="4971896" cy="2488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71896" cy="248871"/>
            </a:xfrm>
            <a:custGeom>
              <a:avLst/>
              <a:gdLst/>
              <a:ahLst/>
              <a:cxnLst/>
              <a:rect r="r" b="b" t="t" l="l"/>
              <a:pathLst>
                <a:path h="248871" w="4971896">
                  <a:moveTo>
                    <a:pt x="0" y="0"/>
                  </a:moveTo>
                  <a:lnTo>
                    <a:pt x="4971896" y="0"/>
                  </a:lnTo>
                  <a:lnTo>
                    <a:pt x="4971896" y="248871"/>
                  </a:lnTo>
                  <a:lnTo>
                    <a:pt x="0" y="248871"/>
                  </a:lnTo>
                  <a:close/>
                </a:path>
              </a:pathLst>
            </a:custGeom>
            <a:solidFill>
              <a:srgbClr val="F6ED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71896" cy="296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574523" y="1690257"/>
          <a:ext cx="11224648" cy="3898020"/>
        </p:xfrm>
        <a:graphic>
          <a:graphicData uri="http://schemas.openxmlformats.org/drawingml/2006/table">
            <a:tbl>
              <a:tblPr/>
              <a:tblGrid>
                <a:gridCol w="1812284"/>
                <a:gridCol w="3413437"/>
                <a:gridCol w="2353091"/>
                <a:gridCol w="2625751"/>
                <a:gridCol w="1020085"/>
              </a:tblGrid>
              <a:tr h="49522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Test Case Name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Description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Input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Expected Outcome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Status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762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Allocate Quota Students - Multiple Quotas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Verify that students with multiple quotas are assigned based on the quota hierarchy (FQ, EQ1, EQ2, SQ).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Student with Freedom Fighter and EQ1 quota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Allocated using Freedom Fighter quota if available; otherwise next quota in hierarchy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Success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228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Handle Tie for Same Quota in Same SVG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Verify that students with the same quota for the same SVG are allocated based on merit.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Two students with Freedom Fighter quota for the same SVG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Student with higher merit allocated first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Success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059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Insufficient Seats for Quota Allocation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Verify that the system correctly handles cases where quota seats are unavailable.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Student with quota but no available seats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Student remains unallocated or placed on a waiting list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Failure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228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Allocate Non-Quota Students Post-Quota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Verify that non-quota students are allocated only after all quota students are placed in their chosen colleges.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General student pool with non-quota applicants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Non-quota students allocated to remaining seats after quota students are placed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Success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3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4833" y="9596668"/>
            <a:ext cx="18877666" cy="944931"/>
            <a:chOff x="0" y="0"/>
            <a:chExt cx="4971896" cy="2488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71896" cy="248871"/>
            </a:xfrm>
            <a:custGeom>
              <a:avLst/>
              <a:gdLst/>
              <a:ahLst/>
              <a:cxnLst/>
              <a:rect r="r" b="b" t="t" l="l"/>
              <a:pathLst>
                <a:path h="248871" w="4971896">
                  <a:moveTo>
                    <a:pt x="0" y="0"/>
                  </a:moveTo>
                  <a:lnTo>
                    <a:pt x="4971896" y="0"/>
                  </a:lnTo>
                  <a:lnTo>
                    <a:pt x="4971896" y="248871"/>
                  </a:lnTo>
                  <a:lnTo>
                    <a:pt x="0" y="248871"/>
                  </a:lnTo>
                  <a:close/>
                </a:path>
              </a:pathLst>
            </a:custGeom>
            <a:solidFill>
              <a:srgbClr val="F6ED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71896" cy="296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721449" y="-266124"/>
            <a:ext cx="1075701" cy="2444776"/>
          </a:xfrm>
          <a:custGeom>
            <a:avLst/>
            <a:gdLst/>
            <a:ahLst/>
            <a:cxnLst/>
            <a:rect r="r" b="b" t="t" l="l"/>
            <a:pathLst>
              <a:path h="2444776" w="1075701">
                <a:moveTo>
                  <a:pt x="0" y="0"/>
                </a:moveTo>
                <a:lnTo>
                  <a:pt x="1075702" y="0"/>
                </a:lnTo>
                <a:lnTo>
                  <a:pt x="1075702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90849" y="8374280"/>
            <a:ext cx="1075701" cy="2444776"/>
          </a:xfrm>
          <a:custGeom>
            <a:avLst/>
            <a:gdLst/>
            <a:ahLst/>
            <a:cxnLst/>
            <a:rect r="r" b="b" t="t" l="l"/>
            <a:pathLst>
              <a:path h="2444776" w="1075701">
                <a:moveTo>
                  <a:pt x="0" y="0"/>
                </a:moveTo>
                <a:lnTo>
                  <a:pt x="1075702" y="0"/>
                </a:lnTo>
                <a:lnTo>
                  <a:pt x="1075702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019175"/>
            <a:ext cx="16230600" cy="765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49"/>
              </a:lnSpc>
            </a:pPr>
            <a:r>
              <a:rPr lang="en-US" sz="4999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USE CASE 8 : Student views result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92226" y="2153352"/>
            <a:ext cx="6215116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0"/>
              </a:lnSpc>
            </a:pPr>
            <a:r>
              <a:rPr lang="en-US" sz="3100" b="true">
                <a:solidFill>
                  <a:srgbClr val="5F6F5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Actor </a:t>
            </a:r>
            <a:r>
              <a:rPr lang="en-US" sz="31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: Student, System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2013" y="2667351"/>
            <a:ext cx="12269920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5F6F5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Precondition </a:t>
            </a:r>
            <a:r>
              <a:rPr lang="en-US" sz="32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:  College allocation has been published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92226" y="4088197"/>
            <a:ext cx="1950482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5F6F5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Scenario</a:t>
            </a:r>
            <a:r>
              <a:rPr lang="en-US" sz="32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: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92226" y="4765307"/>
            <a:ext cx="15003439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2" indent="-323851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 Student logs in the system using his Unique EDU ID and Password </a:t>
            </a:r>
          </a:p>
          <a:p>
            <a:pPr algn="l" marL="647702" indent="-323851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 System displays the assigned college or informs if he is unassigned</a:t>
            </a:r>
          </a:p>
          <a:p>
            <a:pPr algn="l" marL="647702" indent="-323851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 If he is unassigned, System will show the reasons of not being selected in all of his preferred colleges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4833" y="9596668"/>
            <a:ext cx="18877666" cy="944931"/>
            <a:chOff x="0" y="0"/>
            <a:chExt cx="4971896" cy="2488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71896" cy="248871"/>
            </a:xfrm>
            <a:custGeom>
              <a:avLst/>
              <a:gdLst/>
              <a:ahLst/>
              <a:cxnLst/>
              <a:rect r="r" b="b" t="t" l="l"/>
              <a:pathLst>
                <a:path h="248871" w="4971896">
                  <a:moveTo>
                    <a:pt x="0" y="0"/>
                  </a:moveTo>
                  <a:lnTo>
                    <a:pt x="4971896" y="0"/>
                  </a:lnTo>
                  <a:lnTo>
                    <a:pt x="4971896" y="248871"/>
                  </a:lnTo>
                  <a:lnTo>
                    <a:pt x="0" y="248871"/>
                  </a:lnTo>
                  <a:close/>
                </a:path>
              </a:pathLst>
            </a:custGeom>
            <a:solidFill>
              <a:srgbClr val="F6ED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71896" cy="296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028700" y="1950793"/>
          <a:ext cx="15867654" cy="5986576"/>
        </p:xfrm>
        <a:graphic>
          <a:graphicData uri="http://schemas.openxmlformats.org/drawingml/2006/table">
            <a:tbl>
              <a:tblPr/>
              <a:tblGrid>
                <a:gridCol w="2438638"/>
                <a:gridCol w="4030168"/>
                <a:gridCol w="3552709"/>
                <a:gridCol w="4484891"/>
                <a:gridCol w="1361248"/>
              </a:tblGrid>
              <a:tr h="85532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Test Case Name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Description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Input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Expected Outcome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Status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41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Display Assigned College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Verify that the system displays the assigned college if the student has been allocated a seat.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EDU ID of assigned student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System shows the name of the assigned college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Success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41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Display Unassigned Status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Verify that the system displays an "Unassigned" status if the student was not allocated to any college.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EDU ID of unassigned student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System shows "Unassigned" status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Success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41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Display Reasons for Unassignment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Verify that the system shows reasons for unassignment if the student was not selected for any preferred college.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EDU ID of unassigned student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System shows reasons for unassignment, such as "Low GPA" or "No seats in quota"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Success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4833" y="9596668"/>
            <a:ext cx="18877666" cy="944931"/>
            <a:chOff x="0" y="0"/>
            <a:chExt cx="4971896" cy="2488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71896" cy="248871"/>
            </a:xfrm>
            <a:custGeom>
              <a:avLst/>
              <a:gdLst/>
              <a:ahLst/>
              <a:cxnLst/>
              <a:rect r="r" b="b" t="t" l="l"/>
              <a:pathLst>
                <a:path h="248871" w="4971896">
                  <a:moveTo>
                    <a:pt x="0" y="0"/>
                  </a:moveTo>
                  <a:lnTo>
                    <a:pt x="4971896" y="0"/>
                  </a:lnTo>
                  <a:lnTo>
                    <a:pt x="4971896" y="248871"/>
                  </a:lnTo>
                  <a:lnTo>
                    <a:pt x="0" y="248871"/>
                  </a:lnTo>
                  <a:close/>
                </a:path>
              </a:pathLst>
            </a:custGeom>
            <a:solidFill>
              <a:srgbClr val="F6ED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71896" cy="296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721449" y="-266124"/>
            <a:ext cx="1075701" cy="2444776"/>
          </a:xfrm>
          <a:custGeom>
            <a:avLst/>
            <a:gdLst/>
            <a:ahLst/>
            <a:cxnLst/>
            <a:rect r="r" b="b" t="t" l="l"/>
            <a:pathLst>
              <a:path h="2444776" w="1075701">
                <a:moveTo>
                  <a:pt x="0" y="0"/>
                </a:moveTo>
                <a:lnTo>
                  <a:pt x="1075702" y="0"/>
                </a:lnTo>
                <a:lnTo>
                  <a:pt x="1075702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19175"/>
            <a:ext cx="16230600" cy="765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49"/>
              </a:lnSpc>
            </a:pPr>
            <a:r>
              <a:rPr lang="en-US" sz="4999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USE CASE 9 : Student PAYS CONFIRMATION FEE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92226" y="2153352"/>
            <a:ext cx="6215116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0"/>
              </a:lnSpc>
            </a:pPr>
            <a:r>
              <a:rPr lang="en-US" sz="3100" b="true">
                <a:solidFill>
                  <a:srgbClr val="5F6F5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Actor </a:t>
            </a:r>
            <a:r>
              <a:rPr lang="en-US" sz="31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: Student, System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294833" y="2826313"/>
            <a:ext cx="12269920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5F6F5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Precondition </a:t>
            </a:r>
            <a:r>
              <a:rPr lang="en-US" sz="32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:  Student has allocated to a college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92226" y="4088197"/>
            <a:ext cx="1950482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5F6F5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Scenario</a:t>
            </a:r>
            <a:r>
              <a:rPr lang="en-US" sz="32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: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92226" y="4708157"/>
            <a:ext cx="15003439" cy="6050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2" indent="-323851" lvl="1">
              <a:lnSpc>
                <a:spcPts val="4860"/>
              </a:lnSpc>
              <a:buAutoNum type="arabicPeriod" startAt="1"/>
            </a:pP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 System enables the confirmation fee payment option for the student.</a:t>
            </a:r>
          </a:p>
          <a:p>
            <a:pPr algn="l" marL="647702" indent="-323851" lvl="1">
              <a:lnSpc>
                <a:spcPts val="4860"/>
              </a:lnSpc>
              <a:buAutoNum type="arabicPeriod" startAt="1"/>
            </a:pP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 Student requests for the payment method .</a:t>
            </a:r>
          </a:p>
          <a:p>
            <a:pPr algn="l" marL="647702" indent="-323851" lvl="1">
              <a:lnSpc>
                <a:spcPts val="4860"/>
              </a:lnSpc>
              <a:buAutoNum type="arabicPeriod" startAt="1"/>
            </a:pP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 System shows the payment methods (Bank, card, MFS) included in the platform.</a:t>
            </a:r>
          </a:p>
          <a:p>
            <a:pPr algn="l" marL="647702" indent="-323851" lvl="1">
              <a:lnSpc>
                <a:spcPts val="4860"/>
              </a:lnSpc>
              <a:buAutoNum type="arabicPeriod" startAt="1"/>
            </a:pP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Student selects a method.</a:t>
            </a:r>
          </a:p>
          <a:p>
            <a:pPr algn="l" marL="647702" indent="-323851" lvl="1">
              <a:lnSpc>
                <a:spcPts val="4860"/>
              </a:lnSpc>
              <a:buAutoNum type="arabicPeriod" startAt="1"/>
            </a:pP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System checks the student’s group and add extra fees with the base fee if there is any for his group.</a:t>
            </a:r>
          </a:p>
          <a:p>
            <a:pPr algn="l" marL="647702" indent="-323851" lvl="1">
              <a:lnSpc>
                <a:spcPts val="4860"/>
              </a:lnSpc>
              <a:buAutoNum type="arabicPeriod" startAt="1"/>
            </a:pP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System checks his preferred version and add extra fees if applicable for his version.</a:t>
            </a:r>
          </a:p>
          <a:p>
            <a:pPr algn="l">
              <a:lnSpc>
                <a:spcPts val="4860"/>
              </a:lnSpc>
            </a:pP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4833" y="9596668"/>
            <a:ext cx="18877666" cy="944931"/>
            <a:chOff x="0" y="0"/>
            <a:chExt cx="4971896" cy="2488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71896" cy="248871"/>
            </a:xfrm>
            <a:custGeom>
              <a:avLst/>
              <a:gdLst/>
              <a:ahLst/>
              <a:cxnLst/>
              <a:rect r="r" b="b" t="t" l="l"/>
              <a:pathLst>
                <a:path h="248871" w="4971896">
                  <a:moveTo>
                    <a:pt x="0" y="0"/>
                  </a:moveTo>
                  <a:lnTo>
                    <a:pt x="4971896" y="0"/>
                  </a:lnTo>
                  <a:lnTo>
                    <a:pt x="4971896" y="248871"/>
                  </a:lnTo>
                  <a:lnTo>
                    <a:pt x="0" y="248871"/>
                  </a:lnTo>
                  <a:close/>
                </a:path>
              </a:pathLst>
            </a:custGeom>
            <a:solidFill>
              <a:srgbClr val="F6ED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71896" cy="296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721449" y="-266124"/>
            <a:ext cx="1075701" cy="2444776"/>
          </a:xfrm>
          <a:custGeom>
            <a:avLst/>
            <a:gdLst/>
            <a:ahLst/>
            <a:cxnLst/>
            <a:rect r="r" b="b" t="t" l="l"/>
            <a:pathLst>
              <a:path h="2444776" w="1075701">
                <a:moveTo>
                  <a:pt x="0" y="0"/>
                </a:moveTo>
                <a:lnTo>
                  <a:pt x="1075702" y="0"/>
                </a:lnTo>
                <a:lnTo>
                  <a:pt x="1075702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71550"/>
            <a:ext cx="1950482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5F6F5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Scenario</a:t>
            </a:r>
            <a:r>
              <a:rPr lang="en-US" sz="32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: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801425"/>
            <a:ext cx="15003439" cy="3611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60"/>
              </a:lnSpc>
            </a:pP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7.System checks for his allocated college if there is any extra fees (If the college is in metropolitan area etc. ) and add it up .</a:t>
            </a:r>
          </a:p>
          <a:p>
            <a:pPr algn="l">
              <a:lnSpc>
                <a:spcPts val="4860"/>
              </a:lnSpc>
            </a:pP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8. System shows the confirmation fees to the student.</a:t>
            </a:r>
          </a:p>
          <a:p>
            <a:pPr algn="l">
              <a:lnSpc>
                <a:spcPts val="4860"/>
              </a:lnSpc>
            </a:pP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9. Student pays the confirmation fees.</a:t>
            </a:r>
          </a:p>
          <a:p>
            <a:pPr algn="l">
              <a:lnSpc>
                <a:spcPts val="4860"/>
              </a:lnSpc>
            </a:pP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10. System confirms his allocation and updates database. </a:t>
            </a:r>
          </a:p>
          <a:p>
            <a:pPr algn="l">
              <a:lnSpc>
                <a:spcPts val="4860"/>
              </a:lnSpc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4833" y="9596668"/>
            <a:ext cx="18877666" cy="944931"/>
            <a:chOff x="0" y="0"/>
            <a:chExt cx="4971896" cy="2488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71896" cy="248871"/>
            </a:xfrm>
            <a:custGeom>
              <a:avLst/>
              <a:gdLst/>
              <a:ahLst/>
              <a:cxnLst/>
              <a:rect r="r" b="b" t="t" l="l"/>
              <a:pathLst>
                <a:path h="248871" w="4971896">
                  <a:moveTo>
                    <a:pt x="0" y="0"/>
                  </a:moveTo>
                  <a:lnTo>
                    <a:pt x="4971896" y="0"/>
                  </a:lnTo>
                  <a:lnTo>
                    <a:pt x="4971896" y="248871"/>
                  </a:lnTo>
                  <a:lnTo>
                    <a:pt x="0" y="248871"/>
                  </a:lnTo>
                  <a:close/>
                </a:path>
              </a:pathLst>
            </a:custGeom>
            <a:solidFill>
              <a:srgbClr val="F6ED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71896" cy="296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721449" y="-266124"/>
            <a:ext cx="1075701" cy="2444776"/>
          </a:xfrm>
          <a:custGeom>
            <a:avLst/>
            <a:gdLst/>
            <a:ahLst/>
            <a:cxnLst/>
            <a:rect r="r" b="b" t="t" l="l"/>
            <a:pathLst>
              <a:path h="2444776" w="1075701">
                <a:moveTo>
                  <a:pt x="0" y="0"/>
                </a:moveTo>
                <a:lnTo>
                  <a:pt x="1075702" y="0"/>
                </a:lnTo>
                <a:lnTo>
                  <a:pt x="1075702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330682" y="716225"/>
          <a:ext cx="9736493" cy="5799859"/>
        </p:xfrm>
        <a:graphic>
          <a:graphicData uri="http://schemas.openxmlformats.org/drawingml/2006/table">
            <a:tbl>
              <a:tblPr/>
              <a:tblGrid>
                <a:gridCol w="1580451"/>
                <a:gridCol w="3020556"/>
                <a:gridCol w="1838154"/>
                <a:gridCol w="2126175"/>
                <a:gridCol w="1171158"/>
              </a:tblGrid>
              <a:tr h="48597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Test Case Name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Description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Input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Expected Outcome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Status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640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Enable Confirmation Fee Payment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Verify that the system enables the confirmation fee payment option for the allocated student.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Allocated student logs in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System displays the confirmation fee payment option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Success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640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Request for Payment Method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Verify that the student can request available payment methods for the confirmation fee.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Student requests payment method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System shows payment options: Bank, Card, MFS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Success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640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Select Payment Method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Verify that the student can select a payment method.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Student selects a payment method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System confirms the selected payment method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Success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640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Calculate Extra Fees Based on Group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Verify that the system adds extra fees to the base fee if the student’s group has additional fees.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Student from group with extra fee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System adds group-specific extra fees to the base fee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Success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640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Calculate Extra Fees Based on Version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Verify that the system adds extra fees if the student’s preferred version has additional charges.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Student with preferred version with extra fees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System adds version-specific extra fees to the total fee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Success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186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Calculate Extra Fees for College Area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Verify that the system adds extra fees if the allocated college is in a metropolitan area or has additional charges.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Student allocated to college in metro area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System adds college location-specific extra fees to the total fee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Success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4833" y="9596668"/>
            <a:ext cx="18877666" cy="944931"/>
            <a:chOff x="0" y="0"/>
            <a:chExt cx="4971896" cy="2488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71896" cy="248871"/>
            </a:xfrm>
            <a:custGeom>
              <a:avLst/>
              <a:gdLst/>
              <a:ahLst/>
              <a:cxnLst/>
              <a:rect r="r" b="b" t="t" l="l"/>
              <a:pathLst>
                <a:path h="248871" w="4971896">
                  <a:moveTo>
                    <a:pt x="0" y="0"/>
                  </a:moveTo>
                  <a:lnTo>
                    <a:pt x="4971896" y="0"/>
                  </a:lnTo>
                  <a:lnTo>
                    <a:pt x="4971896" y="248871"/>
                  </a:lnTo>
                  <a:lnTo>
                    <a:pt x="0" y="248871"/>
                  </a:lnTo>
                  <a:close/>
                </a:path>
              </a:pathLst>
            </a:custGeom>
            <a:solidFill>
              <a:srgbClr val="F6ED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71896" cy="296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721449" y="-266124"/>
            <a:ext cx="1075701" cy="2444776"/>
          </a:xfrm>
          <a:custGeom>
            <a:avLst/>
            <a:gdLst/>
            <a:ahLst/>
            <a:cxnLst/>
            <a:rect r="r" b="b" t="t" l="l"/>
            <a:pathLst>
              <a:path h="2444776" w="1075701">
                <a:moveTo>
                  <a:pt x="0" y="0"/>
                </a:moveTo>
                <a:lnTo>
                  <a:pt x="1075702" y="0"/>
                </a:lnTo>
                <a:lnTo>
                  <a:pt x="1075702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330682" y="716225"/>
          <a:ext cx="9736493" cy="4580659"/>
        </p:xfrm>
        <a:graphic>
          <a:graphicData uri="http://schemas.openxmlformats.org/drawingml/2006/table">
            <a:tbl>
              <a:tblPr/>
              <a:tblGrid>
                <a:gridCol w="1580451"/>
                <a:gridCol w="3020556"/>
                <a:gridCol w="1838154"/>
                <a:gridCol w="2126175"/>
                <a:gridCol w="1171158"/>
              </a:tblGrid>
              <a:tr h="48625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Test Case Name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Description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Input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Expected Outcome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Status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250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Display Final Confirmation Fee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Verify that the system displays the total confirmation fee, including all additional charges, to the student.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Student with various applicable extra fees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System shows the total confirmation fee with breakdown of base and extra fees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Success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689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Successful Confirmation Fee Payment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Verify that the student can pay the displayed confirmation fee successfully.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Student makes payment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System processes payment and confirms successful transaction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Success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250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Confirmation Fee Payment Failure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Verify that the system handles payment failures appropriately.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Payment fails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System displays error message and allows student to retry payment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Failure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250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Confirm Allocation and Update Database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Verify that the system confirms the student's allocation and updates the database upon successful fee payment.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Payment successful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System confirms allocation, updates database, and displays confirmation message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Success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4833" y="9596668"/>
            <a:ext cx="18877666" cy="944931"/>
            <a:chOff x="0" y="0"/>
            <a:chExt cx="4971896" cy="2488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71896" cy="248871"/>
            </a:xfrm>
            <a:custGeom>
              <a:avLst/>
              <a:gdLst/>
              <a:ahLst/>
              <a:cxnLst/>
              <a:rect r="r" b="b" t="t" l="l"/>
              <a:pathLst>
                <a:path h="248871" w="4971896">
                  <a:moveTo>
                    <a:pt x="0" y="0"/>
                  </a:moveTo>
                  <a:lnTo>
                    <a:pt x="4971896" y="0"/>
                  </a:lnTo>
                  <a:lnTo>
                    <a:pt x="4971896" y="248871"/>
                  </a:lnTo>
                  <a:lnTo>
                    <a:pt x="0" y="248871"/>
                  </a:lnTo>
                  <a:close/>
                </a:path>
              </a:pathLst>
            </a:custGeom>
            <a:solidFill>
              <a:srgbClr val="F6ED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71896" cy="296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721449" y="-266124"/>
            <a:ext cx="1075701" cy="2444776"/>
          </a:xfrm>
          <a:custGeom>
            <a:avLst/>
            <a:gdLst/>
            <a:ahLst/>
            <a:cxnLst/>
            <a:rect r="r" b="b" t="t" l="l"/>
            <a:pathLst>
              <a:path h="2444776" w="1075701">
                <a:moveTo>
                  <a:pt x="0" y="0"/>
                </a:moveTo>
                <a:lnTo>
                  <a:pt x="1075702" y="0"/>
                </a:lnTo>
                <a:lnTo>
                  <a:pt x="1075702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90849" y="8374280"/>
            <a:ext cx="1075701" cy="2444776"/>
          </a:xfrm>
          <a:custGeom>
            <a:avLst/>
            <a:gdLst/>
            <a:ahLst/>
            <a:cxnLst/>
            <a:rect r="r" b="b" t="t" l="l"/>
            <a:pathLst>
              <a:path h="2444776" w="1075701">
                <a:moveTo>
                  <a:pt x="0" y="0"/>
                </a:moveTo>
                <a:lnTo>
                  <a:pt x="1075702" y="0"/>
                </a:lnTo>
                <a:lnTo>
                  <a:pt x="1075702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019175"/>
            <a:ext cx="16230600" cy="765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49"/>
              </a:lnSpc>
            </a:pPr>
            <a:r>
              <a:rPr lang="en-US" sz="4999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USE CASE 10 : RUNS MIGration PRocedure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92226" y="2153352"/>
            <a:ext cx="6215116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0"/>
              </a:lnSpc>
            </a:pPr>
            <a:r>
              <a:rPr lang="en-US" sz="3100" b="true">
                <a:solidFill>
                  <a:srgbClr val="5F6F5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Actor </a:t>
            </a:r>
            <a:r>
              <a:rPr lang="en-US" sz="31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: Student, System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92226" y="4088197"/>
            <a:ext cx="1950482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5F6F5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Scenario</a:t>
            </a:r>
            <a:r>
              <a:rPr lang="en-US" sz="32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: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92226" y="4765307"/>
            <a:ext cx="15003439" cy="264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2" indent="-323851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 System checks  if migration is enabled for the students.</a:t>
            </a:r>
          </a:p>
          <a:p>
            <a:pPr algn="l" marL="647702" indent="-323851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 If migration is enabled , system re-evaluates the result.</a:t>
            </a:r>
          </a:p>
          <a:p>
            <a:pPr algn="l" marL="647702" indent="-323851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 If there is empty seat in the upper portion of choice list of the student, system allocates him (migration is also like main allocation. quota rules are applied here accordingly).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86470" y="2667351"/>
            <a:ext cx="12269920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5F6F5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Precondition </a:t>
            </a:r>
            <a:r>
              <a:rPr lang="en-US" sz="32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:  Student has allocated to a collge          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8942396"/>
            <a:ext cx="416467" cy="631808"/>
          </a:xfrm>
          <a:custGeom>
            <a:avLst/>
            <a:gdLst/>
            <a:ahLst/>
            <a:cxnLst/>
            <a:rect r="r" b="b" t="t" l="l"/>
            <a:pathLst>
              <a:path h="631808" w="416467">
                <a:moveTo>
                  <a:pt x="0" y="0"/>
                </a:moveTo>
                <a:lnTo>
                  <a:pt x="416467" y="0"/>
                </a:lnTo>
                <a:lnTo>
                  <a:pt x="416467" y="631808"/>
                </a:lnTo>
                <a:lnTo>
                  <a:pt x="0" y="6318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372475" y="610914"/>
            <a:ext cx="1077519" cy="107751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F6F5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32"/>
                </a:lnSpc>
              </a:pPr>
              <a:r>
                <a:rPr lang="en-US" b="true" sz="3951">
                  <a:solidFill>
                    <a:srgbClr val="FFFFFF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01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372475" y="2162742"/>
            <a:ext cx="1100228" cy="1100228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F6F5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12"/>
                </a:lnSpc>
              </a:pPr>
              <a:r>
                <a:rPr lang="en-US" b="true" sz="4151">
                  <a:solidFill>
                    <a:srgbClr val="FFFFFF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02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455221" y="3739219"/>
            <a:ext cx="1185350" cy="118535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F6F5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952"/>
                </a:lnSpc>
              </a:pPr>
              <a:r>
                <a:rPr lang="en-US" b="true" sz="4251">
                  <a:solidFill>
                    <a:srgbClr val="FFFFFF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03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455221" y="5400819"/>
            <a:ext cx="1185350" cy="118535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F6F52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12"/>
                </a:lnSpc>
              </a:pPr>
              <a:r>
                <a:rPr lang="en-US" b="true" sz="4151">
                  <a:solidFill>
                    <a:srgbClr val="FFFFFF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04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540343" y="7062419"/>
            <a:ext cx="1100228" cy="110022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F6F52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12"/>
                </a:lnSpc>
              </a:pPr>
              <a:r>
                <a:rPr lang="en-US" b="true" sz="4151">
                  <a:solidFill>
                    <a:srgbClr val="FFFFFF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05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028700" y="869856"/>
            <a:ext cx="3874644" cy="1025166"/>
          </a:xfrm>
          <a:custGeom>
            <a:avLst/>
            <a:gdLst/>
            <a:ahLst/>
            <a:cxnLst/>
            <a:rect r="r" b="b" t="t" l="l"/>
            <a:pathLst>
              <a:path h="1025166" w="3874644">
                <a:moveTo>
                  <a:pt x="0" y="0"/>
                </a:moveTo>
                <a:lnTo>
                  <a:pt x="3874644" y="0"/>
                </a:lnTo>
                <a:lnTo>
                  <a:pt x="3874644" y="1025166"/>
                </a:lnTo>
                <a:lnTo>
                  <a:pt x="0" y="10251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0074134" y="750292"/>
            <a:ext cx="6938004" cy="1197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64"/>
              </a:lnSpc>
            </a:pPr>
            <a:r>
              <a:rPr lang="en-US" sz="3474" b="true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College Provides Information</a:t>
            </a:r>
          </a:p>
          <a:p>
            <a:pPr algn="l" marL="0" indent="0" lvl="0">
              <a:lnSpc>
                <a:spcPts val="4864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0074134" y="2323617"/>
            <a:ext cx="6938004" cy="1197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64"/>
              </a:lnSpc>
            </a:pPr>
            <a:r>
              <a:rPr lang="en-US" sz="3474" b="true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Student Applies for profile</a:t>
            </a:r>
          </a:p>
          <a:p>
            <a:pPr algn="l" marL="0" indent="0" lvl="0">
              <a:lnSpc>
                <a:spcPts val="4864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9847046" y="6995744"/>
            <a:ext cx="7483017" cy="180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64"/>
              </a:lnSpc>
            </a:pPr>
            <a:r>
              <a:rPr lang="en-US" sz="3474" b="true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System prepares College list for each student.</a:t>
            </a:r>
          </a:p>
          <a:p>
            <a:pPr algn="l" marL="0" indent="0" lvl="0">
              <a:lnSpc>
                <a:spcPts val="4864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0074134" y="8875458"/>
            <a:ext cx="6938004" cy="1197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64"/>
              </a:lnSpc>
            </a:pPr>
            <a:r>
              <a:rPr lang="en-US" b="true" sz="3474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Student provides preferred ESVG and Quota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28700" y="5547800"/>
            <a:ext cx="6661085" cy="2765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32"/>
              </a:lnSpc>
            </a:pPr>
            <a:r>
              <a:rPr lang="en-US" sz="9035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USE CaSE</a:t>
            </a:r>
          </a:p>
          <a:p>
            <a:pPr algn="l" marL="0" indent="0" lvl="0">
              <a:lnSpc>
                <a:spcPts val="10932"/>
              </a:lnSpc>
            </a:pPr>
            <a:r>
              <a:rPr lang="en-US" sz="9035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OVERVIEW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8540343" y="8708186"/>
            <a:ext cx="1100228" cy="1100228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F6F52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12"/>
                </a:lnSpc>
              </a:pPr>
              <a:r>
                <a:rPr lang="en-US" b="true" sz="4151">
                  <a:solidFill>
                    <a:srgbClr val="FFFFFF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06</a:t>
              </a: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0074134" y="3945881"/>
            <a:ext cx="6938004" cy="1197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64"/>
              </a:lnSpc>
            </a:pPr>
            <a:r>
              <a:rPr lang="en-US" sz="3474" b="true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Student logs into the profile.</a:t>
            </a:r>
          </a:p>
          <a:p>
            <a:pPr algn="l" marL="0" indent="0" lvl="0">
              <a:lnSpc>
                <a:spcPts val="4864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9847046" y="5388857"/>
            <a:ext cx="8213866" cy="3026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64"/>
              </a:lnSpc>
            </a:pPr>
            <a:r>
              <a:rPr lang="en-US" sz="3474" b="true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 Student pays application fee and</a:t>
            </a:r>
          </a:p>
          <a:p>
            <a:pPr algn="l">
              <a:lnSpc>
                <a:spcPts val="4864"/>
              </a:lnSpc>
            </a:pPr>
            <a:r>
              <a:rPr lang="en-US" sz="3474" b="true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Start the admission process</a:t>
            </a:r>
          </a:p>
          <a:p>
            <a:pPr algn="l">
              <a:lnSpc>
                <a:spcPts val="4864"/>
              </a:lnSpc>
            </a:pPr>
            <a:r>
              <a:rPr lang="en-US" sz="3474" b="true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 </a:t>
            </a:r>
          </a:p>
          <a:p>
            <a:pPr algn="l">
              <a:lnSpc>
                <a:spcPts val="4864"/>
              </a:lnSpc>
            </a:pPr>
          </a:p>
          <a:p>
            <a:pPr algn="l" marL="0" indent="0" lvl="0">
              <a:lnSpc>
                <a:spcPts val="4864"/>
              </a:lnSpc>
            </a:pP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4833" y="9596668"/>
            <a:ext cx="18877666" cy="944931"/>
            <a:chOff x="0" y="0"/>
            <a:chExt cx="4971896" cy="2488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71896" cy="248871"/>
            </a:xfrm>
            <a:custGeom>
              <a:avLst/>
              <a:gdLst/>
              <a:ahLst/>
              <a:cxnLst/>
              <a:rect r="r" b="b" t="t" l="l"/>
              <a:pathLst>
                <a:path h="248871" w="4971896">
                  <a:moveTo>
                    <a:pt x="0" y="0"/>
                  </a:moveTo>
                  <a:lnTo>
                    <a:pt x="4971896" y="0"/>
                  </a:lnTo>
                  <a:lnTo>
                    <a:pt x="4971896" y="248871"/>
                  </a:lnTo>
                  <a:lnTo>
                    <a:pt x="0" y="248871"/>
                  </a:lnTo>
                  <a:close/>
                </a:path>
              </a:pathLst>
            </a:custGeom>
            <a:solidFill>
              <a:srgbClr val="F6ED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71896" cy="296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721449" y="-266124"/>
            <a:ext cx="1075701" cy="2444776"/>
          </a:xfrm>
          <a:custGeom>
            <a:avLst/>
            <a:gdLst/>
            <a:ahLst/>
            <a:cxnLst/>
            <a:rect r="r" b="b" t="t" l="l"/>
            <a:pathLst>
              <a:path h="2444776" w="1075701">
                <a:moveTo>
                  <a:pt x="0" y="0"/>
                </a:moveTo>
                <a:lnTo>
                  <a:pt x="1075702" y="0"/>
                </a:lnTo>
                <a:lnTo>
                  <a:pt x="1075702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490849" y="412838"/>
          <a:ext cx="15376445" cy="9662464"/>
        </p:xfrm>
        <a:graphic>
          <a:graphicData uri="http://schemas.openxmlformats.org/drawingml/2006/table">
            <a:tbl>
              <a:tblPr/>
              <a:tblGrid>
                <a:gridCol w="2961287"/>
                <a:gridCol w="3712004"/>
                <a:gridCol w="2711576"/>
                <a:gridCol w="4439589"/>
                <a:gridCol w="1551988"/>
              </a:tblGrid>
              <a:tr h="92176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Test Case Name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Description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Input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Expected Outcome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Status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922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Check Migration Eligibility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Verify that the system checks if migration is enabled for the student.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Student with migration eligibility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System confirms migration is enabled and proceeds with re-evaluation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Success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704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Re-evaluate Result for Migration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Verify that the system re-evaluates the student's result during migration.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Student with migration eligibility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System initiates re-evaluation of student’s choice list based on merit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Success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16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Allocate to Higher-Preference College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Verify that the system allocates the student to a higher-preference college if a seat is available.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Student with available seat in a higher choice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Student is migrated to the available college in higher choice position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Success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704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Apply Quota Rules During Migration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Verify that quota rules are applied during the migration allocation process.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Student with multiple quotas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System allocates based on quota hierarchy (FQ, EQ1, EQ2, SQ) if applicable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Success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16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Migration Failure Due to No Seats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Verify that the system does not reallocate the student if no seats are available in higher-preference colleges.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Student with no available seats in higher choices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System retains the student in their current allocated college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Failure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704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Finalize Migration and Save Result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Verify that the system saves the migration result in the database after reallocation.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Completed migration allocation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Migration result is saved to database and available for viewing by students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Success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4833" y="9596668"/>
            <a:ext cx="18877666" cy="944931"/>
            <a:chOff x="0" y="0"/>
            <a:chExt cx="4971896" cy="2488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71896" cy="248871"/>
            </a:xfrm>
            <a:custGeom>
              <a:avLst/>
              <a:gdLst/>
              <a:ahLst/>
              <a:cxnLst/>
              <a:rect r="r" b="b" t="t" l="l"/>
              <a:pathLst>
                <a:path h="248871" w="4971896">
                  <a:moveTo>
                    <a:pt x="0" y="0"/>
                  </a:moveTo>
                  <a:lnTo>
                    <a:pt x="4971896" y="0"/>
                  </a:lnTo>
                  <a:lnTo>
                    <a:pt x="4971896" y="248871"/>
                  </a:lnTo>
                  <a:lnTo>
                    <a:pt x="0" y="248871"/>
                  </a:lnTo>
                  <a:close/>
                </a:path>
              </a:pathLst>
            </a:custGeom>
            <a:solidFill>
              <a:srgbClr val="F6ED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71896" cy="296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212299" y="-193688"/>
            <a:ext cx="1075701" cy="2444776"/>
          </a:xfrm>
          <a:custGeom>
            <a:avLst/>
            <a:gdLst/>
            <a:ahLst/>
            <a:cxnLst/>
            <a:rect r="r" b="b" t="t" l="l"/>
            <a:pathLst>
              <a:path h="2444776" w="1075701">
                <a:moveTo>
                  <a:pt x="0" y="0"/>
                </a:moveTo>
                <a:lnTo>
                  <a:pt x="1075701" y="0"/>
                </a:lnTo>
                <a:lnTo>
                  <a:pt x="1075701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19175"/>
            <a:ext cx="16230600" cy="152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49"/>
              </a:lnSpc>
            </a:pPr>
            <a:r>
              <a:rPr lang="en-US" sz="4999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USE CASE 11 : Quota document verification and update approval status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703646"/>
            <a:ext cx="7123470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0"/>
              </a:lnSpc>
            </a:pPr>
            <a:r>
              <a:rPr lang="en-US" sz="3100" b="true">
                <a:solidFill>
                  <a:srgbClr val="5F6F5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Actor </a:t>
            </a:r>
            <a:r>
              <a:rPr lang="en-US" sz="31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: Student, System, institution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17900" y="3285874"/>
            <a:ext cx="14745184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5F6F5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Precondition </a:t>
            </a:r>
            <a:r>
              <a:rPr lang="en-US" sz="32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:  Migration has ended and student has a college allocated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92226" y="4088197"/>
            <a:ext cx="1950482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5F6F5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Scenario</a:t>
            </a:r>
            <a:r>
              <a:rPr lang="en-US" sz="32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: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4638665"/>
            <a:ext cx="15003439" cy="4831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2" indent="-323851" lvl="1">
              <a:lnSpc>
                <a:spcPts val="4860"/>
              </a:lnSpc>
              <a:buAutoNum type="arabicPeriod" startAt="1"/>
            </a:pP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 System asks the students to upload document images</a:t>
            </a:r>
          </a:p>
          <a:p>
            <a:pPr algn="l" marL="647702" indent="-323851" lvl="1">
              <a:lnSpc>
                <a:spcPts val="4860"/>
              </a:lnSpc>
              <a:buAutoNum type="arabicPeriod" startAt="1"/>
            </a:pP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 Student uploads the images.</a:t>
            </a:r>
          </a:p>
          <a:p>
            <a:pPr algn="l" marL="647702" indent="-323851" lvl="1">
              <a:lnSpc>
                <a:spcPts val="4860"/>
              </a:lnSpc>
              <a:buAutoNum type="arabicPeriod" startAt="1"/>
            </a:pP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 System tranfers it to the corresponding institution.</a:t>
            </a:r>
          </a:p>
          <a:p>
            <a:pPr algn="l" marL="647702" indent="-323851" lvl="1">
              <a:lnSpc>
                <a:spcPts val="4860"/>
              </a:lnSpc>
              <a:buAutoNum type="arabicPeriod" startAt="1"/>
            </a:pP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A manual check is done from the institution site of the documents.</a:t>
            </a:r>
          </a:p>
          <a:p>
            <a:pPr algn="l" marL="647702" indent="-323851" lvl="1">
              <a:lnSpc>
                <a:spcPts val="4860"/>
              </a:lnSpc>
              <a:buAutoNum type="arabicPeriod" startAt="1"/>
            </a:pP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Institution gives a confirmation of the student’s checked document.</a:t>
            </a:r>
          </a:p>
          <a:p>
            <a:pPr algn="l" marL="647702" indent="-323851" lvl="1">
              <a:lnSpc>
                <a:spcPts val="4860"/>
              </a:lnSpc>
              <a:buAutoNum type="arabicPeriod" startAt="1"/>
            </a:pP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System finalizes the student’s allocation to that college and update the database.</a:t>
            </a:r>
          </a:p>
          <a:p>
            <a:pPr algn="l">
              <a:lnSpc>
                <a:spcPts val="4860"/>
              </a:lnSpc>
            </a:pP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4833" y="9596668"/>
            <a:ext cx="18877666" cy="944931"/>
            <a:chOff x="0" y="0"/>
            <a:chExt cx="4971896" cy="2488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71896" cy="248871"/>
            </a:xfrm>
            <a:custGeom>
              <a:avLst/>
              <a:gdLst/>
              <a:ahLst/>
              <a:cxnLst/>
              <a:rect r="r" b="b" t="t" l="l"/>
              <a:pathLst>
                <a:path h="248871" w="4971896">
                  <a:moveTo>
                    <a:pt x="0" y="0"/>
                  </a:moveTo>
                  <a:lnTo>
                    <a:pt x="4971896" y="0"/>
                  </a:lnTo>
                  <a:lnTo>
                    <a:pt x="4971896" y="248871"/>
                  </a:lnTo>
                  <a:lnTo>
                    <a:pt x="0" y="248871"/>
                  </a:lnTo>
                  <a:close/>
                </a:path>
              </a:pathLst>
            </a:custGeom>
            <a:solidFill>
              <a:srgbClr val="F6ED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71896" cy="296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212299" y="-193688"/>
            <a:ext cx="1075701" cy="2444776"/>
          </a:xfrm>
          <a:custGeom>
            <a:avLst/>
            <a:gdLst/>
            <a:ahLst/>
            <a:cxnLst/>
            <a:rect r="r" b="b" t="t" l="l"/>
            <a:pathLst>
              <a:path h="2444776" w="1075701">
                <a:moveTo>
                  <a:pt x="0" y="0"/>
                </a:moveTo>
                <a:lnTo>
                  <a:pt x="1075701" y="0"/>
                </a:lnTo>
                <a:lnTo>
                  <a:pt x="1075701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028700" y="-193688"/>
          <a:ext cx="16353320" cy="10239375"/>
        </p:xfrm>
        <a:graphic>
          <a:graphicData uri="http://schemas.openxmlformats.org/drawingml/2006/table">
            <a:tbl>
              <a:tblPr/>
              <a:tblGrid>
                <a:gridCol w="2847787"/>
                <a:gridCol w="4461995"/>
                <a:gridCol w="2802316"/>
                <a:gridCol w="4325583"/>
                <a:gridCol w="1915638"/>
              </a:tblGrid>
              <a:tr h="57256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Test Case Name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Description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Input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Expected Outcome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Status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872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Request Document Upload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Verify that the system requests the student to upload document images for quota verification.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Student allocated to college with quota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System prompts the student to upload necessary document images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Success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872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Upload Document Images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Verify that the student can upload required document images for quota verification.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Student uploads document images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System successfully receives and stores the uploaded images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Success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135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Transfer Documents to Institution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Verify that the system transfers the uploaded documents to the corresponding institution for review.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Uploaded documents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System sends documents to the respective institution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Success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872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Institution Document Check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Verify that the institution can access and manually check the student's uploaded documents.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Institution receives document images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Institution performs manual verification of documents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Success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872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Institution Confirms Document Verification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Verify that the institution provides confirmation of the document verification to the system.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Institution confirms verification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System receives verification status from the institution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Success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872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Finalize College Allocation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Verify that the system finalizes the student's allocation to the college upon successful verification.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Verified document confirmation received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System finalizes allocation to the college and updates the database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Success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181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Document Verification Failure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Verify that the system handles failures in document verification from the institution.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Institution rejects verification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System notifies the student of failed verification and requests re-upload or provides rejection reason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Failure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4711" y="6710745"/>
            <a:ext cx="1911949" cy="4345338"/>
          </a:xfrm>
          <a:custGeom>
            <a:avLst/>
            <a:gdLst/>
            <a:ahLst/>
            <a:cxnLst/>
            <a:rect r="r" b="b" t="t" l="l"/>
            <a:pathLst>
              <a:path h="4345338" w="1911949">
                <a:moveTo>
                  <a:pt x="0" y="0"/>
                </a:moveTo>
                <a:lnTo>
                  <a:pt x="1911949" y="0"/>
                </a:lnTo>
                <a:lnTo>
                  <a:pt x="1911949" y="4345339"/>
                </a:lnTo>
                <a:lnTo>
                  <a:pt x="0" y="4345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128651" y="6710745"/>
            <a:ext cx="1911949" cy="4345338"/>
          </a:xfrm>
          <a:custGeom>
            <a:avLst/>
            <a:gdLst/>
            <a:ahLst/>
            <a:cxnLst/>
            <a:rect r="r" b="b" t="t" l="l"/>
            <a:pathLst>
              <a:path h="4345338" w="1911949">
                <a:moveTo>
                  <a:pt x="0" y="0"/>
                </a:moveTo>
                <a:lnTo>
                  <a:pt x="1911949" y="0"/>
                </a:lnTo>
                <a:lnTo>
                  <a:pt x="1911949" y="4345339"/>
                </a:lnTo>
                <a:lnTo>
                  <a:pt x="0" y="4345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44711" y="-769084"/>
            <a:ext cx="1911949" cy="4345338"/>
          </a:xfrm>
          <a:custGeom>
            <a:avLst/>
            <a:gdLst/>
            <a:ahLst/>
            <a:cxnLst/>
            <a:rect r="r" b="b" t="t" l="l"/>
            <a:pathLst>
              <a:path h="4345338" w="1911949">
                <a:moveTo>
                  <a:pt x="0" y="0"/>
                </a:moveTo>
                <a:lnTo>
                  <a:pt x="1911949" y="0"/>
                </a:lnTo>
                <a:lnTo>
                  <a:pt x="1911949" y="4345339"/>
                </a:lnTo>
                <a:lnTo>
                  <a:pt x="0" y="4345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128651" y="-769084"/>
            <a:ext cx="1911949" cy="4345338"/>
          </a:xfrm>
          <a:custGeom>
            <a:avLst/>
            <a:gdLst/>
            <a:ahLst/>
            <a:cxnLst/>
            <a:rect r="r" b="b" t="t" l="l"/>
            <a:pathLst>
              <a:path h="4345338" w="1911949">
                <a:moveTo>
                  <a:pt x="0" y="0"/>
                </a:moveTo>
                <a:lnTo>
                  <a:pt x="1911949" y="0"/>
                </a:lnTo>
                <a:lnTo>
                  <a:pt x="1911949" y="4345339"/>
                </a:lnTo>
                <a:lnTo>
                  <a:pt x="0" y="4345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544711" y="2939493"/>
            <a:ext cx="1911949" cy="4345338"/>
          </a:xfrm>
          <a:custGeom>
            <a:avLst/>
            <a:gdLst/>
            <a:ahLst/>
            <a:cxnLst/>
            <a:rect r="r" b="b" t="t" l="l"/>
            <a:pathLst>
              <a:path h="4345338" w="1911949">
                <a:moveTo>
                  <a:pt x="1911949" y="0"/>
                </a:moveTo>
                <a:lnTo>
                  <a:pt x="0" y="0"/>
                </a:lnTo>
                <a:lnTo>
                  <a:pt x="0" y="4345339"/>
                </a:lnTo>
                <a:lnTo>
                  <a:pt x="1911949" y="4345339"/>
                </a:lnTo>
                <a:lnTo>
                  <a:pt x="191194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7128651" y="2939493"/>
            <a:ext cx="1911949" cy="4345338"/>
          </a:xfrm>
          <a:custGeom>
            <a:avLst/>
            <a:gdLst/>
            <a:ahLst/>
            <a:cxnLst/>
            <a:rect r="r" b="b" t="t" l="l"/>
            <a:pathLst>
              <a:path h="4345338" w="1911949">
                <a:moveTo>
                  <a:pt x="1911949" y="0"/>
                </a:moveTo>
                <a:lnTo>
                  <a:pt x="0" y="0"/>
                </a:lnTo>
                <a:lnTo>
                  <a:pt x="0" y="4345339"/>
                </a:lnTo>
                <a:lnTo>
                  <a:pt x="1911949" y="4345339"/>
                </a:lnTo>
                <a:lnTo>
                  <a:pt x="191194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369750" y="3842984"/>
            <a:ext cx="13889550" cy="2519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918"/>
              </a:lnSpc>
            </a:pPr>
            <a:r>
              <a:rPr lang="en-US" sz="16461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8942396"/>
            <a:ext cx="416467" cy="631808"/>
          </a:xfrm>
          <a:custGeom>
            <a:avLst/>
            <a:gdLst/>
            <a:ahLst/>
            <a:cxnLst/>
            <a:rect r="r" b="b" t="t" l="l"/>
            <a:pathLst>
              <a:path h="631808" w="416467">
                <a:moveTo>
                  <a:pt x="0" y="0"/>
                </a:moveTo>
                <a:lnTo>
                  <a:pt x="416467" y="0"/>
                </a:lnTo>
                <a:lnTo>
                  <a:pt x="416467" y="631808"/>
                </a:lnTo>
                <a:lnTo>
                  <a:pt x="0" y="6318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372475" y="610914"/>
            <a:ext cx="1077519" cy="107751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F6F5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32"/>
                </a:lnSpc>
              </a:pPr>
              <a:r>
                <a:rPr lang="en-US" b="true" sz="3951">
                  <a:solidFill>
                    <a:srgbClr val="FFFFFF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07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372475" y="2162742"/>
            <a:ext cx="1100228" cy="1100228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F6F5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12"/>
                </a:lnSpc>
              </a:pPr>
              <a:r>
                <a:rPr lang="en-US" b="true" sz="4151">
                  <a:solidFill>
                    <a:srgbClr val="FFFFFF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08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455221" y="3739219"/>
            <a:ext cx="1185350" cy="118535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F6F5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952"/>
                </a:lnSpc>
              </a:pPr>
              <a:r>
                <a:rPr lang="en-US" b="true" sz="4251">
                  <a:solidFill>
                    <a:srgbClr val="FFFFFF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09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028700" y="869856"/>
            <a:ext cx="3874644" cy="1025166"/>
          </a:xfrm>
          <a:custGeom>
            <a:avLst/>
            <a:gdLst/>
            <a:ahLst/>
            <a:cxnLst/>
            <a:rect r="r" b="b" t="t" l="l"/>
            <a:pathLst>
              <a:path h="1025166" w="3874644">
                <a:moveTo>
                  <a:pt x="0" y="0"/>
                </a:moveTo>
                <a:lnTo>
                  <a:pt x="3874644" y="0"/>
                </a:lnTo>
                <a:lnTo>
                  <a:pt x="3874644" y="1025166"/>
                </a:lnTo>
                <a:lnTo>
                  <a:pt x="0" y="10251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003912" y="751486"/>
            <a:ext cx="8802225" cy="180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64"/>
              </a:lnSpc>
            </a:pPr>
            <a:r>
              <a:rPr lang="en-US" sz="3474" b="true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 System allocates College</a:t>
            </a:r>
          </a:p>
          <a:p>
            <a:pPr algn="l">
              <a:lnSpc>
                <a:spcPts val="4864"/>
              </a:lnSpc>
            </a:pPr>
          </a:p>
          <a:p>
            <a:pPr algn="l" marL="0" indent="0" lvl="0">
              <a:lnSpc>
                <a:spcPts val="4864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9822241" y="5697896"/>
            <a:ext cx="7096613" cy="180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64"/>
              </a:lnSpc>
            </a:pPr>
            <a:r>
              <a:rPr lang="en-US" sz="3474" b="true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Student pays confirmation fee</a:t>
            </a:r>
          </a:p>
          <a:p>
            <a:pPr algn="l">
              <a:lnSpc>
                <a:spcPts val="4864"/>
              </a:lnSpc>
            </a:pPr>
          </a:p>
          <a:p>
            <a:pPr algn="l" marL="0" indent="0" lvl="0">
              <a:lnSpc>
                <a:spcPts val="4864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5547800"/>
            <a:ext cx="6661085" cy="2765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32"/>
              </a:lnSpc>
            </a:pPr>
            <a:r>
              <a:rPr lang="en-US" sz="9035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USE CaSE</a:t>
            </a:r>
          </a:p>
          <a:p>
            <a:pPr algn="l" marL="0" indent="0" lvl="0">
              <a:lnSpc>
                <a:spcPts val="10932"/>
              </a:lnSpc>
            </a:pPr>
            <a:r>
              <a:rPr lang="en-US" sz="9035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OVERVIEW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822241" y="2326022"/>
            <a:ext cx="7096613" cy="180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64"/>
              </a:lnSpc>
            </a:pPr>
            <a:r>
              <a:rPr lang="en-US" sz="3474" b="true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 Student Views Result</a:t>
            </a:r>
          </a:p>
          <a:p>
            <a:pPr algn="l">
              <a:lnSpc>
                <a:spcPts val="4864"/>
              </a:lnSpc>
            </a:pPr>
          </a:p>
          <a:p>
            <a:pPr algn="l" marL="0" indent="0" lvl="0">
              <a:lnSpc>
                <a:spcPts val="4864"/>
              </a:lnSpc>
            </a:pPr>
          </a:p>
        </p:txBody>
      </p:sp>
      <p:grpSp>
        <p:nvGrpSpPr>
          <p:cNvPr name="Group 17" id="17"/>
          <p:cNvGrpSpPr/>
          <p:nvPr/>
        </p:nvGrpSpPr>
        <p:grpSpPr>
          <a:xfrm rot="0">
            <a:off x="8455221" y="5557325"/>
            <a:ext cx="1077519" cy="1077519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F6F52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32"/>
                </a:lnSpc>
              </a:pPr>
              <a:r>
                <a:rPr lang="en-US" b="true" sz="3951">
                  <a:solidFill>
                    <a:srgbClr val="FFFFFF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10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455221" y="7415893"/>
            <a:ext cx="1077519" cy="1077519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F6F52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32"/>
                </a:lnSpc>
              </a:pPr>
              <a:r>
                <a:rPr lang="en-US" b="true" sz="3951">
                  <a:solidFill>
                    <a:srgbClr val="FFFFFF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11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9822241" y="7556465"/>
            <a:ext cx="7096613" cy="180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64"/>
              </a:lnSpc>
            </a:pPr>
            <a:r>
              <a:rPr lang="en-US" sz="3474" b="true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Runs allocation in migration</a:t>
            </a:r>
          </a:p>
          <a:p>
            <a:pPr algn="l">
              <a:lnSpc>
                <a:spcPts val="4864"/>
              </a:lnSpc>
            </a:pPr>
          </a:p>
          <a:p>
            <a:pPr algn="l" marL="0" indent="0" lvl="0">
              <a:lnSpc>
                <a:spcPts val="4864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10003912" y="3672544"/>
            <a:ext cx="7471333" cy="1726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5"/>
              </a:lnSpc>
            </a:pPr>
            <a:r>
              <a:rPr lang="en-US" sz="3275" b="true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Quota Verification and Update</a:t>
            </a:r>
          </a:p>
          <a:p>
            <a:pPr algn="l">
              <a:lnSpc>
                <a:spcPts val="4585"/>
              </a:lnSpc>
            </a:pPr>
            <a:r>
              <a:rPr lang="en-US" sz="3275" b="true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Approval Status</a:t>
            </a:r>
          </a:p>
          <a:p>
            <a:pPr algn="l">
              <a:lnSpc>
                <a:spcPts val="458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4833" y="9596668"/>
            <a:ext cx="18877666" cy="944931"/>
            <a:chOff x="0" y="0"/>
            <a:chExt cx="4971896" cy="2488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71896" cy="248871"/>
            </a:xfrm>
            <a:custGeom>
              <a:avLst/>
              <a:gdLst/>
              <a:ahLst/>
              <a:cxnLst/>
              <a:rect r="r" b="b" t="t" l="l"/>
              <a:pathLst>
                <a:path h="248871" w="4971896">
                  <a:moveTo>
                    <a:pt x="0" y="0"/>
                  </a:moveTo>
                  <a:lnTo>
                    <a:pt x="4971896" y="0"/>
                  </a:lnTo>
                  <a:lnTo>
                    <a:pt x="4971896" y="248871"/>
                  </a:lnTo>
                  <a:lnTo>
                    <a:pt x="0" y="248871"/>
                  </a:lnTo>
                  <a:close/>
                </a:path>
              </a:pathLst>
            </a:custGeom>
            <a:solidFill>
              <a:srgbClr val="F6ED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71896" cy="296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721449" y="-266124"/>
            <a:ext cx="1075701" cy="2444776"/>
          </a:xfrm>
          <a:custGeom>
            <a:avLst/>
            <a:gdLst/>
            <a:ahLst/>
            <a:cxnLst/>
            <a:rect r="r" b="b" t="t" l="l"/>
            <a:pathLst>
              <a:path h="2444776" w="1075701">
                <a:moveTo>
                  <a:pt x="0" y="0"/>
                </a:moveTo>
                <a:lnTo>
                  <a:pt x="1075702" y="0"/>
                </a:lnTo>
                <a:lnTo>
                  <a:pt x="1075702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19175"/>
            <a:ext cx="16230600" cy="765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49"/>
              </a:lnSpc>
            </a:pPr>
            <a:r>
              <a:rPr lang="en-US" sz="4999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USE CASE 1 : College Updates informatiOn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92226" y="2039052"/>
            <a:ext cx="6215116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0"/>
              </a:lnSpc>
            </a:pPr>
            <a:r>
              <a:rPr lang="en-US" sz="3100" b="true">
                <a:solidFill>
                  <a:srgbClr val="5F6F5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Actor </a:t>
            </a:r>
            <a:r>
              <a:rPr lang="en-US" sz="31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: College, System Admin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92226" y="3153285"/>
            <a:ext cx="14490447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5F6F5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Precondition </a:t>
            </a:r>
            <a:r>
              <a:rPr lang="en-US" sz="32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:  College is registered with the admission system and board has a database with college information which system can access.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92226" y="4846003"/>
            <a:ext cx="1950482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5F6F5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Scenario</a:t>
            </a:r>
            <a:r>
              <a:rPr lang="en-US" sz="32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: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5326697"/>
            <a:ext cx="15003439" cy="371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2" indent="-323851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 College provides EIIN number and password to log in the system.</a:t>
            </a:r>
          </a:p>
          <a:p>
            <a:pPr algn="l" marL="647702" indent="-323851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System verifies the EIIN and password .</a:t>
            </a:r>
          </a:p>
          <a:p>
            <a:pPr algn="l" marL="647702" indent="-323851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 System shows the available data (version,group,shift,available seats on different svg, available seat numbers on quota ).</a:t>
            </a:r>
          </a:p>
          <a:p>
            <a:pPr algn="l" marL="647702" indent="-323851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College updates the data if needed .</a:t>
            </a:r>
          </a:p>
          <a:p>
            <a:pPr algn="l" marL="647702" indent="-323851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 Updated information of college is saved in system database.</a:t>
            </a:r>
          </a:p>
          <a:p>
            <a:pPr algn="l" marL="647702" indent="-323851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College confirms the updated data to start the admission process of a year.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445037" y="321595"/>
          <a:ext cx="17511471" cy="8713209"/>
        </p:xfrm>
        <a:graphic>
          <a:graphicData uri="http://schemas.openxmlformats.org/drawingml/2006/table">
            <a:tbl>
              <a:tblPr/>
              <a:tblGrid>
                <a:gridCol w="2392896"/>
                <a:gridCol w="4325250"/>
                <a:gridCol w="3734177"/>
                <a:gridCol w="5689264"/>
                <a:gridCol w="1369885"/>
              </a:tblGrid>
              <a:tr h="69910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Gotham Bold"/>
                          <a:ea typeface="Gotham Bold"/>
                          <a:cs typeface="Gotham Bold"/>
                          <a:sym typeface="Gotham Bold"/>
                        </a:rPr>
                        <a:t>Test Case Name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Gotham Bold"/>
                          <a:ea typeface="Gotham Bold"/>
                          <a:cs typeface="Gotham Bold"/>
                          <a:sym typeface="Gotham Bold"/>
                        </a:rPr>
                        <a:t>Description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Gotham Bold"/>
                          <a:ea typeface="Gotham Bold"/>
                          <a:cs typeface="Gotham Bold"/>
                          <a:sym typeface="Gotham Bold"/>
                        </a:rPr>
                        <a:t>Input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Gotham Bold"/>
                          <a:ea typeface="Gotham Bold"/>
                          <a:cs typeface="Gotham Bold"/>
                          <a:sym typeface="Gotham Bold"/>
                        </a:rPr>
                        <a:t>Expected Outcome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Gotham Bold"/>
                          <a:ea typeface="Gotham Bold"/>
                          <a:cs typeface="Gotham Bold"/>
                          <a:sym typeface="Gotham Bold"/>
                        </a:rPr>
                        <a:t>Status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666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College Login with EIIN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Verify that the college can log in to the system using its EIIN number and valid password.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 EIIN=”18927"and </a:t>
                      </a:r>
                      <a:endParaRPr lang="en-US" sz="1100"/>
                    </a:p>
                    <a:p>
                      <a:pPr algn="l">
                        <a:lnSpc>
                          <a:spcPts val="28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password=”abc”</a:t>
                      </a:r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System verifies credentials and grants access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Success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914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Display College Information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Verify that the system displays the current data for the college after successful login.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College logged in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System displays available data (version, group, shift, seats, SVG seats, quota seats)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Success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594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Update College Information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Verify that the college can update its information if needed.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 seat=”2000" &gt; seat=”2500"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System accepts and processes the updates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Success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999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Invalid EIIN or Password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Verify that the system handles login failures due to incorrect EIIN or password.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Invalid EIIN=”11"or</a:t>
                      </a:r>
                      <a:endParaRPr lang="en-US" sz="1100"/>
                    </a:p>
                    <a:p>
                      <a:pPr algn="l">
                        <a:lnSpc>
                          <a:spcPts val="28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 password+”XX”</a:t>
                      </a:r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System displays "Invalid EIIN or password" message and denies access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Failure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234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Check Data Consistency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Verify that the system checks for data consistency and alerts if the college enters incorrect data (e.g., negative seats).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seat number=0, seat number=-40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System displays an error indicating data inconsistency and prompts college to correct the data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Failure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4833" y="9596668"/>
            <a:ext cx="18877666" cy="944931"/>
            <a:chOff x="0" y="0"/>
            <a:chExt cx="4971896" cy="2488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71896" cy="248871"/>
            </a:xfrm>
            <a:custGeom>
              <a:avLst/>
              <a:gdLst/>
              <a:ahLst/>
              <a:cxnLst/>
              <a:rect r="r" b="b" t="t" l="l"/>
              <a:pathLst>
                <a:path h="248871" w="4971896">
                  <a:moveTo>
                    <a:pt x="0" y="0"/>
                  </a:moveTo>
                  <a:lnTo>
                    <a:pt x="4971896" y="0"/>
                  </a:lnTo>
                  <a:lnTo>
                    <a:pt x="4971896" y="248871"/>
                  </a:lnTo>
                  <a:lnTo>
                    <a:pt x="0" y="248871"/>
                  </a:lnTo>
                  <a:close/>
                </a:path>
              </a:pathLst>
            </a:custGeom>
            <a:solidFill>
              <a:srgbClr val="F6ED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71896" cy="296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721449" y="-266124"/>
            <a:ext cx="1075701" cy="2444776"/>
          </a:xfrm>
          <a:custGeom>
            <a:avLst/>
            <a:gdLst/>
            <a:ahLst/>
            <a:cxnLst/>
            <a:rect r="r" b="b" t="t" l="l"/>
            <a:pathLst>
              <a:path h="2444776" w="1075701">
                <a:moveTo>
                  <a:pt x="0" y="0"/>
                </a:moveTo>
                <a:lnTo>
                  <a:pt x="1075702" y="0"/>
                </a:lnTo>
                <a:lnTo>
                  <a:pt x="1075702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19175"/>
            <a:ext cx="16230600" cy="765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49"/>
              </a:lnSpc>
            </a:pPr>
            <a:r>
              <a:rPr lang="en-US" sz="4999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USE CASE 2 : Student Applies for profile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92226" y="2039052"/>
            <a:ext cx="6215116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0"/>
              </a:lnSpc>
            </a:pPr>
            <a:r>
              <a:rPr lang="en-US" sz="3100" b="true">
                <a:solidFill>
                  <a:srgbClr val="5F6F5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Actor </a:t>
            </a:r>
            <a:r>
              <a:rPr lang="en-US" sz="31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: Student, System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92226" y="3055369"/>
            <a:ext cx="14445130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5F6F5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Precondition </a:t>
            </a:r>
            <a:r>
              <a:rPr lang="en-US" sz="32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:  Student has passed SSC examination.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92226" y="4088197"/>
            <a:ext cx="1950482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5F6F5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Scenario</a:t>
            </a:r>
            <a:r>
              <a:rPr lang="en-US" sz="32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: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92226" y="4648183"/>
            <a:ext cx="15003439" cy="478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2" indent="-323851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 Student enters his SSC roll and registration number, board and passing year.</a:t>
            </a:r>
          </a:p>
          <a:p>
            <a:pPr algn="l" marL="647702" indent="-323851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 System  validates the roll , registration number and board.</a:t>
            </a:r>
          </a:p>
          <a:p>
            <a:pPr algn="l" marL="647702" indent="-323851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System checks whether the student passed SSC within 3 years.</a:t>
            </a:r>
          </a:p>
          <a:p>
            <a:pPr algn="l" marL="647702" indent="-323851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If passed within three years, System asks for a valid e-mail address and phone number. Then an Edu-id and password send to the e-mail address.</a:t>
            </a:r>
          </a:p>
          <a:p>
            <a:pPr algn="l" marL="647702" indent="-323851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If - a) Roll ,Registration number or board is invalid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              b) Passed before 3 years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              c) Failed in SSC 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      System rejects the request of profile creation.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929893" y="522398"/>
          <a:ext cx="12265403" cy="6900285"/>
        </p:xfrm>
        <a:graphic>
          <a:graphicData uri="http://schemas.openxmlformats.org/drawingml/2006/table">
            <a:tbl>
              <a:tblPr/>
              <a:tblGrid>
                <a:gridCol w="1486200"/>
                <a:gridCol w="4027279"/>
                <a:gridCol w="2635391"/>
                <a:gridCol w="3161592"/>
                <a:gridCol w="954941"/>
              </a:tblGrid>
              <a:tr h="68631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Gotham Bold"/>
                          <a:ea typeface="Gotham Bold"/>
                          <a:cs typeface="Gotham Bold"/>
                          <a:sym typeface="Gotham Bold"/>
                        </a:rPr>
                        <a:t>Test Case Name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Gotham Bold"/>
                          <a:ea typeface="Gotham Bold"/>
                          <a:cs typeface="Gotham Bold"/>
                          <a:sym typeface="Gotham Bold"/>
                        </a:rPr>
                        <a:t>Description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Gotham Bold"/>
                          <a:ea typeface="Gotham Bold"/>
                          <a:cs typeface="Gotham Bold"/>
                          <a:sym typeface="Gotham Bold"/>
                        </a:rPr>
                        <a:t>Input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Gotham Bold"/>
                          <a:ea typeface="Gotham Bold"/>
                          <a:cs typeface="Gotham Bold"/>
                          <a:sym typeface="Gotham Bold"/>
                        </a:rPr>
                        <a:t>Expected Outcome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Gotham Bold"/>
                          <a:ea typeface="Gotham Bold"/>
                          <a:cs typeface="Gotham Bold"/>
                          <a:sym typeface="Gotham Bold"/>
                        </a:rPr>
                        <a:t>Status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143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Validate SSC Roll, Registration, and Board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Verify that the system validates the SSC roll, registration number, and board.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Student enters SSC details Roll=”1234" Reg=”4567" board=”raj” year=”2023"</a:t>
                      </a:r>
                      <a:endParaRPr lang="en-US" sz="1100"/>
                    </a:p>
                    <a:p>
                      <a:pPr algn="l">
                        <a:lnSpc>
                          <a:spcPts val="2800"/>
                        </a:lnSpc>
                      </a:pPr>
                    </a:p>
                  </a:txBody>
                  <a:tcPr marL="66675" marR="66675" marT="66675" marB="66675" anchor="ctr">
                    <a:lnL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System verifies roll, registration number, and board successfully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Success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777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Check Passing Year Within 3 Years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Verify that the system checks if the student passed SSC within the last 3 years.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year=2023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System confirms passing year is valid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Success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777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Generate Edu-ID and Password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Verify that the system generates an Edu-ID and password after validation and sends to the email.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phone=”019876432"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System generates Edu-ID and password and sends them to the provided email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Success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143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Invalid SSC Roll, Registration, or Board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Verify that the system rejects the application if the SSC roll, registration number, or board is invalid.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Student enters SSC details Roll=”ooo" Reg=”Null" board=”raj” year=”2023"</a:t>
                      </a:r>
                      <a:endParaRPr lang="en-US" sz="1100"/>
                    </a:p>
                    <a:p>
                      <a:pPr algn="l">
                        <a:lnSpc>
                          <a:spcPts val="2800"/>
                        </a:lnSpc>
                      </a:pPr>
                    </a:p>
                  </a:txBody>
                  <a:tcPr marL="66675" marR="66675" marT="66675" marB="66675" anchor="ctr">
                    <a:lnL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System displays an error message, "Invalid roll, registration number, or board" and rejects application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Failure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777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Passed Before 3 Years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Verify that the system rejects the application if the passing year exceeds 3 years.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year=”2010"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System displays an error message, "Passed before 3 years" and rejects application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Failure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777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Failed SSC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Verify that the system rejects the application if the student failed SSC.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SSC status is "Failed"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System displays an error message, "SSC result failed" and rejects application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Failure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422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4833" y="9596668"/>
            <a:ext cx="18877666" cy="944931"/>
            <a:chOff x="0" y="0"/>
            <a:chExt cx="4971896" cy="2488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71896" cy="248871"/>
            </a:xfrm>
            <a:custGeom>
              <a:avLst/>
              <a:gdLst/>
              <a:ahLst/>
              <a:cxnLst/>
              <a:rect r="r" b="b" t="t" l="l"/>
              <a:pathLst>
                <a:path h="248871" w="4971896">
                  <a:moveTo>
                    <a:pt x="0" y="0"/>
                  </a:moveTo>
                  <a:lnTo>
                    <a:pt x="4971896" y="0"/>
                  </a:lnTo>
                  <a:lnTo>
                    <a:pt x="4971896" y="248871"/>
                  </a:lnTo>
                  <a:lnTo>
                    <a:pt x="0" y="248871"/>
                  </a:lnTo>
                  <a:close/>
                </a:path>
              </a:pathLst>
            </a:custGeom>
            <a:solidFill>
              <a:srgbClr val="F6ED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71896" cy="296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721449" y="-266124"/>
            <a:ext cx="1075701" cy="2444776"/>
          </a:xfrm>
          <a:custGeom>
            <a:avLst/>
            <a:gdLst/>
            <a:ahLst/>
            <a:cxnLst/>
            <a:rect r="r" b="b" t="t" l="l"/>
            <a:pathLst>
              <a:path h="2444776" w="1075701">
                <a:moveTo>
                  <a:pt x="0" y="0"/>
                </a:moveTo>
                <a:lnTo>
                  <a:pt x="1075702" y="0"/>
                </a:lnTo>
                <a:lnTo>
                  <a:pt x="1075702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19175"/>
            <a:ext cx="16230600" cy="765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49"/>
              </a:lnSpc>
            </a:pPr>
            <a:r>
              <a:rPr lang="en-US" sz="4999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USE CASE 3 : Student logs in to the Profile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92226" y="2039052"/>
            <a:ext cx="6215116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0"/>
              </a:lnSpc>
            </a:pPr>
            <a:r>
              <a:rPr lang="en-US" sz="3100" b="true">
                <a:solidFill>
                  <a:srgbClr val="5F6F5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Actor </a:t>
            </a:r>
            <a:r>
              <a:rPr lang="en-US" sz="31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: Student, System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92226" y="3055369"/>
            <a:ext cx="14445130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5F6F5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Precondition </a:t>
            </a:r>
            <a:r>
              <a:rPr lang="en-US" sz="32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:  Student has a Edu-id and password given by system.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92226" y="4088197"/>
            <a:ext cx="1950482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5F6F5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Scenario</a:t>
            </a:r>
            <a:r>
              <a:rPr lang="en-US" sz="32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: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92226" y="4648183"/>
            <a:ext cx="15003439" cy="264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2" indent="-323851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 Student enters an valid edu-id and password</a:t>
            </a:r>
          </a:p>
          <a:p>
            <a:pPr algn="l" marL="647702" indent="-323851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 System  validates the edu id and password</a:t>
            </a:r>
          </a:p>
          <a:p>
            <a:pPr algn="l" marL="647702" indent="-323851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Student logs in to the profile</a:t>
            </a:r>
          </a:p>
          <a:p>
            <a:pPr algn="l" marL="647702" indent="-323851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System asks the student to change the password</a:t>
            </a:r>
          </a:p>
          <a:p>
            <a:pPr algn="l" marL="647702" indent="-323851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5F6F52"/>
                </a:solidFill>
                <a:latin typeface="Canva Sans"/>
                <a:ea typeface="Canva Sans"/>
                <a:cs typeface="Canva Sans"/>
                <a:sym typeface="Canva Sans"/>
              </a:rPr>
              <a:t>Student changes the password and confirms it.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DAGU7d4aEw0</dc:identifier>
  <dcterms:modified xsi:type="dcterms:W3CDTF">2011-08-01T06:04:30Z</dcterms:modified>
  <cp:revision>1</cp:revision>
  <dc:title>USE-CASE TEST-CASE PRESENTATION</dc:title>
</cp:coreProperties>
</file>