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Century Gothic Paneuropean" panose="020B0604020202020204" charset="0"/>
      <p:regular r:id="rId26"/>
    </p:embeddedFont>
    <p:embeddedFont>
      <p:font typeface="Century Gothic Paneuropean Bold" panose="020B0604020202020204" charset="0"/>
      <p:regular r:id="rId27"/>
    </p:embeddedFont>
    <p:embeddedFont>
      <p:font typeface="Century Gothic Paneuropean Italics" panose="020B0604020202020204" charset="0"/>
      <p:regular r:id="rId28"/>
    </p:embeddedFont>
    <p:embeddedFont>
      <p:font typeface="Open Sans" panose="020B0606030504020204" pitchFamily="34" charset="0"/>
      <p:regular r:id="rId29"/>
    </p:embeddedFont>
    <p:embeddedFont>
      <p:font typeface="Open Sans Bold" panose="020B0604020202020204" charset="0"/>
      <p:regular r:id="rId30"/>
    </p:embeddedFont>
    <p:embeddedFont>
      <p:font typeface="Open Sans Italics"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32321" y="895350"/>
            <a:ext cx="5456448" cy="1193800"/>
          </a:xfrm>
          <a:prstGeom prst="rect">
            <a:avLst/>
          </a:prstGeom>
        </p:spPr>
        <p:txBody>
          <a:bodyPr lIns="0" tIns="0" rIns="0" bIns="0" rtlCol="0" anchor="t">
            <a:spAutoFit/>
          </a:bodyPr>
          <a:lstStyle/>
          <a:p>
            <a:pPr algn="ctr">
              <a:lnSpc>
                <a:spcPts val="9799"/>
              </a:lnSpc>
            </a:pPr>
            <a:r>
              <a:rPr lang="en-US" sz="6999" b="1">
                <a:solidFill>
                  <a:srgbClr val="000000"/>
                </a:solidFill>
                <a:latin typeface="Century Gothic Paneuropean Bold"/>
                <a:ea typeface="Century Gothic Paneuropean Bold"/>
                <a:cs typeface="Century Gothic Paneuropean Bold"/>
                <a:sym typeface="Century Gothic Paneuropean Bold"/>
              </a:rPr>
              <a:t>CSE-326</a:t>
            </a:r>
          </a:p>
        </p:txBody>
      </p:sp>
      <p:sp>
        <p:nvSpPr>
          <p:cNvPr id="3" name="TextBox 3"/>
          <p:cNvSpPr txBox="1"/>
          <p:nvPr/>
        </p:nvSpPr>
        <p:spPr>
          <a:xfrm>
            <a:off x="4315204" y="2630451"/>
            <a:ext cx="8522150" cy="2150274"/>
          </a:xfrm>
          <a:prstGeom prst="rect">
            <a:avLst/>
          </a:prstGeom>
        </p:spPr>
        <p:txBody>
          <a:bodyPr lIns="0" tIns="0" rIns="0" bIns="0" rtlCol="0" anchor="t">
            <a:spAutoFit/>
          </a:bodyPr>
          <a:lstStyle/>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LAYERED ARCHITECTURE</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46508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7287176" y="5067300"/>
            <a:ext cx="2896130" cy="679450"/>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Open Sans"/>
                <a:ea typeface="Open Sans"/>
                <a:cs typeface="Open Sans"/>
                <a:sym typeface="Open Sans"/>
              </a:rPr>
              <a:t>Group-5</a:t>
            </a:r>
          </a:p>
        </p:txBody>
      </p:sp>
      <p:sp>
        <p:nvSpPr>
          <p:cNvPr id="16" name="TextBox 16"/>
          <p:cNvSpPr txBox="1"/>
          <p:nvPr/>
        </p:nvSpPr>
        <p:spPr>
          <a:xfrm>
            <a:off x="7287176" y="5863266"/>
            <a:ext cx="2896130" cy="3181350"/>
          </a:xfrm>
          <a:prstGeom prst="rect">
            <a:avLst/>
          </a:prstGeom>
        </p:spPr>
        <p:txBody>
          <a:bodyPr lIns="0" tIns="0" rIns="0" bIns="0" rtlCol="0" anchor="t">
            <a:spAutoFit/>
          </a:bodyPr>
          <a:lstStyle/>
          <a:p>
            <a:pPr algn="ctr">
              <a:lnSpc>
                <a:spcPts val="4200"/>
              </a:lnSpc>
            </a:pPr>
            <a:r>
              <a:rPr lang="en-US" sz="3000">
                <a:solidFill>
                  <a:srgbClr val="000000"/>
                </a:solidFill>
                <a:latin typeface="Open Sans"/>
                <a:ea typeface="Open Sans"/>
                <a:cs typeface="Open Sans"/>
                <a:sym typeface="Open Sans"/>
              </a:rPr>
              <a:t>2005005</a:t>
            </a:r>
          </a:p>
          <a:p>
            <a:pPr algn="ctr">
              <a:lnSpc>
                <a:spcPts val="4200"/>
              </a:lnSpc>
            </a:pPr>
            <a:r>
              <a:rPr lang="en-US" sz="3000">
                <a:solidFill>
                  <a:srgbClr val="000000"/>
                </a:solidFill>
                <a:latin typeface="Open Sans"/>
                <a:ea typeface="Open Sans"/>
                <a:cs typeface="Open Sans"/>
                <a:sym typeface="Open Sans"/>
              </a:rPr>
              <a:t>2005019</a:t>
            </a:r>
          </a:p>
          <a:p>
            <a:pPr algn="ctr">
              <a:lnSpc>
                <a:spcPts val="4200"/>
              </a:lnSpc>
            </a:pPr>
            <a:r>
              <a:rPr lang="en-US" sz="3000">
                <a:solidFill>
                  <a:srgbClr val="000000"/>
                </a:solidFill>
                <a:latin typeface="Open Sans"/>
                <a:ea typeface="Open Sans"/>
                <a:cs typeface="Open Sans"/>
                <a:sym typeface="Open Sans"/>
              </a:rPr>
              <a:t>2005021</a:t>
            </a:r>
          </a:p>
          <a:p>
            <a:pPr algn="ctr">
              <a:lnSpc>
                <a:spcPts val="4200"/>
              </a:lnSpc>
            </a:pPr>
            <a:r>
              <a:rPr lang="en-US" sz="3000">
                <a:solidFill>
                  <a:srgbClr val="000000"/>
                </a:solidFill>
                <a:latin typeface="Open Sans"/>
                <a:ea typeface="Open Sans"/>
                <a:cs typeface="Open Sans"/>
                <a:sym typeface="Open Sans"/>
              </a:rPr>
              <a:t>2005024</a:t>
            </a:r>
          </a:p>
          <a:p>
            <a:pPr algn="ctr">
              <a:lnSpc>
                <a:spcPts val="4200"/>
              </a:lnSpc>
            </a:pPr>
            <a:r>
              <a:rPr lang="en-US" sz="3000">
                <a:solidFill>
                  <a:srgbClr val="000000"/>
                </a:solidFill>
                <a:latin typeface="Open Sans"/>
                <a:ea typeface="Open Sans"/>
                <a:cs typeface="Open Sans"/>
                <a:sym typeface="Open Sans"/>
              </a:rPr>
              <a:t>2005027</a:t>
            </a:r>
          </a:p>
          <a:p>
            <a:pPr algn="ctr">
              <a:lnSpc>
                <a:spcPts val="4200"/>
              </a:lnSpc>
              <a:spcBef>
                <a:spcPct val="0"/>
              </a:spcBef>
            </a:pPr>
            <a:r>
              <a:rPr lang="en-US" sz="3000">
                <a:solidFill>
                  <a:srgbClr val="000000"/>
                </a:solidFill>
                <a:latin typeface="Open Sans"/>
                <a:ea typeface="Open Sans"/>
                <a:cs typeface="Open Sans"/>
                <a:sym typeface="Open Sans"/>
              </a:rPr>
              <a:t>2005030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9057" y="952500"/>
            <a:ext cx="15445100" cy="9661525"/>
          </a:xfrm>
          <a:prstGeom prst="rect">
            <a:avLst/>
          </a:prstGeom>
        </p:spPr>
        <p:txBody>
          <a:bodyPr lIns="0" tIns="0" rIns="0" bIns="0" rtlCol="0" anchor="t">
            <a:spAutoFit/>
          </a:bodyPr>
          <a:lstStyle/>
          <a:p>
            <a:pPr algn="l">
              <a:lnSpc>
                <a:spcPts val="4900"/>
              </a:lnSpc>
            </a:pPr>
            <a:r>
              <a:rPr lang="en-US" sz="3500" b="1">
                <a:solidFill>
                  <a:srgbClr val="000000"/>
                </a:solidFill>
                <a:latin typeface="Century Gothic Paneuropean Bold"/>
                <a:ea typeface="Century Gothic Paneuropean Bold"/>
                <a:cs typeface="Century Gothic Paneuropean Bold"/>
                <a:sym typeface="Century Gothic Paneuropean Bold"/>
              </a:rPr>
              <a:t>Admin :</a:t>
            </a:r>
          </a:p>
          <a:p>
            <a:pPr algn="l">
              <a:lnSpc>
                <a:spcPts val="4900"/>
              </a:lnSpc>
            </a:pPr>
            <a:endParaRPr lang="en-US" sz="3500" b="1">
              <a:solidFill>
                <a:srgbClr val="000000"/>
              </a:solidFill>
              <a:latin typeface="Century Gothic Paneuropean Bold"/>
              <a:ea typeface="Century Gothic Paneuropean Bold"/>
              <a:cs typeface="Century Gothic Paneuropean Bold"/>
              <a:sym typeface="Century Gothic Paneuropean Bold"/>
            </a:endParaRPr>
          </a:p>
          <a:p>
            <a:pPr marL="690881" lvl="1" indent="-345440" algn="l">
              <a:lnSpc>
                <a:spcPts val="4480"/>
              </a:lnSpc>
              <a:buFont typeface="Arial"/>
              <a:buChar char="•"/>
            </a:pPr>
            <a:r>
              <a:rPr lang="en-US" sz="3200" i="1" u="sng">
                <a:solidFill>
                  <a:srgbClr val="000000"/>
                </a:solidFill>
                <a:latin typeface="Century Gothic Paneuropean Italics"/>
                <a:ea typeface="Century Gothic Paneuropean Italics"/>
                <a:cs typeface="Century Gothic Paneuropean Italics"/>
                <a:sym typeface="Century Gothic Paneuropean Italics"/>
              </a:rPr>
              <a:t>AdminUtilityService:</a:t>
            </a:r>
          </a:p>
          <a:p>
            <a:pPr marL="1381761" lvl="2" indent="-460587"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provides admin utility services, such as, starting and ending run, show overall application statistics, search, view and modify a specific application.</a:t>
            </a:r>
          </a:p>
          <a:p>
            <a:pPr algn="l">
              <a:lnSpc>
                <a:spcPts val="4480"/>
              </a:lnSpc>
            </a:pPr>
            <a:endParaRPr lang="en-US" sz="3200">
              <a:solidFill>
                <a:srgbClr val="000000"/>
              </a:solidFill>
              <a:latin typeface="Century Gothic Paneuropean"/>
              <a:ea typeface="Century Gothic Paneuropean"/>
              <a:cs typeface="Century Gothic Paneuropean"/>
              <a:sym typeface="Century Gothic Paneuropean"/>
            </a:endParaRPr>
          </a:p>
          <a:p>
            <a:pPr marL="690881" lvl="1" indent="-345440" algn="l">
              <a:lnSpc>
                <a:spcPts val="4480"/>
              </a:lnSpc>
              <a:buFont typeface="Arial"/>
              <a:buChar char="•"/>
            </a:pPr>
            <a:r>
              <a:rPr lang="en-US" sz="3200" i="1" u="sng">
                <a:solidFill>
                  <a:srgbClr val="000000"/>
                </a:solidFill>
                <a:latin typeface="Century Gothic Paneuropean Italics"/>
                <a:ea typeface="Century Gothic Paneuropean Italics"/>
                <a:cs typeface="Century Gothic Paneuropean Italics"/>
                <a:sym typeface="Century Gothic Paneuropean Italics"/>
              </a:rPr>
              <a:t>RulesChangeService:</a:t>
            </a:r>
          </a:p>
          <a:p>
            <a:pPr marL="1381761" lvl="2" indent="-460587"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Facilitates admin to update different rules, such as, group change rules, quota priority and quota percentage.</a:t>
            </a:r>
          </a:p>
          <a:p>
            <a:pPr algn="l">
              <a:lnSpc>
                <a:spcPts val="4480"/>
              </a:lnSpc>
            </a:pPr>
            <a:endParaRPr lang="en-US" sz="3200">
              <a:solidFill>
                <a:srgbClr val="000000"/>
              </a:solidFill>
              <a:latin typeface="Century Gothic Paneuropean"/>
              <a:ea typeface="Century Gothic Paneuropean"/>
              <a:cs typeface="Century Gothic Paneuropean"/>
              <a:sym typeface="Century Gothic Paneuropean"/>
            </a:endParaRPr>
          </a:p>
          <a:p>
            <a:pPr marL="690881" lvl="1" indent="-345440" algn="l">
              <a:lnSpc>
                <a:spcPts val="4480"/>
              </a:lnSpc>
              <a:buFont typeface="Arial"/>
              <a:buChar char="•"/>
            </a:pPr>
            <a:r>
              <a:rPr lang="en-US" sz="3200" i="1" u="sng">
                <a:solidFill>
                  <a:srgbClr val="000000"/>
                </a:solidFill>
                <a:latin typeface="Century Gothic Paneuropean Italics"/>
                <a:ea typeface="Century Gothic Paneuropean Italics"/>
                <a:cs typeface="Century Gothic Paneuropean Italics"/>
                <a:sym typeface="Century Gothic Paneuropean Italics"/>
              </a:rPr>
              <a:t>MigrationService:</a:t>
            </a:r>
          </a:p>
          <a:p>
            <a:pPr marL="1381761" lvl="2" indent="-460587"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 Handles logic of migrating students to better-preferred colleges if vacancies arise after the initial allocation round.</a:t>
            </a:r>
          </a:p>
          <a:p>
            <a:pPr algn="l">
              <a:lnSpc>
                <a:spcPts val="4900"/>
              </a:lnSpc>
            </a:pPr>
            <a:endParaRPr lang="en-US" sz="32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2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200">
              <a:solidFill>
                <a:srgbClr val="000000"/>
              </a:solidFill>
              <a:latin typeface="Century Gothic Paneuropean"/>
              <a:ea typeface="Century Gothic Paneuropean"/>
              <a:cs typeface="Century Gothic Paneuropean"/>
              <a:sym typeface="Century Gothic Paneuropean"/>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14200" y="1256030"/>
            <a:ext cx="15445100" cy="7430770"/>
          </a:xfrm>
          <a:prstGeom prst="rect">
            <a:avLst/>
          </a:prstGeom>
        </p:spPr>
        <p:txBody>
          <a:bodyPr lIns="0" tIns="0" rIns="0" bIns="0" rtlCol="0" anchor="t">
            <a:spAutoFit/>
          </a:bodyPr>
          <a:lstStyle/>
          <a:p>
            <a:pPr algn="l">
              <a:lnSpc>
                <a:spcPts val="4270"/>
              </a:lnSpc>
            </a:pPr>
            <a:r>
              <a:rPr lang="en-US" sz="3500" b="1">
                <a:solidFill>
                  <a:srgbClr val="000000"/>
                </a:solidFill>
                <a:latin typeface="Century Gothic Paneuropean Bold"/>
                <a:ea typeface="Century Gothic Paneuropean Bold"/>
                <a:cs typeface="Century Gothic Paneuropean Bold"/>
                <a:sym typeface="Century Gothic Paneuropean Bold"/>
              </a:rPr>
              <a:t>Admin :</a:t>
            </a:r>
          </a:p>
          <a:p>
            <a:pPr algn="l">
              <a:lnSpc>
                <a:spcPts val="4270"/>
              </a:lnSpc>
            </a:pPr>
            <a:endParaRPr lang="en-US" sz="3500" b="1">
              <a:solidFill>
                <a:srgbClr val="000000"/>
              </a:solidFill>
              <a:latin typeface="Century Gothic Paneuropean Bold"/>
              <a:ea typeface="Century Gothic Paneuropean Bold"/>
              <a:cs typeface="Century Gothic Paneuropean Bold"/>
              <a:sym typeface="Century Gothic Paneuropean Bold"/>
            </a:endParaRPr>
          </a:p>
          <a:p>
            <a:pPr marL="690881" lvl="1" indent="-345440" algn="l">
              <a:lnSpc>
                <a:spcPts val="3904"/>
              </a:lnSpc>
              <a:buFont typeface="Arial"/>
              <a:buChar char="•"/>
            </a:pPr>
            <a:r>
              <a:rPr lang="en-US" sz="3200" i="1" u="sng">
                <a:solidFill>
                  <a:srgbClr val="000000"/>
                </a:solidFill>
                <a:latin typeface="Century Gothic Paneuropean Italics"/>
                <a:ea typeface="Century Gothic Paneuropean Italics"/>
                <a:cs typeface="Century Gothic Paneuropean Italics"/>
                <a:sym typeface="Century Gothic Paneuropean Italics"/>
              </a:rPr>
              <a:t>AllocationService:</a:t>
            </a:r>
          </a:p>
          <a:p>
            <a:pPr marL="1381761" lvl="2" indent="-460587" algn="l">
              <a:lnSpc>
                <a:spcPts val="3904"/>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Implements the allocation algorithms:</a:t>
            </a:r>
          </a:p>
          <a:p>
            <a:pPr marL="2072642" lvl="3" indent="-518160" algn="l">
              <a:lnSpc>
                <a:spcPts val="3904"/>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First run allocation based on merit, quota, and seats availability following the rules specified by the board. In case of tie in merit, tie is broken according to obtained marks in individual subjects following proper rules.</a:t>
            </a:r>
          </a:p>
          <a:p>
            <a:pPr marL="2072642" lvl="3" indent="-518160" algn="l">
              <a:lnSpc>
                <a:spcPts val="3904"/>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Subsequent runs for migration and re-allocation.</a:t>
            </a:r>
          </a:p>
          <a:p>
            <a:pPr marL="2072642" lvl="3" indent="-518160" algn="l">
              <a:lnSpc>
                <a:spcPts val="3904"/>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Consider preferences, quotas (Freedom Fighter, Education Quota, Special Quota), and available seats.</a:t>
            </a:r>
          </a:p>
          <a:p>
            <a:pPr algn="l">
              <a:lnSpc>
                <a:spcPts val="3660"/>
              </a:lnSpc>
            </a:pPr>
            <a:endParaRPr lang="en-US" sz="3200">
              <a:solidFill>
                <a:srgbClr val="000000"/>
              </a:solidFill>
              <a:latin typeface="Century Gothic Paneuropean"/>
              <a:ea typeface="Century Gothic Paneuropean"/>
              <a:cs typeface="Century Gothic Paneuropean"/>
              <a:sym typeface="Century Gothic Paneuropean"/>
            </a:endParaRPr>
          </a:p>
          <a:p>
            <a:pPr algn="l">
              <a:lnSpc>
                <a:spcPts val="4270"/>
              </a:lnSpc>
            </a:pPr>
            <a:endParaRPr lang="en-US" sz="3200">
              <a:solidFill>
                <a:srgbClr val="000000"/>
              </a:solidFill>
              <a:latin typeface="Century Gothic Paneuropean"/>
              <a:ea typeface="Century Gothic Paneuropean"/>
              <a:cs typeface="Century Gothic Paneuropean"/>
              <a:sym typeface="Century Gothic Paneuropean"/>
            </a:endParaRPr>
          </a:p>
          <a:p>
            <a:pPr algn="l">
              <a:lnSpc>
                <a:spcPts val="3660"/>
              </a:lnSpc>
            </a:pPr>
            <a:endParaRPr lang="en-US" sz="3200">
              <a:solidFill>
                <a:srgbClr val="000000"/>
              </a:solidFill>
              <a:latin typeface="Century Gothic Paneuropean"/>
              <a:ea typeface="Century Gothic Paneuropean"/>
              <a:cs typeface="Century Gothic Paneuropean"/>
              <a:sym typeface="Century Gothic Paneuropean"/>
            </a:endParaRPr>
          </a:p>
          <a:p>
            <a:pPr algn="l">
              <a:lnSpc>
                <a:spcPts val="3660"/>
              </a:lnSpc>
            </a:pPr>
            <a:endParaRPr lang="en-US" sz="3200">
              <a:solidFill>
                <a:srgbClr val="000000"/>
              </a:solidFill>
              <a:latin typeface="Century Gothic Paneuropean"/>
              <a:ea typeface="Century Gothic Paneuropean"/>
              <a:cs typeface="Century Gothic Paneuropean"/>
              <a:sym typeface="Century Gothic Paneuropean"/>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23162" y="2485218"/>
            <a:ext cx="15445100" cy="6478270"/>
          </a:xfrm>
          <a:prstGeom prst="rect">
            <a:avLst/>
          </a:prstGeom>
        </p:spPr>
        <p:txBody>
          <a:bodyPr lIns="0" tIns="0" rIns="0" bIns="0" rtlCol="0" anchor="t">
            <a:spAutoFit/>
          </a:bodyPr>
          <a:lstStyle/>
          <a:p>
            <a:pPr algn="l">
              <a:lnSpc>
                <a:spcPts val="4270"/>
              </a:lnSpc>
            </a:pPr>
            <a:r>
              <a:rPr lang="en-US" sz="3500" b="1">
                <a:solidFill>
                  <a:srgbClr val="000000"/>
                </a:solidFill>
                <a:latin typeface="Century Gothic Paneuropean Bold"/>
                <a:ea typeface="Century Gothic Paneuropean Bold"/>
                <a:cs typeface="Century Gothic Paneuropean Bold"/>
                <a:sym typeface="Century Gothic Paneuropean Bold"/>
              </a:rPr>
              <a:t>Technology:</a:t>
            </a:r>
          </a:p>
          <a:p>
            <a:pPr algn="l">
              <a:lnSpc>
                <a:spcPts val="4270"/>
              </a:lnSpc>
            </a:pPr>
            <a:endParaRPr lang="en-US" sz="3500" b="1">
              <a:solidFill>
                <a:srgbClr val="000000"/>
              </a:solidFill>
              <a:latin typeface="Century Gothic Paneuropean Bold"/>
              <a:ea typeface="Century Gothic Paneuropean Bold"/>
              <a:cs typeface="Century Gothic Paneuropean Bold"/>
              <a:sym typeface="Century Gothic Paneuropean Bold"/>
            </a:endParaRPr>
          </a:p>
          <a:p>
            <a:pPr marL="690881" lvl="1" indent="-345440" algn="l">
              <a:lnSpc>
                <a:spcPts val="3904"/>
              </a:lnSpc>
              <a:buFont typeface="Arial"/>
              <a:buChar char="•"/>
            </a:pPr>
            <a:r>
              <a:rPr lang="en-US" sz="3200" i="1">
                <a:solidFill>
                  <a:srgbClr val="000000"/>
                </a:solidFill>
                <a:latin typeface="Century Gothic Paneuropean Italics"/>
                <a:ea typeface="Century Gothic Paneuropean Italics"/>
                <a:cs typeface="Century Gothic Paneuropean Italics"/>
                <a:sym typeface="Century Gothic Paneuropean Italics"/>
              </a:rPr>
              <a:t>Backend Services</a:t>
            </a:r>
            <a:r>
              <a:rPr lang="en-US" sz="3200">
                <a:solidFill>
                  <a:srgbClr val="000000"/>
                </a:solidFill>
                <a:latin typeface="Century Gothic Paneuropean"/>
                <a:ea typeface="Century Gothic Paneuropean"/>
                <a:cs typeface="Century Gothic Paneuropean"/>
                <a:sym typeface="Century Gothic Paneuropean"/>
              </a:rPr>
              <a:t>: Spring Boot with embedded Tomcat. (Wide Industry Adoption, Microservices-Friendly, Embedded Server Support)</a:t>
            </a:r>
          </a:p>
          <a:p>
            <a:pPr algn="l">
              <a:lnSpc>
                <a:spcPts val="3904"/>
              </a:lnSpc>
            </a:pPr>
            <a:endParaRPr lang="en-US" sz="3200">
              <a:solidFill>
                <a:srgbClr val="000000"/>
              </a:solidFill>
              <a:latin typeface="Century Gothic Paneuropean"/>
              <a:ea typeface="Century Gothic Paneuropean"/>
              <a:cs typeface="Century Gothic Paneuropean"/>
              <a:sym typeface="Century Gothic Paneuropean"/>
            </a:endParaRPr>
          </a:p>
          <a:p>
            <a:pPr marL="690881" lvl="1" indent="-345440" algn="l">
              <a:lnSpc>
                <a:spcPts val="3904"/>
              </a:lnSpc>
              <a:buFont typeface="Arial"/>
              <a:buChar char="•"/>
            </a:pPr>
            <a:r>
              <a:rPr lang="en-US" sz="3200" i="1">
                <a:solidFill>
                  <a:srgbClr val="000000"/>
                </a:solidFill>
                <a:latin typeface="Century Gothic Paneuropean Italics"/>
                <a:ea typeface="Century Gothic Paneuropean Italics"/>
                <a:cs typeface="Century Gothic Paneuropean Italics"/>
                <a:sym typeface="Century Gothic Paneuropean Italics"/>
              </a:rPr>
              <a:t>Internal communication:</a:t>
            </a:r>
            <a:r>
              <a:rPr lang="en-US" sz="3200">
                <a:solidFill>
                  <a:srgbClr val="000000"/>
                </a:solidFill>
                <a:latin typeface="Century Gothic Paneuropean"/>
                <a:ea typeface="Century Gothic Paneuropean"/>
                <a:cs typeface="Century Gothic Paneuropean"/>
                <a:sym typeface="Century Gothic Paneuropean"/>
              </a:rPr>
              <a:t> Eureka Naming Server (Eureka is an open-source service registry that serves as a central hub for maintaining a registry of all active service instances.)</a:t>
            </a:r>
          </a:p>
          <a:p>
            <a:pPr algn="l">
              <a:lnSpc>
                <a:spcPts val="4270"/>
              </a:lnSpc>
            </a:pPr>
            <a:endParaRPr lang="en-US" sz="3200">
              <a:solidFill>
                <a:srgbClr val="000000"/>
              </a:solidFill>
              <a:latin typeface="Century Gothic Paneuropean"/>
              <a:ea typeface="Century Gothic Paneuropean"/>
              <a:cs typeface="Century Gothic Paneuropean"/>
              <a:sym typeface="Century Gothic Paneuropean"/>
            </a:endParaRPr>
          </a:p>
          <a:p>
            <a:pPr algn="l">
              <a:lnSpc>
                <a:spcPts val="3660"/>
              </a:lnSpc>
            </a:pPr>
            <a:endParaRPr lang="en-US" sz="3200">
              <a:solidFill>
                <a:srgbClr val="000000"/>
              </a:solidFill>
              <a:latin typeface="Century Gothic Paneuropean"/>
              <a:ea typeface="Century Gothic Paneuropean"/>
              <a:cs typeface="Century Gothic Paneuropean"/>
              <a:sym typeface="Century Gothic Paneuropean"/>
            </a:endParaRPr>
          </a:p>
          <a:p>
            <a:pPr algn="l">
              <a:lnSpc>
                <a:spcPts val="4270"/>
              </a:lnSpc>
            </a:pPr>
            <a:endParaRPr lang="en-US" sz="3200">
              <a:solidFill>
                <a:srgbClr val="000000"/>
              </a:solidFill>
              <a:latin typeface="Century Gothic Paneuropean"/>
              <a:ea typeface="Century Gothic Paneuropean"/>
              <a:cs typeface="Century Gothic Paneuropean"/>
              <a:sym typeface="Century Gothic Paneuropean"/>
            </a:endParaRPr>
          </a:p>
          <a:p>
            <a:pPr algn="l">
              <a:lnSpc>
                <a:spcPts val="3660"/>
              </a:lnSpc>
            </a:pPr>
            <a:endParaRPr lang="en-US" sz="3200">
              <a:solidFill>
                <a:srgbClr val="000000"/>
              </a:solidFill>
              <a:latin typeface="Century Gothic Paneuropean"/>
              <a:ea typeface="Century Gothic Paneuropean"/>
              <a:cs typeface="Century Gothic Paneuropean"/>
              <a:sym typeface="Century Gothic Paneuropean"/>
            </a:endParaRPr>
          </a:p>
          <a:p>
            <a:pPr algn="l">
              <a:lnSpc>
                <a:spcPts val="3660"/>
              </a:lnSpc>
            </a:pPr>
            <a:endParaRPr lang="en-US" sz="3200">
              <a:solidFill>
                <a:srgbClr val="000000"/>
              </a:solidFill>
              <a:latin typeface="Century Gothic Paneuropean"/>
              <a:ea typeface="Century Gothic Paneuropean"/>
              <a:cs typeface="Century Gothic Paneuropean"/>
              <a:sym typeface="Century Gothic Paneuropean"/>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699931" y="876300"/>
            <a:ext cx="11843532" cy="1395104"/>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 PERSISTENCE LAYER</a:t>
            </a:r>
          </a:p>
        </p:txBody>
      </p:sp>
      <p:sp>
        <p:nvSpPr>
          <p:cNvPr id="3" name="TextBox 3"/>
          <p:cNvSpPr txBox="1"/>
          <p:nvPr/>
        </p:nvSpPr>
        <p:spPr>
          <a:xfrm>
            <a:off x="1858999" y="4086777"/>
            <a:ext cx="13979573" cy="3166110"/>
          </a:xfrm>
          <a:prstGeom prst="rect">
            <a:avLst/>
          </a:prstGeom>
        </p:spPr>
        <p:txBody>
          <a:bodyPr lIns="0" tIns="0" rIns="0" bIns="0" rtlCol="0" anchor="t">
            <a:spAutoFit/>
          </a:bodyPr>
          <a:lstStyle/>
          <a:p>
            <a:pPr algn="l">
              <a:lnSpc>
                <a:spcPts val="5040"/>
              </a:lnSpc>
            </a:pPr>
            <a:r>
              <a:rPr lang="en-US" sz="3600" b="1" u="sng">
                <a:solidFill>
                  <a:srgbClr val="000000"/>
                </a:solidFill>
                <a:latin typeface="Century Gothic Paneuropean Bold"/>
                <a:ea typeface="Century Gothic Paneuropean Bold"/>
                <a:cs typeface="Century Gothic Paneuropean Bold"/>
                <a:sym typeface="Century Gothic Paneuropean Bold"/>
              </a:rPr>
              <a:t>Purpose:</a:t>
            </a:r>
          </a:p>
          <a:p>
            <a:pPr algn="l">
              <a:lnSpc>
                <a:spcPts val="5040"/>
              </a:lnSpc>
            </a:pPr>
            <a:r>
              <a:rPr lang="en-US" sz="3600">
                <a:solidFill>
                  <a:srgbClr val="000000"/>
                </a:solidFill>
                <a:latin typeface="Century Gothic Paneuropean"/>
                <a:ea typeface="Century Gothic Paneuropean"/>
                <a:cs typeface="Century Gothic Paneuropean"/>
                <a:sym typeface="Century Gothic Paneuropean"/>
              </a:rPr>
              <a:t>Abstracts database interactions from the business logic. Provides a clean interface to query, insert, update, and delete domain entities.</a:t>
            </a:r>
          </a:p>
          <a:p>
            <a:pPr algn="l">
              <a:lnSpc>
                <a:spcPts val="5040"/>
              </a:lnSpc>
            </a:pPr>
            <a:endParaRPr lang="en-US" sz="3600">
              <a:solidFill>
                <a:srgbClr val="000000"/>
              </a:solidFill>
              <a:latin typeface="Century Gothic Paneuropean"/>
              <a:ea typeface="Century Gothic Paneuropean"/>
              <a:cs typeface="Century Gothic Paneuropean"/>
              <a:sym typeface="Century Gothic Paneuropean"/>
            </a:endParaRP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10462" y="1421187"/>
            <a:ext cx="15075836" cy="6729095"/>
          </a:xfrm>
          <a:prstGeom prst="rect">
            <a:avLst/>
          </a:prstGeom>
        </p:spPr>
        <p:txBody>
          <a:bodyPr lIns="0" tIns="0" rIns="0" bIns="0" rtlCol="0" anchor="t">
            <a:spAutoFit/>
          </a:bodyPr>
          <a:lstStyle/>
          <a:p>
            <a:pPr algn="l">
              <a:lnSpc>
                <a:spcPts val="4480"/>
              </a:lnSpc>
            </a:pPr>
            <a:r>
              <a:rPr lang="en-US" sz="3200" b="1">
                <a:solidFill>
                  <a:srgbClr val="000000"/>
                </a:solidFill>
                <a:latin typeface="Century Gothic Paneuropean Bold"/>
                <a:ea typeface="Century Gothic Paneuropean Bold"/>
                <a:cs typeface="Century Gothic Paneuropean Bold"/>
                <a:sym typeface="Century Gothic Paneuropean Bold"/>
              </a:rPr>
              <a:t>Components/Services:</a:t>
            </a:r>
          </a:p>
          <a:p>
            <a:pPr algn="l">
              <a:lnSpc>
                <a:spcPts val="4480"/>
              </a:lnSpc>
            </a:pPr>
            <a:endParaRPr lang="en-US" sz="3200" b="1">
              <a:solidFill>
                <a:srgbClr val="000000"/>
              </a:solidFill>
              <a:latin typeface="Century Gothic Paneuropean Bold"/>
              <a:ea typeface="Century Gothic Paneuropean Bold"/>
              <a:cs typeface="Century Gothic Paneuropean Bold"/>
              <a:sym typeface="Century Gothic Paneuropean Bold"/>
            </a:endParaRPr>
          </a:p>
          <a:p>
            <a:pPr marL="690881" lvl="1" indent="-345440" algn="l">
              <a:lnSpc>
                <a:spcPts val="4480"/>
              </a:lnSpc>
              <a:buFont typeface="Arial"/>
              <a:buChar char="•"/>
            </a:pPr>
            <a:r>
              <a:rPr lang="en-US" sz="3200" b="1">
                <a:solidFill>
                  <a:srgbClr val="000000"/>
                </a:solidFill>
                <a:latin typeface="Century Gothic Paneuropean Bold"/>
                <a:ea typeface="Century Gothic Paneuropean Bold"/>
                <a:cs typeface="Century Gothic Paneuropean Bold"/>
                <a:sym typeface="Century Gothic Paneuropean Bold"/>
              </a:rPr>
              <a:t>Data Access Objects (DAO):</a:t>
            </a:r>
          </a:p>
          <a:p>
            <a:pPr marL="1381761" lvl="2" indent="-460587"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 A set of objects handle CRUD operations and complex queries.</a:t>
            </a:r>
          </a:p>
          <a:p>
            <a:pPr marL="2072642" lvl="3" indent="-518160"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Student: StudentInfo, SSCResultInfo, ApplicationInfo, AllocationResult, QuotaDocument, PaymentRecord</a:t>
            </a:r>
          </a:p>
          <a:p>
            <a:pPr marL="2072642" lvl="3" indent="-518160"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College: CollegeInfo, ESVG</a:t>
            </a:r>
          </a:p>
          <a:p>
            <a:pPr marL="2072642" lvl="3" indent="-518160"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Admin: GroupChangeRules, PaymentRules</a:t>
            </a:r>
          </a:p>
          <a:p>
            <a:pPr algn="l">
              <a:lnSpc>
                <a:spcPts val="4480"/>
              </a:lnSpc>
            </a:pPr>
            <a:endParaRPr lang="en-US" sz="3200">
              <a:solidFill>
                <a:srgbClr val="000000"/>
              </a:solidFill>
              <a:latin typeface="Century Gothic Paneuropean"/>
              <a:ea typeface="Century Gothic Paneuropean"/>
              <a:cs typeface="Century Gothic Paneuropean"/>
              <a:sym typeface="Century Gothic Paneuropean"/>
            </a:endParaRPr>
          </a:p>
          <a:p>
            <a:pPr marL="1381761" lvl="2" indent="-460587" algn="l">
              <a:lnSpc>
                <a:spcPts val="4480"/>
              </a:lnSpc>
              <a:buFont typeface="Arial"/>
              <a:buChar char="⚬"/>
            </a:pPr>
            <a:r>
              <a:rPr lang="en-US" sz="3200" b="1">
                <a:solidFill>
                  <a:srgbClr val="000000"/>
                </a:solidFill>
                <a:latin typeface="Century Gothic Paneuropean Bold"/>
                <a:ea typeface="Century Gothic Paneuropean Bold"/>
                <a:cs typeface="Century Gothic Paneuropean Bold"/>
                <a:sym typeface="Century Gothic Paneuropean Bold"/>
              </a:rPr>
              <a:t>Technology</a:t>
            </a:r>
            <a:r>
              <a:rPr lang="en-US" sz="3200" b="1" u="sng">
                <a:solidFill>
                  <a:srgbClr val="000000"/>
                </a:solidFill>
                <a:latin typeface="Century Gothic Paneuropean Bold"/>
                <a:ea typeface="Century Gothic Paneuropean Bold"/>
                <a:cs typeface="Century Gothic Paneuropean Bold"/>
                <a:sym typeface="Century Gothic Paneuropean Bold"/>
              </a:rPr>
              <a:t>:</a:t>
            </a:r>
            <a:r>
              <a:rPr lang="en-US" sz="3200">
                <a:solidFill>
                  <a:srgbClr val="000000"/>
                </a:solidFill>
                <a:latin typeface="Century Gothic Paneuropean"/>
                <a:ea typeface="Century Gothic Paneuropean"/>
                <a:cs typeface="Century Gothic Paneuropean"/>
                <a:sym typeface="Century Gothic Paneuropean"/>
              </a:rPr>
              <a:t> Query Builder: Hibernate ORM(Java) (Easy migration between DBs, Object oriented)</a:t>
            </a:r>
          </a:p>
          <a:p>
            <a:pPr algn="l">
              <a:lnSpc>
                <a:spcPts val="4480"/>
              </a:lnSpc>
            </a:pPr>
            <a:endParaRPr lang="en-US" sz="3200">
              <a:solidFill>
                <a:srgbClr val="000000"/>
              </a:solidFill>
              <a:latin typeface="Century Gothic Paneuropean"/>
              <a:ea typeface="Century Gothic Paneuropean"/>
              <a:cs typeface="Century Gothic Paneuropean"/>
              <a:sym typeface="Century Gothic Paneuropean"/>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76261" y="1125972"/>
            <a:ext cx="15075836" cy="5043170"/>
          </a:xfrm>
          <a:prstGeom prst="rect">
            <a:avLst/>
          </a:prstGeom>
        </p:spPr>
        <p:txBody>
          <a:bodyPr lIns="0" tIns="0" rIns="0" bIns="0" rtlCol="0" anchor="t">
            <a:spAutoFit/>
          </a:bodyPr>
          <a:lstStyle/>
          <a:p>
            <a:pPr algn="l">
              <a:lnSpc>
                <a:spcPts val="4480"/>
              </a:lnSpc>
            </a:pPr>
            <a:r>
              <a:rPr lang="en-US" sz="3200" b="1">
                <a:solidFill>
                  <a:srgbClr val="000000"/>
                </a:solidFill>
                <a:latin typeface="Century Gothic Paneuropean Bold"/>
                <a:ea typeface="Century Gothic Paneuropean Bold"/>
                <a:cs typeface="Century Gothic Paneuropean Bold"/>
                <a:sym typeface="Century Gothic Paneuropean Bold"/>
              </a:rPr>
              <a:t>Components/Services:</a:t>
            </a:r>
          </a:p>
          <a:p>
            <a:pPr marL="690881" lvl="1" indent="-345440" algn="l">
              <a:lnSpc>
                <a:spcPts val="4480"/>
              </a:lnSpc>
              <a:buFont typeface="Arial"/>
              <a:buChar char="•"/>
            </a:pPr>
            <a:r>
              <a:rPr lang="en-US" sz="3200" b="1">
                <a:solidFill>
                  <a:srgbClr val="000000"/>
                </a:solidFill>
                <a:latin typeface="Century Gothic Paneuropean Bold"/>
                <a:ea typeface="Century Gothic Paneuropean Bold"/>
                <a:cs typeface="Century Gothic Paneuropean Bold"/>
                <a:sym typeface="Century Gothic Paneuropean Bold"/>
              </a:rPr>
              <a:t>Cache</a:t>
            </a:r>
            <a:r>
              <a:rPr lang="en-US" sz="3200" i="1">
                <a:solidFill>
                  <a:srgbClr val="000000"/>
                </a:solidFill>
                <a:latin typeface="Century Gothic Paneuropean Italics"/>
                <a:ea typeface="Century Gothic Paneuropean Italics"/>
                <a:cs typeface="Century Gothic Paneuropean Italics"/>
                <a:sym typeface="Century Gothic Paneuropean Italics"/>
              </a:rPr>
              <a:t>: </a:t>
            </a:r>
          </a:p>
          <a:p>
            <a:pPr marL="1381761" lvl="2" indent="-460587"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For caching frequently accessed data (e.g., seat availability, quota info, institution lists, result data on result day) to reduce load on the DB.</a:t>
            </a:r>
          </a:p>
          <a:p>
            <a:pPr marL="1381761" lvl="2" indent="-460587" algn="l">
              <a:lnSpc>
                <a:spcPts val="4480"/>
              </a:lnSpc>
              <a:buFont typeface="Arial"/>
              <a:buChar char="⚬"/>
            </a:pPr>
            <a:r>
              <a:rPr lang="en-US" sz="3200" b="1">
                <a:solidFill>
                  <a:srgbClr val="000000"/>
                </a:solidFill>
                <a:latin typeface="Century Gothic Paneuropean Bold"/>
                <a:ea typeface="Century Gothic Paneuropean Bold"/>
                <a:cs typeface="Century Gothic Paneuropean Bold"/>
                <a:sym typeface="Century Gothic Paneuropean Bold"/>
              </a:rPr>
              <a:t>Technology</a:t>
            </a:r>
            <a:r>
              <a:rPr lang="en-US" sz="3200" b="1" u="sng">
                <a:solidFill>
                  <a:srgbClr val="000000"/>
                </a:solidFill>
                <a:latin typeface="Century Gothic Paneuropean Bold"/>
                <a:ea typeface="Century Gothic Paneuropean Bold"/>
                <a:cs typeface="Century Gothic Paneuropean Bold"/>
                <a:sym typeface="Century Gothic Paneuropean Bold"/>
              </a:rPr>
              <a:t>:</a:t>
            </a:r>
            <a:r>
              <a:rPr lang="en-US" sz="3200" b="1">
                <a:solidFill>
                  <a:srgbClr val="000000"/>
                </a:solidFill>
                <a:latin typeface="Century Gothic Paneuropean Bold"/>
                <a:ea typeface="Century Gothic Paneuropean Bold"/>
                <a:cs typeface="Century Gothic Paneuropean Bold"/>
                <a:sym typeface="Century Gothic Paneuropean Bold"/>
              </a:rPr>
              <a:t> </a:t>
            </a:r>
            <a:r>
              <a:rPr lang="en-US" sz="3200">
                <a:solidFill>
                  <a:srgbClr val="000000"/>
                </a:solidFill>
                <a:latin typeface="Century Gothic Paneuropean"/>
                <a:ea typeface="Century Gothic Paneuropean"/>
                <a:cs typeface="Century Gothic Paneuropean"/>
                <a:sym typeface="Century Gothic Paneuropean"/>
              </a:rPr>
              <a:t>Redis (High Performance, Scalable, Ease of Use: Redis has a simple API and comprehensive documentation, making it easy to integrate into applications)</a:t>
            </a:r>
          </a:p>
          <a:p>
            <a:pPr algn="l">
              <a:lnSpc>
                <a:spcPts val="4480"/>
              </a:lnSpc>
            </a:pPr>
            <a:endParaRPr lang="en-US" sz="3200">
              <a:solidFill>
                <a:srgbClr val="000000"/>
              </a:solidFill>
              <a:latin typeface="Century Gothic Paneuropean"/>
              <a:ea typeface="Century Gothic Paneuropean"/>
              <a:cs typeface="Century Gothic Paneuropean"/>
              <a:sym typeface="Century Gothic Paneuropean"/>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9375833" y="5700722"/>
            <a:ext cx="7883467" cy="3939079"/>
          </a:xfrm>
          <a:custGeom>
            <a:avLst/>
            <a:gdLst/>
            <a:ahLst/>
            <a:cxnLst/>
            <a:rect l="l" t="t" r="r" b="b"/>
            <a:pathLst>
              <a:path w="7883467" h="3939079">
                <a:moveTo>
                  <a:pt x="0" y="0"/>
                </a:moveTo>
                <a:lnTo>
                  <a:pt x="7883467" y="0"/>
                </a:lnTo>
                <a:lnTo>
                  <a:pt x="7883467" y="3939080"/>
                </a:lnTo>
                <a:lnTo>
                  <a:pt x="0" y="3939080"/>
                </a:lnTo>
                <a:lnTo>
                  <a:pt x="0" y="0"/>
                </a:lnTo>
                <a:close/>
              </a:path>
            </a:pathLst>
          </a:custGeom>
          <a:blipFill>
            <a:blip r:embed="rId4"/>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22234" y="1193263"/>
            <a:ext cx="11843532" cy="1395104"/>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DATABASE LAYER</a:t>
            </a:r>
          </a:p>
        </p:txBody>
      </p:sp>
      <p:sp>
        <p:nvSpPr>
          <p:cNvPr id="3" name="TextBox 3"/>
          <p:cNvSpPr txBox="1"/>
          <p:nvPr/>
        </p:nvSpPr>
        <p:spPr>
          <a:xfrm>
            <a:off x="3638414" y="3917926"/>
            <a:ext cx="14161244" cy="1889760"/>
          </a:xfrm>
          <a:prstGeom prst="rect">
            <a:avLst/>
          </a:prstGeom>
        </p:spPr>
        <p:txBody>
          <a:bodyPr lIns="0" tIns="0" rIns="0" bIns="0" rtlCol="0" anchor="t">
            <a:spAutoFit/>
          </a:bodyPr>
          <a:lstStyle/>
          <a:p>
            <a:pPr algn="l">
              <a:lnSpc>
                <a:spcPts val="5040"/>
              </a:lnSpc>
            </a:pPr>
            <a:r>
              <a:rPr lang="en-US" sz="3600" b="1" u="sng">
                <a:solidFill>
                  <a:srgbClr val="000000"/>
                </a:solidFill>
                <a:latin typeface="Century Gothic Paneuropean Bold"/>
                <a:ea typeface="Century Gothic Paneuropean Bold"/>
                <a:cs typeface="Century Gothic Paneuropean Bold"/>
                <a:sym typeface="Century Gothic Paneuropean Bold"/>
              </a:rPr>
              <a:t>Purpose:</a:t>
            </a:r>
          </a:p>
          <a:p>
            <a:pPr algn="l">
              <a:lnSpc>
                <a:spcPts val="5040"/>
              </a:lnSpc>
            </a:pPr>
            <a:r>
              <a:rPr lang="en-US" sz="3600">
                <a:solidFill>
                  <a:srgbClr val="000000"/>
                </a:solidFill>
                <a:latin typeface="Century Gothic Paneuropean"/>
                <a:ea typeface="Century Gothic Paneuropean"/>
                <a:cs typeface="Century Gothic Paneuropean"/>
                <a:sym typeface="Century Gothic Paneuropean"/>
              </a:rPr>
              <a:t>Stores and manages the system’s persistent data.</a:t>
            </a:r>
          </a:p>
          <a:p>
            <a:pPr algn="l">
              <a:lnSpc>
                <a:spcPts val="5040"/>
              </a:lnSpc>
            </a:pPr>
            <a:endParaRPr lang="en-US" sz="3600">
              <a:solidFill>
                <a:srgbClr val="000000"/>
              </a:solidFill>
              <a:latin typeface="Century Gothic Paneuropean"/>
              <a:ea typeface="Century Gothic Paneuropean"/>
              <a:cs typeface="Century Gothic Paneuropean"/>
              <a:sym typeface="Century Gothic Paneuropean"/>
            </a:endParaRP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1150759" y="510210"/>
            <a:ext cx="9534878" cy="10115550"/>
          </a:xfrm>
          <a:prstGeom prst="rect">
            <a:avLst/>
          </a:prstGeom>
        </p:spPr>
        <p:txBody>
          <a:bodyPr lIns="0" tIns="0" rIns="0" bIns="0" rtlCol="0" anchor="t">
            <a:spAutoFit/>
          </a:bodyPr>
          <a:lstStyle/>
          <a:p>
            <a:pPr algn="l">
              <a:lnSpc>
                <a:spcPts val="4200"/>
              </a:lnSpc>
            </a:pPr>
            <a:r>
              <a:rPr lang="en-US" sz="3000" b="1">
                <a:solidFill>
                  <a:srgbClr val="000000"/>
                </a:solidFill>
                <a:latin typeface="Century Gothic Paneuropean Bold"/>
                <a:ea typeface="Century Gothic Paneuropean Bold"/>
                <a:cs typeface="Century Gothic Paneuropean Bold"/>
                <a:sym typeface="Century Gothic Paneuropean Bold"/>
              </a:rPr>
              <a:t>Components/Services:</a:t>
            </a:r>
          </a:p>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Primary DB: </a:t>
            </a:r>
          </a:p>
          <a:p>
            <a:pPr marL="1295400" lvl="2" indent="-431800" algn="l">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Stores structured data such as user profiles, result, college details, quotas, application submissions, and allocations etc.</a:t>
            </a:r>
          </a:p>
          <a:p>
            <a:pPr marL="1295400" lvl="2" indent="-43180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Technology:</a:t>
            </a:r>
            <a:r>
              <a:rPr lang="en-US" sz="3000">
                <a:solidFill>
                  <a:srgbClr val="000000"/>
                </a:solidFill>
                <a:latin typeface="Century Gothic Paneuropean"/>
                <a:ea typeface="Century Gothic Paneuropean"/>
                <a:cs typeface="Century Gothic Paneuropean"/>
                <a:sym typeface="Century Gothic Paneuropean"/>
              </a:rPr>
              <a:t> MySQL (Open source and Compatibility with enterprise tools.)</a:t>
            </a:r>
          </a:p>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Read Replicas:</a:t>
            </a:r>
          </a:p>
          <a:p>
            <a:pPr marL="1295400" lvl="2" indent="-431800" algn="l">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Read replicas are read-only copies of the primary MySQL instance of the DB system within the same region. For scaling read-heavy endpoints (like viewing results or colleges’ information), multiple read replicas will be utilized behind a load balancer to improve read performance.</a:t>
            </a:r>
          </a:p>
          <a:p>
            <a:pPr marL="1295400" lvl="2" indent="-43180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Technology:</a:t>
            </a:r>
            <a:r>
              <a:rPr lang="en-US" sz="3000">
                <a:solidFill>
                  <a:srgbClr val="000000"/>
                </a:solidFill>
                <a:latin typeface="Century Gothic Paneuropean"/>
                <a:ea typeface="Century Gothic Paneuropean"/>
                <a:cs typeface="Century Gothic Paneuropean"/>
                <a:sym typeface="Century Gothic Paneuropean"/>
              </a:rPr>
              <a:t> MySQL (As MySQL is used as primary storage)</a:t>
            </a: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p:txBody>
      </p:sp>
      <p:sp>
        <p:nvSpPr>
          <p:cNvPr id="14" name="Freeform 14"/>
          <p:cNvSpPr/>
          <p:nvPr/>
        </p:nvSpPr>
        <p:spPr>
          <a:xfrm>
            <a:off x="10804272" y="1967015"/>
            <a:ext cx="6762184" cy="5981171"/>
          </a:xfrm>
          <a:custGeom>
            <a:avLst/>
            <a:gdLst/>
            <a:ahLst/>
            <a:cxnLst/>
            <a:rect l="l" t="t" r="r" b="b"/>
            <a:pathLst>
              <a:path w="6762184" h="5981171">
                <a:moveTo>
                  <a:pt x="0" y="0"/>
                </a:moveTo>
                <a:lnTo>
                  <a:pt x="6762183" y="0"/>
                </a:lnTo>
                <a:lnTo>
                  <a:pt x="6762183" y="5981171"/>
                </a:lnTo>
                <a:lnTo>
                  <a:pt x="0" y="5981171"/>
                </a:lnTo>
                <a:lnTo>
                  <a:pt x="0" y="0"/>
                </a:lnTo>
                <a:close/>
              </a:path>
            </a:pathLst>
          </a:custGeom>
          <a:blipFill>
            <a:blip r:embed="rId4"/>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22234" y="1193263"/>
            <a:ext cx="11843532" cy="1395104"/>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INTEGRATION LAYER</a:t>
            </a:r>
          </a:p>
        </p:txBody>
      </p:sp>
      <p:sp>
        <p:nvSpPr>
          <p:cNvPr id="3" name="TextBox 3"/>
          <p:cNvSpPr txBox="1"/>
          <p:nvPr/>
        </p:nvSpPr>
        <p:spPr>
          <a:xfrm>
            <a:off x="2227614" y="3858927"/>
            <a:ext cx="14632856" cy="3166110"/>
          </a:xfrm>
          <a:prstGeom prst="rect">
            <a:avLst/>
          </a:prstGeom>
        </p:spPr>
        <p:txBody>
          <a:bodyPr lIns="0" tIns="0" rIns="0" bIns="0" rtlCol="0" anchor="t">
            <a:spAutoFit/>
          </a:bodyPr>
          <a:lstStyle/>
          <a:p>
            <a:pPr algn="l">
              <a:lnSpc>
                <a:spcPts val="5040"/>
              </a:lnSpc>
            </a:pPr>
            <a:r>
              <a:rPr lang="en-US" sz="3600" b="1" u="sng">
                <a:solidFill>
                  <a:srgbClr val="000000"/>
                </a:solidFill>
                <a:latin typeface="Century Gothic Paneuropean Bold"/>
                <a:ea typeface="Century Gothic Paneuropean Bold"/>
                <a:cs typeface="Century Gothic Paneuropean Bold"/>
                <a:sym typeface="Century Gothic Paneuropean Bold"/>
              </a:rPr>
              <a:t>Purpose</a:t>
            </a:r>
            <a:r>
              <a:rPr lang="en-US" sz="3600">
                <a:solidFill>
                  <a:srgbClr val="000000"/>
                </a:solidFill>
                <a:latin typeface="Century Gothic Paneuropean"/>
                <a:ea typeface="Century Gothic Paneuropean"/>
                <a:cs typeface="Century Gothic Paneuropean"/>
                <a:sym typeface="Century Gothic Paneuropean"/>
              </a:rPr>
              <a:t>:</a:t>
            </a:r>
          </a:p>
          <a:p>
            <a:pPr algn="l">
              <a:lnSpc>
                <a:spcPts val="5040"/>
              </a:lnSpc>
            </a:pPr>
            <a:r>
              <a:rPr lang="en-US" sz="3600">
                <a:solidFill>
                  <a:srgbClr val="000000"/>
                </a:solidFill>
                <a:latin typeface="Century Gothic Paneuropean"/>
                <a:ea typeface="Century Gothic Paneuropean"/>
                <a:cs typeface="Century Gothic Paneuropean"/>
                <a:sym typeface="Century Gothic Paneuropean"/>
              </a:rPr>
              <a:t>Handles communication with external services and systems. This layer is critical for integrating third-party payment gateways, SMS gateways for notifications, and external verification APIs.</a:t>
            </a:r>
          </a:p>
          <a:p>
            <a:pPr algn="l">
              <a:lnSpc>
                <a:spcPts val="5040"/>
              </a:lnSpc>
            </a:pPr>
            <a:endParaRPr lang="en-US" sz="3600">
              <a:solidFill>
                <a:srgbClr val="000000"/>
              </a:solidFill>
              <a:latin typeface="Century Gothic Paneuropean"/>
              <a:ea typeface="Century Gothic Paneuropean"/>
              <a:cs typeface="Century Gothic Paneuropean"/>
              <a:sym typeface="Century Gothic Paneuropean"/>
            </a:endParaRP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38879" y="769587"/>
            <a:ext cx="14643434" cy="8877423"/>
          </a:xfrm>
          <a:prstGeom prst="rect">
            <a:avLst/>
          </a:prstGeom>
        </p:spPr>
        <p:txBody>
          <a:bodyPr lIns="0" tIns="0" rIns="0" bIns="0" rtlCol="0" anchor="t">
            <a:spAutoFit/>
          </a:bodyPr>
          <a:lstStyle/>
          <a:p>
            <a:pPr algn="l">
              <a:lnSpc>
                <a:spcPts val="4193"/>
              </a:lnSpc>
            </a:pPr>
            <a:r>
              <a:rPr lang="en-US" sz="2995" b="1" u="sng">
                <a:solidFill>
                  <a:srgbClr val="000000"/>
                </a:solidFill>
                <a:latin typeface="Century Gothic Paneuropean Bold"/>
                <a:ea typeface="Century Gothic Paneuropean Bold"/>
                <a:cs typeface="Century Gothic Paneuropean Bold"/>
                <a:sym typeface="Century Gothic Paneuropean Bold"/>
              </a:rPr>
              <a:t>Components/Services:</a:t>
            </a:r>
          </a:p>
          <a:p>
            <a:pPr marL="646656" lvl="1" indent="-323328" algn="l">
              <a:lnSpc>
                <a:spcPts val="4193"/>
              </a:lnSpc>
              <a:buFont typeface="Arial"/>
              <a:buChar char="•"/>
            </a:pPr>
            <a:r>
              <a:rPr lang="en-US" sz="2995" b="1">
                <a:solidFill>
                  <a:srgbClr val="000000"/>
                </a:solidFill>
                <a:latin typeface="Century Gothic Paneuropean Bold"/>
                <a:ea typeface="Century Gothic Paneuropean Bold"/>
                <a:cs typeface="Century Gothic Paneuropean Bold"/>
                <a:sym typeface="Century Gothic Paneuropean Bold"/>
              </a:rPr>
              <a:t>Payment Gateway Integration:</a:t>
            </a:r>
          </a:p>
          <a:p>
            <a:pPr marL="1293311" lvl="2" indent="-431104" algn="l">
              <a:lnSpc>
                <a:spcPts val="4193"/>
              </a:lnSpc>
              <a:buFont typeface="Arial"/>
              <a:buChar char="⚬"/>
            </a:pPr>
            <a:r>
              <a:rPr lang="en-US" sz="2995">
                <a:solidFill>
                  <a:srgbClr val="000000"/>
                </a:solidFill>
                <a:latin typeface="Century Gothic Paneuropean"/>
                <a:ea typeface="Century Gothic Paneuropean"/>
                <a:cs typeface="Century Gothic Paneuropean"/>
                <a:sym typeface="Century Gothic Paneuropean"/>
              </a:rPr>
              <a:t>Interacts with external payment providers (e.g., SSLCommerz, Sonali Bank, Bkash) to pay application and confirmation fee.</a:t>
            </a:r>
          </a:p>
          <a:p>
            <a:pPr marL="646656" lvl="1" indent="-323328" algn="l">
              <a:lnSpc>
                <a:spcPts val="4193"/>
              </a:lnSpc>
              <a:buFont typeface="Arial"/>
              <a:buChar char="•"/>
            </a:pPr>
            <a:r>
              <a:rPr lang="en-US" sz="2995" b="1">
                <a:solidFill>
                  <a:srgbClr val="000000"/>
                </a:solidFill>
                <a:latin typeface="Century Gothic Paneuropean Bold"/>
                <a:ea typeface="Century Gothic Paneuropean Bold"/>
                <a:cs typeface="Century Gothic Paneuropean Bold"/>
                <a:sym typeface="Century Gothic Paneuropean Bold"/>
              </a:rPr>
              <a:t>SMS/Notification Services:</a:t>
            </a:r>
          </a:p>
          <a:p>
            <a:pPr marL="1293311" lvl="2" indent="-431104" algn="l">
              <a:lnSpc>
                <a:spcPts val="4193"/>
              </a:lnSpc>
              <a:buFont typeface="Arial"/>
              <a:buChar char="⚬"/>
            </a:pPr>
            <a:r>
              <a:rPr lang="en-US" sz="2995">
                <a:solidFill>
                  <a:srgbClr val="000000"/>
                </a:solidFill>
                <a:latin typeface="Century Gothic Paneuropean"/>
                <a:ea typeface="Century Gothic Paneuropean"/>
                <a:cs typeface="Century Gothic Paneuropean"/>
                <a:sym typeface="Century Gothic Paneuropean"/>
              </a:rPr>
              <a:t> Uses third-party services to send OTPs, payment confirmations, result announcements.</a:t>
            </a:r>
          </a:p>
          <a:p>
            <a:pPr marL="646656" lvl="1" indent="-323328" algn="l">
              <a:lnSpc>
                <a:spcPts val="4193"/>
              </a:lnSpc>
              <a:buFont typeface="Arial"/>
              <a:buChar char="•"/>
            </a:pPr>
            <a:r>
              <a:rPr lang="en-US" sz="2995" b="1">
                <a:solidFill>
                  <a:srgbClr val="000000"/>
                </a:solidFill>
                <a:latin typeface="Century Gothic Paneuropean Bold"/>
                <a:ea typeface="Century Gothic Paneuropean Bold"/>
                <a:cs typeface="Century Gothic Paneuropean Bold"/>
                <a:sym typeface="Century Gothic Paneuropean Bold"/>
              </a:rPr>
              <a:t>External Verification APIs:</a:t>
            </a:r>
          </a:p>
          <a:p>
            <a:pPr marL="1293311" lvl="2" indent="-431104" algn="l">
              <a:lnSpc>
                <a:spcPts val="4193"/>
              </a:lnSpc>
              <a:buFont typeface="Arial"/>
              <a:buChar char="⚬"/>
            </a:pPr>
            <a:r>
              <a:rPr lang="en-US" sz="2995">
                <a:solidFill>
                  <a:srgbClr val="000000"/>
                </a:solidFill>
                <a:latin typeface="Century Gothic Paneuropean"/>
                <a:ea typeface="Century Gothic Paneuropean"/>
                <a:cs typeface="Century Gothic Paneuropean"/>
                <a:sym typeface="Century Gothic Paneuropean"/>
              </a:rPr>
              <a:t> Integrates with government education boards for SSC result verification and foreign credential evaluation services.</a:t>
            </a:r>
          </a:p>
          <a:p>
            <a:pPr marL="646656" lvl="1" indent="-323328" algn="l">
              <a:lnSpc>
                <a:spcPts val="4193"/>
              </a:lnSpc>
              <a:buFont typeface="Arial"/>
              <a:buChar char="•"/>
            </a:pPr>
            <a:r>
              <a:rPr lang="en-US" sz="2995" b="1">
                <a:solidFill>
                  <a:srgbClr val="000000"/>
                </a:solidFill>
                <a:latin typeface="Century Gothic Paneuropean Bold"/>
                <a:ea typeface="Century Gothic Paneuropean Bold"/>
                <a:cs typeface="Century Gothic Paneuropean Bold"/>
                <a:sym typeface="Century Gothic Paneuropean Bold"/>
              </a:rPr>
              <a:t>Technology: </a:t>
            </a:r>
          </a:p>
          <a:p>
            <a:pPr marL="1293311" lvl="2" indent="-431104" algn="l">
              <a:lnSpc>
                <a:spcPts val="4193"/>
              </a:lnSpc>
              <a:buFont typeface="Arial"/>
              <a:buChar char="⚬"/>
            </a:pPr>
            <a:r>
              <a:rPr lang="en-US" sz="2995" b="1">
                <a:solidFill>
                  <a:srgbClr val="000000"/>
                </a:solidFill>
                <a:latin typeface="Century Gothic Paneuropean Bold"/>
                <a:ea typeface="Century Gothic Paneuropean Bold"/>
                <a:cs typeface="Century Gothic Paneuropean Bold"/>
                <a:sym typeface="Century Gothic Paneuropean Bold"/>
              </a:rPr>
              <a:t>RESTful APIs</a:t>
            </a:r>
            <a:r>
              <a:rPr lang="en-US" sz="2995">
                <a:solidFill>
                  <a:srgbClr val="000000"/>
                </a:solidFill>
                <a:latin typeface="Century Gothic Paneuropean"/>
                <a:ea typeface="Century Gothic Paneuropean"/>
                <a:cs typeface="Century Gothic Paneuropean"/>
                <a:sym typeface="Century Gothic Paneuropean"/>
              </a:rPr>
              <a:t>: Spring Boot provides built-in features for creating RESTful APIs and integrating with external services, using REST clients and connectors.</a:t>
            </a:r>
          </a:p>
          <a:p>
            <a:pPr marL="1293311" lvl="2" indent="-431104" algn="l">
              <a:lnSpc>
                <a:spcPts val="4193"/>
              </a:lnSpc>
              <a:buFont typeface="Arial"/>
              <a:buChar char="⚬"/>
            </a:pPr>
            <a:r>
              <a:rPr lang="en-US" sz="2995" b="1">
                <a:solidFill>
                  <a:srgbClr val="000000"/>
                </a:solidFill>
                <a:latin typeface="Century Gothic Paneuropean Bold"/>
                <a:ea typeface="Century Gothic Paneuropean Bold"/>
                <a:cs typeface="Century Gothic Paneuropean Bold"/>
                <a:sym typeface="Century Gothic Paneuropean Bold"/>
              </a:rPr>
              <a:t>Message queues</a:t>
            </a:r>
            <a:r>
              <a:rPr lang="en-US" sz="2995">
                <a:solidFill>
                  <a:srgbClr val="000000"/>
                </a:solidFill>
                <a:latin typeface="Century Gothic Paneuropean"/>
                <a:ea typeface="Century Gothic Paneuropean"/>
                <a:cs typeface="Century Gothic Paneuropean"/>
                <a:sym typeface="Century Gothic Paneuropean"/>
              </a:rPr>
              <a:t>: RabbitMQ for asynchronous communitation and to handle spike loads in a decoupled manner.</a:t>
            </a:r>
          </a:p>
          <a:p>
            <a:pPr algn="l">
              <a:lnSpc>
                <a:spcPts val="4193"/>
              </a:lnSpc>
            </a:pPr>
            <a:endParaRPr lang="en-US" sz="2995">
              <a:solidFill>
                <a:srgbClr val="000000"/>
              </a:solidFill>
              <a:latin typeface="Century Gothic Paneuropean"/>
              <a:ea typeface="Century Gothic Paneuropean"/>
              <a:cs typeface="Century Gothic Paneuropean"/>
              <a:sym typeface="Century Gothic Paneuropean"/>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1443260"/>
            <a:ext cx="8537178" cy="1392115"/>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KEY LAYERS</a:t>
            </a:r>
          </a:p>
        </p:txBody>
      </p:sp>
      <p:sp>
        <p:nvSpPr>
          <p:cNvPr id="9" name="TextBox 9"/>
          <p:cNvSpPr txBox="1"/>
          <p:nvPr/>
        </p:nvSpPr>
        <p:spPr>
          <a:xfrm>
            <a:off x="1828301" y="3517804"/>
            <a:ext cx="14890641" cy="5080635"/>
          </a:xfrm>
          <a:prstGeom prst="rect">
            <a:avLst/>
          </a:prstGeom>
        </p:spPr>
        <p:txBody>
          <a:bodyPr lIns="0" tIns="0" rIns="0" bIns="0" rtlCol="0" anchor="t">
            <a:spAutoFit/>
          </a:bodyPr>
          <a:lstStyle/>
          <a:p>
            <a:pPr marL="777240" lvl="1" indent="-388620" algn="l">
              <a:lnSpc>
                <a:spcPts val="5040"/>
              </a:lnSpc>
              <a:buAutoNum type="arabicPeriod"/>
            </a:pPr>
            <a:r>
              <a:rPr lang="en-US" sz="3600">
                <a:solidFill>
                  <a:srgbClr val="000000"/>
                </a:solidFill>
                <a:latin typeface="Century Gothic Paneuropean"/>
                <a:ea typeface="Century Gothic Paneuropean"/>
                <a:cs typeface="Century Gothic Paneuropean"/>
                <a:sym typeface="Century Gothic Paneuropean"/>
              </a:rPr>
              <a:t>Presentation Layer (User Interface and API Gateway)</a:t>
            </a:r>
          </a:p>
          <a:p>
            <a:pPr marL="777240" lvl="1" indent="-388620" algn="l">
              <a:lnSpc>
                <a:spcPts val="5040"/>
              </a:lnSpc>
              <a:buAutoNum type="arabicPeriod"/>
            </a:pPr>
            <a:r>
              <a:rPr lang="en-US" sz="3600">
                <a:solidFill>
                  <a:srgbClr val="000000"/>
                </a:solidFill>
                <a:latin typeface="Century Gothic Paneuropean"/>
                <a:ea typeface="Century Gothic Paneuropean"/>
                <a:cs typeface="Century Gothic Paneuropean"/>
                <a:sym typeface="Century Gothic Paneuropean"/>
              </a:rPr>
              <a:t>Business Logic Layer (Core Services)</a:t>
            </a:r>
          </a:p>
          <a:p>
            <a:pPr marL="777240" lvl="1" indent="-388620" algn="l">
              <a:lnSpc>
                <a:spcPts val="5040"/>
              </a:lnSpc>
              <a:buAutoNum type="arabicPeriod"/>
            </a:pPr>
            <a:r>
              <a:rPr lang="en-US" sz="3600">
                <a:solidFill>
                  <a:srgbClr val="000000"/>
                </a:solidFill>
                <a:latin typeface="Century Gothic Paneuropean"/>
                <a:ea typeface="Century Gothic Paneuropean"/>
                <a:cs typeface="Century Gothic Paneuropean"/>
                <a:sym typeface="Century Gothic Paneuropean"/>
              </a:rPr>
              <a:t>Persistence Layer (Data Access)</a:t>
            </a:r>
          </a:p>
          <a:p>
            <a:pPr marL="777240" lvl="1" indent="-388620" algn="l">
              <a:lnSpc>
                <a:spcPts val="5040"/>
              </a:lnSpc>
              <a:buAutoNum type="arabicPeriod"/>
            </a:pPr>
            <a:r>
              <a:rPr lang="en-US" sz="3600">
                <a:solidFill>
                  <a:srgbClr val="000000"/>
                </a:solidFill>
                <a:latin typeface="Century Gothic Paneuropean"/>
                <a:ea typeface="Century Gothic Paneuropean"/>
                <a:cs typeface="Century Gothic Paneuropean"/>
                <a:sym typeface="Century Gothic Paneuropean"/>
              </a:rPr>
              <a:t>Database Layer (Data Storage)</a:t>
            </a:r>
          </a:p>
          <a:p>
            <a:pPr marL="777240" lvl="1" indent="-388620" algn="l">
              <a:lnSpc>
                <a:spcPts val="5040"/>
              </a:lnSpc>
              <a:buAutoNum type="arabicPeriod"/>
            </a:pPr>
            <a:r>
              <a:rPr lang="en-US" sz="3600">
                <a:solidFill>
                  <a:srgbClr val="000000"/>
                </a:solidFill>
                <a:latin typeface="Century Gothic Paneuropean"/>
                <a:ea typeface="Century Gothic Paneuropean"/>
                <a:cs typeface="Century Gothic Paneuropean"/>
                <a:sym typeface="Century Gothic Paneuropean"/>
              </a:rPr>
              <a:t>Integration Layer (External Systems and Services)</a:t>
            </a:r>
          </a:p>
          <a:p>
            <a:pPr marL="777240" lvl="1" indent="-388620" algn="l">
              <a:lnSpc>
                <a:spcPts val="5040"/>
              </a:lnSpc>
              <a:buAutoNum type="arabicPeriod"/>
            </a:pPr>
            <a:r>
              <a:rPr lang="en-US" sz="3600">
                <a:solidFill>
                  <a:srgbClr val="000000"/>
                </a:solidFill>
                <a:latin typeface="Century Gothic Paneuropean"/>
                <a:ea typeface="Century Gothic Paneuropean"/>
                <a:cs typeface="Century Gothic Paneuropean"/>
                <a:sym typeface="Century Gothic Paneuropean"/>
              </a:rPr>
              <a:t>Infrastructure Layer (Deployment, Scalability, and Operational Support)</a:t>
            </a:r>
          </a:p>
          <a:p>
            <a:pPr algn="l">
              <a:lnSpc>
                <a:spcPts val="5040"/>
              </a:lnSpc>
            </a:pPr>
            <a:endParaRPr lang="en-US" sz="3600">
              <a:solidFill>
                <a:srgbClr val="000000"/>
              </a:solidFill>
              <a:latin typeface="Century Gothic Paneuropean"/>
              <a:ea typeface="Century Gothic Paneuropean"/>
              <a:cs typeface="Century Gothic Paneuropean"/>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22234" y="1212313"/>
            <a:ext cx="11843532" cy="1193800"/>
          </a:xfrm>
          <a:prstGeom prst="rect">
            <a:avLst/>
          </a:prstGeom>
        </p:spPr>
        <p:txBody>
          <a:bodyPr lIns="0" tIns="0" rIns="0" bIns="0" rtlCol="0" anchor="t">
            <a:spAutoFit/>
          </a:bodyPr>
          <a:lstStyle/>
          <a:p>
            <a:pPr algn="ctr">
              <a:lnSpc>
                <a:spcPts val="9799"/>
              </a:lnSpc>
            </a:pPr>
            <a:r>
              <a:rPr lang="en-US" sz="6999" b="1">
                <a:solidFill>
                  <a:srgbClr val="000000"/>
                </a:solidFill>
                <a:latin typeface="Century Gothic Paneuropean Bold"/>
                <a:ea typeface="Century Gothic Paneuropean Bold"/>
                <a:cs typeface="Century Gothic Paneuropean Bold"/>
                <a:sym typeface="Century Gothic Paneuropean Bold"/>
              </a:rPr>
              <a:t>INFRASTRUCTURE LAYER</a:t>
            </a:r>
          </a:p>
        </p:txBody>
      </p:sp>
      <p:sp>
        <p:nvSpPr>
          <p:cNvPr id="3" name="TextBox 3"/>
          <p:cNvSpPr txBox="1"/>
          <p:nvPr/>
        </p:nvSpPr>
        <p:spPr>
          <a:xfrm>
            <a:off x="1569057" y="3168202"/>
            <a:ext cx="15690243" cy="3707130"/>
          </a:xfrm>
          <a:prstGeom prst="rect">
            <a:avLst/>
          </a:prstGeom>
        </p:spPr>
        <p:txBody>
          <a:bodyPr lIns="0" tIns="0" rIns="0" bIns="0" rtlCol="0" anchor="t">
            <a:spAutoFit/>
          </a:bodyPr>
          <a:lstStyle/>
          <a:p>
            <a:pPr algn="l">
              <a:lnSpc>
                <a:spcPts val="5040"/>
              </a:lnSpc>
            </a:pPr>
            <a:r>
              <a:rPr lang="en-US" sz="3600" b="1" u="sng">
                <a:solidFill>
                  <a:srgbClr val="000000"/>
                </a:solidFill>
                <a:latin typeface="Century Gothic Paneuropean Bold"/>
                <a:ea typeface="Century Gothic Paneuropean Bold"/>
                <a:cs typeface="Century Gothic Paneuropean Bold"/>
                <a:sym typeface="Century Gothic Paneuropean Bold"/>
              </a:rPr>
              <a:t>Purpose:</a:t>
            </a:r>
          </a:p>
          <a:p>
            <a:pPr algn="l">
              <a:lnSpc>
                <a:spcPts val="5040"/>
              </a:lnSpc>
            </a:pPr>
            <a:r>
              <a:rPr lang="en-US" sz="3600">
                <a:solidFill>
                  <a:srgbClr val="000000"/>
                </a:solidFill>
                <a:latin typeface="Century Gothic Paneuropean"/>
                <a:ea typeface="Century Gothic Paneuropean"/>
                <a:cs typeface="Century Gothic Paneuropean"/>
                <a:sym typeface="Century Gothic Paneuropean"/>
              </a:rPr>
              <a:t>Provides the foundational elements for deployment, scaling, monitoring, and maintenance of the system. Ensures the system runs smoothly during peak loads (e.g., deadline days, result announcement day).</a:t>
            </a:r>
          </a:p>
          <a:p>
            <a:pPr algn="l">
              <a:lnSpc>
                <a:spcPts val="4200"/>
              </a:lnSpc>
            </a:pPr>
            <a:endParaRPr lang="en-US" sz="3600">
              <a:solidFill>
                <a:srgbClr val="000000"/>
              </a:solidFill>
              <a:latin typeface="Century Gothic Paneuropean"/>
              <a:ea typeface="Century Gothic Paneuropean"/>
              <a:cs typeface="Century Gothic Paneuropean"/>
              <a:sym typeface="Century Gothic Paneuropean"/>
            </a:endParaRP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10462" y="1098278"/>
            <a:ext cx="14667077" cy="8046085"/>
          </a:xfrm>
          <a:prstGeom prst="rect">
            <a:avLst/>
          </a:prstGeom>
        </p:spPr>
        <p:txBody>
          <a:bodyPr lIns="0" tIns="0" rIns="0" bIns="0" rtlCol="0" anchor="t">
            <a:spAutoFit/>
          </a:bodyPr>
          <a:lstStyle/>
          <a:p>
            <a:pPr algn="l">
              <a:lnSpc>
                <a:spcPts val="4480"/>
              </a:lnSpc>
            </a:pPr>
            <a:r>
              <a:rPr lang="en-US" sz="3200" b="1" u="sng">
                <a:solidFill>
                  <a:srgbClr val="000000"/>
                </a:solidFill>
                <a:latin typeface="Century Gothic Paneuropean Bold"/>
                <a:ea typeface="Century Gothic Paneuropean Bold"/>
                <a:cs typeface="Century Gothic Paneuropean Bold"/>
                <a:sym typeface="Century Gothic Paneuropean Bold"/>
              </a:rPr>
              <a:t>Components/Services:</a:t>
            </a:r>
          </a:p>
          <a:p>
            <a:pPr algn="l">
              <a:lnSpc>
                <a:spcPts val="4480"/>
              </a:lnSpc>
            </a:pPr>
            <a:endParaRPr lang="en-US" sz="3200" b="1" u="sng">
              <a:solidFill>
                <a:srgbClr val="000000"/>
              </a:solidFill>
              <a:latin typeface="Century Gothic Paneuropean Bold"/>
              <a:ea typeface="Century Gothic Paneuropean Bold"/>
              <a:cs typeface="Century Gothic Paneuropean Bold"/>
              <a:sym typeface="Century Gothic Paneuropean Bold"/>
            </a:endParaRPr>
          </a:p>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Hosting Platform:</a:t>
            </a:r>
            <a:r>
              <a:rPr lang="en-US" sz="3000">
                <a:solidFill>
                  <a:srgbClr val="000000"/>
                </a:solidFill>
                <a:latin typeface="Century Gothic Paneuropean"/>
                <a:ea typeface="Century Gothic Paneuropean"/>
                <a:cs typeface="Century Gothic Paneuropean"/>
                <a:sym typeface="Century Gothic Paneuropean"/>
              </a:rPr>
              <a:t> Runs the application on a scalable cloud infrastructure.</a:t>
            </a:r>
          </a:p>
          <a:p>
            <a:pPr marL="1295400" lvl="2" indent="-43180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Technology:</a:t>
            </a:r>
          </a:p>
          <a:p>
            <a:pPr marL="1943100" lvl="3" indent="-485775" algn="l">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Google Cloud SQL for MySQL</a:t>
            </a:r>
          </a:p>
          <a:p>
            <a:pPr marL="1943100" lvl="3" indent="-485775" algn="l">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Google Cloud Memory Store for Redis</a:t>
            </a:r>
          </a:p>
          <a:p>
            <a:pPr marL="1943100" lvl="3" indent="-485775" algn="l">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Google Kubernetes Engine</a:t>
            </a:r>
          </a:p>
          <a:p>
            <a:pPr marL="1943100" lvl="3" indent="-485775" algn="l">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Cloudflare for DNS management and DDoS protection</a:t>
            </a: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Load Balancer:</a:t>
            </a:r>
            <a:r>
              <a:rPr lang="en-US" sz="3000">
                <a:solidFill>
                  <a:srgbClr val="000000"/>
                </a:solidFill>
                <a:latin typeface="Century Gothic Paneuropean"/>
                <a:ea typeface="Century Gothic Paneuropean"/>
                <a:cs typeface="Century Gothic Paneuropean"/>
                <a:sym typeface="Century Gothic Paneuropean"/>
              </a:rPr>
              <a:t> Distribute traffic among multiple servers to handle increased traffic.</a:t>
            </a:r>
          </a:p>
          <a:p>
            <a:pPr marL="1295400" lvl="2" indent="-43180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Technology</a:t>
            </a:r>
            <a:r>
              <a:rPr lang="en-US" sz="3000">
                <a:solidFill>
                  <a:srgbClr val="000000"/>
                </a:solidFill>
                <a:latin typeface="Century Gothic Paneuropean"/>
                <a:ea typeface="Century Gothic Paneuropean"/>
                <a:cs typeface="Century Gothic Paneuropean"/>
                <a:sym typeface="Century Gothic Paneuropean"/>
              </a:rPr>
              <a:t>: Kubernetes internal load balancer.</a:t>
            </a: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10462" y="590550"/>
            <a:ext cx="14667077" cy="8515350"/>
          </a:xfrm>
          <a:prstGeom prst="rect">
            <a:avLst/>
          </a:prstGeom>
        </p:spPr>
        <p:txBody>
          <a:bodyPr lIns="0" tIns="0" rIns="0" bIns="0" rtlCol="0" anchor="t">
            <a:spAutoFit/>
          </a:bodyPr>
          <a:lstStyle/>
          <a:p>
            <a:pPr algn="l">
              <a:lnSpc>
                <a:spcPts val="4200"/>
              </a:lnSpc>
            </a:pPr>
            <a:r>
              <a:rPr lang="en-US" sz="3000" b="1" u="sng">
                <a:solidFill>
                  <a:srgbClr val="000000"/>
                </a:solidFill>
                <a:latin typeface="Century Gothic Paneuropean Bold"/>
                <a:ea typeface="Century Gothic Paneuropean Bold"/>
                <a:cs typeface="Century Gothic Paneuropean Bold"/>
                <a:sym typeface="Century Gothic Paneuropean Bold"/>
              </a:rPr>
              <a:t>Components/Services:</a:t>
            </a:r>
          </a:p>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Container</a:t>
            </a:r>
            <a:r>
              <a:rPr lang="en-US" sz="3000">
                <a:solidFill>
                  <a:srgbClr val="000000"/>
                </a:solidFill>
                <a:latin typeface="Century Gothic Paneuropean"/>
                <a:ea typeface="Century Gothic Paneuropean"/>
                <a:cs typeface="Century Gothic Paneuropean"/>
                <a:sym typeface="Century Gothic Paneuropean"/>
              </a:rPr>
              <a:t>: Containers are lightweight, standalone, executable packages that include everything needed to run a piece of software, including the code, runtime, system tools, libraries, and settings. Ensures consistent deployment across environments.</a:t>
            </a:r>
          </a:p>
          <a:p>
            <a:pPr marL="1295400" lvl="2" indent="-43180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Technology</a:t>
            </a:r>
            <a:r>
              <a:rPr lang="en-US" sz="3000">
                <a:solidFill>
                  <a:srgbClr val="000000"/>
                </a:solidFill>
                <a:latin typeface="Century Gothic Paneuropean"/>
                <a:ea typeface="Century Gothic Paneuropean"/>
                <a:cs typeface="Century Gothic Paneuropean"/>
                <a:sym typeface="Century Gothic Paneuropean"/>
              </a:rPr>
              <a:t>: Containerization with Docker, orchestration with Kubernetes for scaling based on traffic and load.</a:t>
            </a:r>
          </a:p>
          <a:p>
            <a:pPr marL="647700" lvl="1" indent="-323850" algn="l">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 </a:t>
            </a:r>
            <a:r>
              <a:rPr lang="en-US" sz="3000" b="1">
                <a:solidFill>
                  <a:srgbClr val="000000"/>
                </a:solidFill>
                <a:latin typeface="Century Gothic Paneuropean Bold"/>
                <a:ea typeface="Century Gothic Paneuropean Bold"/>
                <a:cs typeface="Century Gothic Paneuropean Bold"/>
                <a:sym typeface="Century Gothic Paneuropean Bold"/>
              </a:rPr>
              <a:t>CI/CD Pipelining tool:</a:t>
            </a:r>
          </a:p>
          <a:p>
            <a:pPr marL="1295400" lvl="2" indent="-431800" algn="l">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 Automated testing, integration, and deployment pipeline ensures new features and fixes are safely and quickly deployed.</a:t>
            </a:r>
          </a:p>
          <a:p>
            <a:pPr marL="1295400" lvl="2" indent="-43180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Technology</a:t>
            </a:r>
            <a:r>
              <a:rPr lang="en-US" sz="3000">
                <a:solidFill>
                  <a:srgbClr val="000000"/>
                </a:solidFill>
                <a:latin typeface="Century Gothic Paneuropean"/>
                <a:ea typeface="Century Gothic Paneuropean"/>
                <a:cs typeface="Century Gothic Paneuropean"/>
                <a:sym typeface="Century Gothic Paneuropean"/>
              </a:rPr>
              <a:t>: Jenkins for CI/CD pipeline (as it is open source)</a:t>
            </a:r>
          </a:p>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Monitoring &amp; Logging tool:</a:t>
            </a:r>
          </a:p>
          <a:p>
            <a:pPr marL="1295400" lvl="2" indent="-431800" algn="l">
              <a:lnSpc>
                <a:spcPts val="4200"/>
              </a:lnSpc>
              <a:buFont typeface="Arial"/>
              <a:buChar char="⚬"/>
            </a:pPr>
            <a:r>
              <a:rPr lang="en-US" sz="3000">
                <a:solidFill>
                  <a:srgbClr val="000000"/>
                </a:solidFill>
                <a:latin typeface="Century Gothic Paneuropean"/>
                <a:ea typeface="Century Gothic Paneuropean"/>
                <a:cs typeface="Century Gothic Paneuropean"/>
                <a:sym typeface="Century Gothic Paneuropean"/>
              </a:rPr>
              <a:t> For performance metrics, error logs, and alerting. Helps pinpoint bottlenecks in peak usage times and ensures proactive scaling and troubleshooting.</a:t>
            </a:r>
          </a:p>
          <a:p>
            <a:pPr marL="1295400" lvl="2" indent="-43180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Technology</a:t>
            </a:r>
            <a:r>
              <a:rPr lang="en-US" sz="3000">
                <a:solidFill>
                  <a:srgbClr val="000000"/>
                </a:solidFill>
                <a:latin typeface="Century Gothic Paneuropean"/>
                <a:ea typeface="Century Gothic Paneuropean"/>
                <a:cs typeface="Century Gothic Paneuropean"/>
                <a:sym typeface="Century Gothic Paneuropean"/>
              </a:rPr>
              <a:t>: Prometheus, Grafana for Logging</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51866" y="2710099"/>
            <a:ext cx="14667077" cy="5848350"/>
          </a:xfrm>
          <a:prstGeom prst="rect">
            <a:avLst/>
          </a:prstGeom>
        </p:spPr>
        <p:txBody>
          <a:bodyPr lIns="0" tIns="0" rIns="0" bIns="0" rtlCol="0" anchor="t">
            <a:spAutoFit/>
          </a:bodyPr>
          <a:lstStyle/>
          <a:p>
            <a:pPr algn="l">
              <a:lnSpc>
                <a:spcPts val="4200"/>
              </a:lnSpc>
            </a:pPr>
            <a:r>
              <a:rPr lang="en-US" sz="3000" b="1" u="sng">
                <a:solidFill>
                  <a:srgbClr val="000000"/>
                </a:solidFill>
                <a:latin typeface="Century Gothic Paneuropean Bold"/>
                <a:ea typeface="Century Gothic Paneuropean Bold"/>
                <a:cs typeface="Century Gothic Paneuropean Bold"/>
                <a:sym typeface="Century Gothic Paneuropean Bold"/>
              </a:rPr>
              <a:t>Components/Services:</a:t>
            </a:r>
          </a:p>
          <a:p>
            <a:pPr algn="l">
              <a:lnSpc>
                <a:spcPts val="4200"/>
              </a:lnSpc>
            </a:pPr>
            <a:endParaRPr lang="en-US" sz="3000" b="1" u="sng">
              <a:solidFill>
                <a:srgbClr val="000000"/>
              </a:solidFill>
              <a:latin typeface="Century Gothic Paneuropean Bold"/>
              <a:ea typeface="Century Gothic Paneuropean Bold"/>
              <a:cs typeface="Century Gothic Paneuropean Bold"/>
              <a:sym typeface="Century Gothic Paneuropean Bold"/>
            </a:endParaRPr>
          </a:p>
          <a:p>
            <a:pPr marL="647700" lvl="1" indent="-32385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Backup &amp; Disaster Recovery tool:</a:t>
            </a:r>
            <a:r>
              <a:rPr lang="en-US" sz="3000">
                <a:solidFill>
                  <a:srgbClr val="000000"/>
                </a:solidFill>
                <a:latin typeface="Century Gothic Paneuropean"/>
                <a:ea typeface="Century Gothic Paneuropean"/>
                <a:cs typeface="Century Gothic Paneuropean"/>
                <a:sym typeface="Century Gothic Paneuropean"/>
              </a:rPr>
              <a:t> To ensure data integrity and availability.</a:t>
            </a:r>
          </a:p>
          <a:p>
            <a:pPr marL="1295400" lvl="2" indent="-431800" algn="l">
              <a:lnSpc>
                <a:spcPts val="4200"/>
              </a:lnSpc>
              <a:buFont typeface="Arial"/>
              <a:buChar char="⚬"/>
            </a:pPr>
            <a:r>
              <a:rPr lang="en-US" sz="3000" b="1">
                <a:solidFill>
                  <a:srgbClr val="000000"/>
                </a:solidFill>
                <a:latin typeface="Century Gothic Paneuropean Bold"/>
                <a:ea typeface="Century Gothic Paneuropean Bold"/>
                <a:cs typeface="Century Gothic Paneuropean Bold"/>
                <a:sym typeface="Century Gothic Paneuropean Bold"/>
              </a:rPr>
              <a:t>Technology</a:t>
            </a:r>
            <a:r>
              <a:rPr lang="en-US" sz="3000">
                <a:solidFill>
                  <a:srgbClr val="000000"/>
                </a:solidFill>
                <a:latin typeface="Century Gothic Paneuropean"/>
                <a:ea typeface="Century Gothic Paneuropean"/>
                <a:cs typeface="Century Gothic Paneuropean"/>
                <a:sym typeface="Century Gothic Paneuropean"/>
              </a:rPr>
              <a:t>: Automate backups (Google Cloud SQL for MySQL)</a:t>
            </a: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000">
              <a:solidFill>
                <a:srgbClr val="000000"/>
              </a:solidFill>
              <a:latin typeface="Century Gothic Paneuropean"/>
              <a:ea typeface="Century Gothic Paneuropean"/>
              <a:cs typeface="Century Gothic Paneuropean"/>
              <a:sym typeface="Century Gothic Paneuropean"/>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481" y="4013348"/>
            <a:ext cx="12387037" cy="2031703"/>
          </a:xfrm>
          <a:prstGeom prst="rect">
            <a:avLst/>
          </a:prstGeom>
        </p:spPr>
        <p:txBody>
          <a:bodyPr lIns="0" tIns="0" rIns="0" bIns="0" rtlCol="0" anchor="t">
            <a:spAutoFit/>
          </a:bodyPr>
          <a:lstStyle/>
          <a:p>
            <a:pPr algn="ctr">
              <a:lnSpc>
                <a:spcPts val="16641"/>
              </a:lnSpc>
            </a:pPr>
            <a:r>
              <a:rPr lang="en-US" sz="11886" b="1">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21351" y="1443060"/>
            <a:ext cx="11048722" cy="1395104"/>
          </a:xfrm>
          <a:prstGeom prst="rect">
            <a:avLst/>
          </a:prstGeom>
        </p:spPr>
        <p:txBody>
          <a:bodyPr lIns="0" tIns="0" rIns="0" bIns="0" rtlCol="0" anchor="t">
            <a:spAutoFit/>
          </a:bodyPr>
          <a:lstStyle/>
          <a:p>
            <a:pPr algn="ctr">
              <a:lnSpc>
                <a:spcPts val="11469"/>
              </a:lnSpc>
            </a:pPr>
            <a:r>
              <a:rPr lang="en-US" sz="8192" b="1">
                <a:solidFill>
                  <a:srgbClr val="000000"/>
                </a:solidFill>
                <a:latin typeface="Century Gothic Paneuropean Bold"/>
                <a:ea typeface="Century Gothic Paneuropean Bold"/>
                <a:cs typeface="Century Gothic Paneuropean Bold"/>
                <a:sym typeface="Century Gothic Paneuropean Bold"/>
              </a:rPr>
              <a:t>PRESENTATION LAYER</a:t>
            </a:r>
          </a:p>
        </p:txBody>
      </p:sp>
      <p:sp>
        <p:nvSpPr>
          <p:cNvPr id="3" name="TextBox 3"/>
          <p:cNvSpPr txBox="1"/>
          <p:nvPr/>
        </p:nvSpPr>
        <p:spPr>
          <a:xfrm>
            <a:off x="1669253" y="3949560"/>
            <a:ext cx="14952917" cy="3803262"/>
          </a:xfrm>
          <a:prstGeom prst="rect">
            <a:avLst/>
          </a:prstGeom>
        </p:spPr>
        <p:txBody>
          <a:bodyPr lIns="0" tIns="0" rIns="0" bIns="0" rtlCol="0" anchor="t">
            <a:spAutoFit/>
          </a:bodyPr>
          <a:lstStyle/>
          <a:p>
            <a:pPr algn="l">
              <a:lnSpc>
                <a:spcPts val="5096"/>
              </a:lnSpc>
            </a:pPr>
            <a:r>
              <a:rPr lang="en-US" sz="3640" b="1" u="sng">
                <a:solidFill>
                  <a:srgbClr val="000000"/>
                </a:solidFill>
                <a:latin typeface="Century Gothic Paneuropean Bold"/>
                <a:ea typeface="Century Gothic Paneuropean Bold"/>
                <a:cs typeface="Century Gothic Paneuropean Bold"/>
                <a:sym typeface="Century Gothic Paneuropean Bold"/>
              </a:rPr>
              <a:t>Purpose</a:t>
            </a:r>
            <a:r>
              <a:rPr lang="en-US" sz="3640" b="1">
                <a:solidFill>
                  <a:srgbClr val="000000"/>
                </a:solidFill>
                <a:latin typeface="Century Gothic Paneuropean Bold"/>
                <a:ea typeface="Century Gothic Paneuropean Bold"/>
                <a:cs typeface="Century Gothic Paneuropean Bold"/>
                <a:sym typeface="Century Gothic Paneuropean Bold"/>
              </a:rPr>
              <a:t>:</a:t>
            </a: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Provides user interaction points and a consistent entry into the backend services. This layer ensures that the students, institutions, and admin users experience a clear, accessible interface and that requests are routed appropriately.</a:t>
            </a:r>
          </a:p>
          <a:p>
            <a:pPr algn="l">
              <a:lnSpc>
                <a:spcPts val="5096"/>
              </a:lnSpc>
            </a:pPr>
            <a:endParaRPr lang="en-US" sz="3640">
              <a:solidFill>
                <a:srgbClr val="000000"/>
              </a:solidFill>
              <a:latin typeface="Century Gothic Paneuropean"/>
              <a:ea typeface="Century Gothic Paneuropean"/>
              <a:cs typeface="Century Gothic Paneuropean"/>
              <a:sym typeface="Century Gothic Paneuropean"/>
            </a:endParaRP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12678" y="777875"/>
            <a:ext cx="15546622" cy="8655050"/>
          </a:xfrm>
          <a:prstGeom prst="rect">
            <a:avLst/>
          </a:prstGeom>
        </p:spPr>
        <p:txBody>
          <a:bodyPr lIns="0" tIns="0" rIns="0" bIns="0" rtlCol="0" anchor="t">
            <a:spAutoFit/>
          </a:bodyPr>
          <a:lstStyle/>
          <a:p>
            <a:pPr algn="l">
              <a:lnSpc>
                <a:spcPts val="4900"/>
              </a:lnSpc>
            </a:pPr>
            <a:r>
              <a:rPr lang="en-US" sz="3500" b="1">
                <a:solidFill>
                  <a:srgbClr val="000000"/>
                </a:solidFill>
                <a:latin typeface="Century Gothic Paneuropean Bold"/>
                <a:ea typeface="Century Gothic Paneuropean Bold"/>
                <a:cs typeface="Century Gothic Paneuropean Bold"/>
                <a:sym typeface="Century Gothic Paneuropean Bold"/>
              </a:rPr>
              <a:t>Components/Services:</a:t>
            </a:r>
          </a:p>
          <a:p>
            <a:pPr marL="755651" lvl="1" indent="-377825" algn="l">
              <a:lnSpc>
                <a:spcPts val="4900"/>
              </a:lnSpc>
              <a:buFont typeface="Arial"/>
              <a:buChar char="•"/>
            </a:pPr>
            <a:r>
              <a:rPr lang="en-US" sz="3500">
                <a:solidFill>
                  <a:srgbClr val="000000"/>
                </a:solidFill>
                <a:latin typeface="Century Gothic Paneuropean"/>
                <a:ea typeface="Century Gothic Paneuropean"/>
                <a:cs typeface="Century Gothic Paneuropean"/>
                <a:sym typeface="Century Gothic Paneuropean"/>
              </a:rPr>
              <a:t>Frontends:</a:t>
            </a:r>
          </a:p>
          <a:p>
            <a:pPr marL="2266952" lvl="3" indent="-566738" algn="l">
              <a:lnSpc>
                <a:spcPts val="4900"/>
              </a:lnSpc>
              <a:buFont typeface="Arial"/>
              <a:buChar char="￭"/>
            </a:pPr>
            <a:r>
              <a:rPr lang="en-US" sz="3500">
                <a:solidFill>
                  <a:srgbClr val="000000"/>
                </a:solidFill>
                <a:latin typeface="Century Gothic Paneuropean"/>
                <a:ea typeface="Century Gothic Paneuropean"/>
                <a:cs typeface="Century Gothic Paneuropean"/>
                <a:sym typeface="Century Gothic Paneuropean"/>
              </a:rPr>
              <a:t>Student UI: A responsive interface for student registration, login, profile viewing, college searching, selection and modification of ESVG preference order, addition of quota info, checking application status, viewing allocated college, paying fees and uploading (quota) documents.</a:t>
            </a:r>
          </a:p>
          <a:p>
            <a:pPr marL="2266952" lvl="3" indent="-566738" algn="l">
              <a:lnSpc>
                <a:spcPts val="4900"/>
              </a:lnSpc>
              <a:buFont typeface="Arial"/>
              <a:buChar char="￭"/>
            </a:pPr>
            <a:r>
              <a:rPr lang="en-US" sz="3500">
                <a:solidFill>
                  <a:srgbClr val="000000"/>
                </a:solidFill>
                <a:latin typeface="Century Gothic Paneuropean"/>
                <a:ea typeface="Century Gothic Paneuropean"/>
                <a:cs typeface="Century Gothic Paneuropean"/>
                <a:sym typeface="Century Gothic Paneuropean"/>
              </a:rPr>
              <a:t>Institution Portal: For institutions to log in, request for updating seat/quota information, and verify documents.</a:t>
            </a:r>
          </a:p>
          <a:p>
            <a:pPr marL="2266952" lvl="3" indent="-566738" algn="l">
              <a:lnSpc>
                <a:spcPts val="4900"/>
              </a:lnSpc>
              <a:buFont typeface="Arial"/>
              <a:buChar char="￭"/>
            </a:pPr>
            <a:r>
              <a:rPr lang="en-US" sz="3500">
                <a:solidFill>
                  <a:srgbClr val="000000"/>
                </a:solidFill>
                <a:latin typeface="Century Gothic Paneuropean"/>
                <a:ea typeface="Century Gothic Paneuropean"/>
                <a:cs typeface="Century Gothic Paneuropean"/>
                <a:sym typeface="Century Gothic Paneuropean"/>
              </a:rPr>
              <a:t>Admin Dashboard: For administrative staff to control application periods, modify rules, publish notices, initiate allocation runs, and monitor run status.</a:t>
            </a:r>
          </a:p>
          <a:p>
            <a:pPr marL="1511301" lvl="2" indent="-503767" algn="l">
              <a:lnSpc>
                <a:spcPts val="4900"/>
              </a:lnSpc>
              <a:buFont typeface="Arial"/>
              <a:buChar char="⚬"/>
            </a:pPr>
            <a:r>
              <a:rPr lang="en-US" sz="3500" b="1">
                <a:solidFill>
                  <a:srgbClr val="000000"/>
                </a:solidFill>
                <a:latin typeface="Century Gothic Paneuropean Bold"/>
                <a:ea typeface="Century Gothic Paneuropean Bold"/>
                <a:cs typeface="Century Gothic Paneuropean Bold"/>
                <a:sym typeface="Century Gothic Paneuropean Bold"/>
              </a:rPr>
              <a:t>Technology</a:t>
            </a:r>
            <a:r>
              <a:rPr lang="en-US" sz="3500">
                <a:solidFill>
                  <a:srgbClr val="000000"/>
                </a:solidFill>
                <a:latin typeface="Century Gothic Paneuropean"/>
                <a:ea typeface="Century Gothic Paneuropean"/>
                <a:cs typeface="Century Gothic Paneuropean"/>
                <a:sym typeface="Century Gothic Paneuropean"/>
              </a:rPr>
              <a:t>: React.js (Component-Based Architecture, promotes reusability and modular)</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3208416" y="1967015"/>
            <a:ext cx="3784184" cy="5726806"/>
          </a:xfrm>
          <a:custGeom>
            <a:avLst/>
            <a:gdLst/>
            <a:ahLst/>
            <a:cxnLst/>
            <a:rect l="l" t="t" r="r" b="b"/>
            <a:pathLst>
              <a:path w="3784184" h="5726806">
                <a:moveTo>
                  <a:pt x="0" y="0"/>
                </a:moveTo>
                <a:lnTo>
                  <a:pt x="3784184" y="0"/>
                </a:lnTo>
                <a:lnTo>
                  <a:pt x="3784184" y="5726806"/>
                </a:lnTo>
                <a:lnTo>
                  <a:pt x="0" y="5726806"/>
                </a:lnTo>
                <a:lnTo>
                  <a:pt x="0" y="0"/>
                </a:lnTo>
                <a:close/>
              </a:path>
            </a:pathLst>
          </a:custGeom>
          <a:blipFill>
            <a:blip r:embed="rId4"/>
            <a:stretch>
              <a:fillRect/>
            </a:stretch>
          </a:blipFill>
        </p:spPr>
      </p:sp>
      <p:sp>
        <p:nvSpPr>
          <p:cNvPr id="14" name="Freeform 14"/>
          <p:cNvSpPr/>
          <p:nvPr/>
        </p:nvSpPr>
        <p:spPr>
          <a:xfrm>
            <a:off x="9222521" y="1967015"/>
            <a:ext cx="3719195" cy="5212970"/>
          </a:xfrm>
          <a:custGeom>
            <a:avLst/>
            <a:gdLst/>
            <a:ahLst/>
            <a:cxnLst/>
            <a:rect l="l" t="t" r="r" b="b"/>
            <a:pathLst>
              <a:path w="3719195" h="5212970">
                <a:moveTo>
                  <a:pt x="0" y="0"/>
                </a:moveTo>
                <a:lnTo>
                  <a:pt x="3719195" y="0"/>
                </a:lnTo>
                <a:lnTo>
                  <a:pt x="3719195" y="5212970"/>
                </a:lnTo>
                <a:lnTo>
                  <a:pt x="0" y="5212970"/>
                </a:lnTo>
                <a:lnTo>
                  <a:pt x="0" y="0"/>
                </a:lnTo>
                <a:close/>
              </a:path>
            </a:pathLst>
          </a:custGeom>
          <a:blipFill>
            <a:blip r:embed="rId5"/>
            <a:stretch>
              <a:fillRect/>
            </a:stretch>
          </a:blipFill>
        </p:spPr>
      </p:sp>
      <p:sp>
        <p:nvSpPr>
          <p:cNvPr id="15" name="TextBox 15"/>
          <p:cNvSpPr txBox="1"/>
          <p:nvPr/>
        </p:nvSpPr>
        <p:spPr>
          <a:xfrm>
            <a:off x="1569057" y="814257"/>
            <a:ext cx="7302518" cy="8336965"/>
          </a:xfrm>
          <a:prstGeom prst="rect">
            <a:avLst/>
          </a:prstGeom>
        </p:spPr>
        <p:txBody>
          <a:bodyPr lIns="0" tIns="0" rIns="0" bIns="0" rtlCol="0" anchor="t">
            <a:spAutoFit/>
          </a:bodyPr>
          <a:lstStyle/>
          <a:p>
            <a:pPr algn="l">
              <a:lnSpc>
                <a:spcPts val="4438"/>
              </a:lnSpc>
            </a:pPr>
            <a:endParaRPr/>
          </a:p>
          <a:p>
            <a:pPr marL="684421" lvl="1" indent="-342211" algn="l">
              <a:lnSpc>
                <a:spcPts val="4438"/>
              </a:lnSpc>
              <a:buFont typeface="Arial"/>
              <a:buChar char="•"/>
            </a:pPr>
            <a:r>
              <a:rPr lang="en-US" sz="3170">
                <a:solidFill>
                  <a:srgbClr val="000000"/>
                </a:solidFill>
                <a:latin typeface="Century Gothic Paneuropean"/>
                <a:ea typeface="Century Gothic Paneuropean"/>
                <a:cs typeface="Century Gothic Paneuropean"/>
                <a:sym typeface="Century Gothic Paneuropean"/>
              </a:rPr>
              <a:t>API Gateway: A single entry point that routes requests from frontends to the appropriate backend services.</a:t>
            </a:r>
          </a:p>
          <a:p>
            <a:pPr algn="l">
              <a:lnSpc>
                <a:spcPts val="4438"/>
              </a:lnSpc>
            </a:pPr>
            <a:endParaRPr lang="en-US" sz="3170">
              <a:solidFill>
                <a:srgbClr val="000000"/>
              </a:solidFill>
              <a:latin typeface="Century Gothic Paneuropean"/>
              <a:ea typeface="Century Gothic Paneuropean"/>
              <a:cs typeface="Century Gothic Paneuropean"/>
              <a:sym typeface="Century Gothic Paneuropean"/>
            </a:endParaRPr>
          </a:p>
          <a:p>
            <a:pPr marL="684421" lvl="1" indent="-342211" algn="l">
              <a:lnSpc>
                <a:spcPts val="4438"/>
              </a:lnSpc>
              <a:buFont typeface="Arial"/>
              <a:buChar char="•"/>
            </a:pPr>
            <a:r>
              <a:rPr lang="en-US" sz="3170">
                <a:solidFill>
                  <a:srgbClr val="000000"/>
                </a:solidFill>
                <a:latin typeface="Century Gothic Paneuropean"/>
                <a:ea typeface="Century Gothic Paneuropean"/>
                <a:cs typeface="Century Gothic Paneuropean"/>
                <a:sym typeface="Century Gothic Paneuropean"/>
              </a:rPr>
              <a:t>Reverse Proxy: Forwards client requests by resolving HTTPS to HTTP for upstream servers while hiding backend details.</a:t>
            </a:r>
          </a:p>
          <a:p>
            <a:pPr algn="l">
              <a:lnSpc>
                <a:spcPts val="4438"/>
              </a:lnSpc>
            </a:pPr>
            <a:endParaRPr lang="en-US" sz="3170">
              <a:solidFill>
                <a:srgbClr val="000000"/>
              </a:solidFill>
              <a:latin typeface="Century Gothic Paneuropean"/>
              <a:ea typeface="Century Gothic Paneuropean"/>
              <a:cs typeface="Century Gothic Paneuropean"/>
              <a:sym typeface="Century Gothic Paneuropean"/>
            </a:endParaRPr>
          </a:p>
          <a:p>
            <a:pPr marL="684421" lvl="1" indent="-342211" algn="l">
              <a:lnSpc>
                <a:spcPts val="4438"/>
              </a:lnSpc>
              <a:buFont typeface="Arial"/>
              <a:buChar char="•"/>
            </a:pPr>
            <a:r>
              <a:rPr lang="en-US" sz="3170" b="1">
                <a:solidFill>
                  <a:srgbClr val="000000"/>
                </a:solidFill>
                <a:latin typeface="Century Gothic Paneuropean Bold"/>
                <a:ea typeface="Century Gothic Paneuropean Bold"/>
                <a:cs typeface="Century Gothic Paneuropean Bold"/>
                <a:sym typeface="Century Gothic Paneuropean Bold"/>
              </a:rPr>
              <a:t>Technology</a:t>
            </a:r>
            <a:r>
              <a:rPr lang="en-US" sz="3170">
                <a:solidFill>
                  <a:srgbClr val="000000"/>
                </a:solidFill>
                <a:latin typeface="Century Gothic Paneuropean"/>
                <a:ea typeface="Century Gothic Paneuropean"/>
                <a:cs typeface="Century Gothic Paneuropean"/>
                <a:sym typeface="Century Gothic Paneuropean"/>
              </a:rPr>
              <a:t>: API Gateway, Reverse Proxy: NGINX</a:t>
            </a:r>
          </a:p>
          <a:p>
            <a:pPr algn="l">
              <a:lnSpc>
                <a:spcPts val="4438"/>
              </a:lnSpc>
            </a:pPr>
            <a:endParaRPr lang="en-US" sz="3170">
              <a:solidFill>
                <a:srgbClr val="000000"/>
              </a:solidFill>
              <a:latin typeface="Century Gothic Paneuropean"/>
              <a:ea typeface="Century Gothic Paneuropean"/>
              <a:cs typeface="Century Gothic Paneuropean"/>
              <a:sym typeface="Century Gothic Paneuropean"/>
            </a:endParaRPr>
          </a:p>
          <a:p>
            <a:pPr algn="l">
              <a:lnSpc>
                <a:spcPts val="4438"/>
              </a:lnSpc>
            </a:pPr>
            <a:endParaRPr lang="en-US" sz="3170">
              <a:solidFill>
                <a:srgbClr val="000000"/>
              </a:solidFill>
              <a:latin typeface="Century Gothic Paneuropean"/>
              <a:ea typeface="Century Gothic Paneuropean"/>
              <a:cs typeface="Century Gothic Paneuropean"/>
              <a:sym typeface="Century Gothic Paneurope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21416" y="1293622"/>
            <a:ext cx="12045168" cy="1203911"/>
          </a:xfrm>
          <a:prstGeom prst="rect">
            <a:avLst/>
          </a:prstGeom>
        </p:spPr>
        <p:txBody>
          <a:bodyPr lIns="0" tIns="0" rIns="0" bIns="0" rtlCol="0" anchor="t">
            <a:spAutoFit/>
          </a:bodyPr>
          <a:lstStyle/>
          <a:p>
            <a:pPr algn="ctr">
              <a:lnSpc>
                <a:spcPts val="9805"/>
              </a:lnSpc>
            </a:pPr>
            <a:r>
              <a:rPr lang="en-US" sz="7003" b="1">
                <a:solidFill>
                  <a:srgbClr val="000000"/>
                </a:solidFill>
                <a:latin typeface="Century Gothic Paneuropean Bold"/>
                <a:ea typeface="Century Gothic Paneuropean Bold"/>
                <a:cs typeface="Century Gothic Paneuropean Bold"/>
                <a:sym typeface="Century Gothic Paneuropean Bold"/>
              </a:rPr>
              <a:t> BUSINESS LOGIC LAYER</a:t>
            </a:r>
          </a:p>
        </p:txBody>
      </p:sp>
      <p:sp>
        <p:nvSpPr>
          <p:cNvPr id="3" name="TextBox 3"/>
          <p:cNvSpPr txBox="1"/>
          <p:nvPr/>
        </p:nvSpPr>
        <p:spPr>
          <a:xfrm>
            <a:off x="1569057" y="3733103"/>
            <a:ext cx="15149885" cy="3166110"/>
          </a:xfrm>
          <a:prstGeom prst="rect">
            <a:avLst/>
          </a:prstGeom>
        </p:spPr>
        <p:txBody>
          <a:bodyPr lIns="0" tIns="0" rIns="0" bIns="0" rtlCol="0" anchor="t">
            <a:spAutoFit/>
          </a:bodyPr>
          <a:lstStyle/>
          <a:p>
            <a:pPr algn="l">
              <a:lnSpc>
                <a:spcPts val="5040"/>
              </a:lnSpc>
            </a:pPr>
            <a:r>
              <a:rPr lang="en-US" sz="3600" b="1" u="sng">
                <a:solidFill>
                  <a:srgbClr val="000000"/>
                </a:solidFill>
                <a:latin typeface="Century Gothic Paneuropean Bold"/>
                <a:ea typeface="Century Gothic Paneuropean Bold"/>
                <a:cs typeface="Century Gothic Paneuropean Bold"/>
                <a:sym typeface="Century Gothic Paneuropean Bold"/>
              </a:rPr>
              <a:t>Purpose:</a:t>
            </a:r>
          </a:p>
          <a:p>
            <a:pPr algn="l">
              <a:lnSpc>
                <a:spcPts val="5040"/>
              </a:lnSpc>
            </a:pPr>
            <a:r>
              <a:rPr lang="en-US" sz="3600">
                <a:solidFill>
                  <a:srgbClr val="000000"/>
                </a:solidFill>
                <a:latin typeface="Century Gothic Paneuropean"/>
                <a:ea typeface="Century Gothic Paneuropean"/>
                <a:cs typeface="Century Gothic Paneuropean"/>
                <a:sym typeface="Century Gothic Paneuropean"/>
              </a:rPr>
              <a:t>Implements all the core rules and workflows of the application and allocation system, ensuring that the system’s logic is well-structured and independent of UI or data storage details.</a:t>
            </a:r>
          </a:p>
          <a:p>
            <a:pPr algn="l">
              <a:lnSpc>
                <a:spcPts val="5040"/>
              </a:lnSpc>
            </a:pPr>
            <a:endParaRPr lang="en-US" sz="3600">
              <a:solidFill>
                <a:srgbClr val="000000"/>
              </a:solidFill>
              <a:latin typeface="Century Gothic Paneuropean"/>
              <a:ea typeface="Century Gothic Paneuropean"/>
              <a:cs typeface="Century Gothic Paneuropean"/>
              <a:sym typeface="Century Gothic Paneuropean"/>
            </a:endParaRP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3827216" y="3085173"/>
            <a:ext cx="4518707" cy="3939865"/>
          </a:xfrm>
          <a:custGeom>
            <a:avLst/>
            <a:gdLst/>
            <a:ahLst/>
            <a:cxnLst/>
            <a:rect l="l" t="t" r="r" b="b"/>
            <a:pathLst>
              <a:path w="4518707" h="3939865">
                <a:moveTo>
                  <a:pt x="0" y="0"/>
                </a:moveTo>
                <a:lnTo>
                  <a:pt x="4518708" y="0"/>
                </a:lnTo>
                <a:lnTo>
                  <a:pt x="4518708"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488343" y="-989670"/>
            <a:ext cx="1080715" cy="2956684"/>
            <a:chOff x="0" y="0"/>
            <a:chExt cx="284633" cy="778715"/>
          </a:xfrm>
        </p:grpSpPr>
        <p:sp>
          <p:nvSpPr>
            <p:cNvPr id="10" name="Freeform 10"/>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1" name="TextBox 11"/>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785141" y="668435"/>
            <a:ext cx="15160890" cy="8902065"/>
          </a:xfrm>
          <a:prstGeom prst="rect">
            <a:avLst/>
          </a:prstGeom>
        </p:spPr>
        <p:txBody>
          <a:bodyPr lIns="0" tIns="0" rIns="0" bIns="0" rtlCol="0" anchor="t">
            <a:spAutoFit/>
          </a:bodyPr>
          <a:lstStyle/>
          <a:p>
            <a:pPr algn="l">
              <a:lnSpc>
                <a:spcPts val="5688"/>
              </a:lnSpc>
            </a:pPr>
            <a:r>
              <a:rPr lang="en-US" sz="3600" b="1" u="sng">
                <a:solidFill>
                  <a:srgbClr val="000000"/>
                </a:solidFill>
                <a:latin typeface="Open Sans Bold"/>
                <a:ea typeface="Open Sans Bold"/>
                <a:cs typeface="Open Sans Bold"/>
                <a:sym typeface="Open Sans Bold"/>
              </a:rPr>
              <a:t>Key Services:</a:t>
            </a:r>
          </a:p>
          <a:p>
            <a:pPr algn="l">
              <a:lnSpc>
                <a:spcPts val="5530"/>
              </a:lnSpc>
            </a:pPr>
            <a:r>
              <a:rPr lang="en-US" sz="3500" b="1">
                <a:solidFill>
                  <a:srgbClr val="000000"/>
                </a:solidFill>
                <a:latin typeface="Open Sans Bold"/>
                <a:ea typeface="Open Sans Bold"/>
                <a:cs typeface="Open Sans Bold"/>
                <a:sym typeface="Open Sans Bold"/>
              </a:rPr>
              <a:t>Student:</a:t>
            </a:r>
          </a:p>
          <a:p>
            <a:pPr marL="690881" lvl="1" indent="-345440" algn="l">
              <a:lnSpc>
                <a:spcPts val="5056"/>
              </a:lnSpc>
              <a:buFont typeface="Arial"/>
              <a:buChar char="•"/>
            </a:pPr>
            <a:r>
              <a:rPr lang="en-US" sz="3200" i="1" u="sng">
                <a:solidFill>
                  <a:srgbClr val="000000"/>
                </a:solidFill>
                <a:latin typeface="Open Sans Italics"/>
                <a:ea typeface="Open Sans Italics"/>
                <a:cs typeface="Open Sans Italics"/>
                <a:sym typeface="Open Sans Italics"/>
              </a:rPr>
              <a:t> StudentProfileService:</a:t>
            </a:r>
          </a:p>
          <a:p>
            <a:pPr marL="1381761" lvl="2" indent="-460587" algn="l">
              <a:lnSpc>
                <a:spcPts val="5056"/>
              </a:lnSpc>
              <a:buFont typeface="Arial"/>
              <a:buChar char="⚬"/>
            </a:pPr>
            <a:r>
              <a:rPr lang="en-US" sz="3200">
                <a:solidFill>
                  <a:srgbClr val="000000"/>
                </a:solidFill>
                <a:latin typeface="Open Sans"/>
                <a:ea typeface="Open Sans"/>
                <a:cs typeface="Open Sans"/>
                <a:sym typeface="Open Sans"/>
              </a:rPr>
              <a:t> Handles creation and validation of student profiles, ensuring eligibility criteria (passing SSC within the last 3 years) are met.</a:t>
            </a:r>
          </a:p>
          <a:p>
            <a:pPr algn="l">
              <a:lnSpc>
                <a:spcPts val="5056"/>
              </a:lnSpc>
            </a:pPr>
            <a:endParaRPr lang="en-US" sz="3200">
              <a:solidFill>
                <a:srgbClr val="000000"/>
              </a:solidFill>
              <a:latin typeface="Open Sans"/>
              <a:ea typeface="Open Sans"/>
              <a:cs typeface="Open Sans"/>
              <a:sym typeface="Open Sans"/>
            </a:endParaRPr>
          </a:p>
          <a:p>
            <a:pPr marL="690881" lvl="1" indent="-345440" algn="l">
              <a:lnSpc>
                <a:spcPts val="5056"/>
              </a:lnSpc>
              <a:buFont typeface="Arial"/>
              <a:buChar char="•"/>
            </a:pPr>
            <a:r>
              <a:rPr lang="en-US" sz="3200" i="1" u="sng">
                <a:solidFill>
                  <a:srgbClr val="000000"/>
                </a:solidFill>
                <a:latin typeface="Open Sans Italics"/>
                <a:ea typeface="Open Sans Italics"/>
                <a:cs typeface="Open Sans Italics"/>
                <a:sym typeface="Open Sans Italics"/>
              </a:rPr>
              <a:t>ApplicationService:</a:t>
            </a:r>
          </a:p>
          <a:p>
            <a:pPr algn="l">
              <a:lnSpc>
                <a:spcPts val="5056"/>
              </a:lnSpc>
            </a:pPr>
            <a:r>
              <a:rPr lang="en-US" sz="3200">
                <a:solidFill>
                  <a:srgbClr val="000000"/>
                </a:solidFill>
                <a:latin typeface="Open Sans"/>
                <a:ea typeface="Open Sans"/>
                <a:cs typeface="Open Sans"/>
                <a:sym typeface="Open Sans"/>
              </a:rPr>
              <a:t>      Manages the student application process:</a:t>
            </a:r>
          </a:p>
          <a:p>
            <a:pPr marL="1381761" lvl="2" indent="-460587" algn="l">
              <a:lnSpc>
                <a:spcPts val="5056"/>
              </a:lnSpc>
              <a:buFont typeface="Arial"/>
              <a:buChar char="⚬"/>
            </a:pPr>
            <a:r>
              <a:rPr lang="en-US" sz="3200">
                <a:solidFill>
                  <a:srgbClr val="000000"/>
                </a:solidFill>
                <a:latin typeface="Open Sans"/>
                <a:ea typeface="Open Sans"/>
                <a:cs typeface="Open Sans"/>
                <a:sym typeface="Open Sans"/>
              </a:rPr>
              <a:t>Ensure the student is allowed to apply to particular groups and institution types (e.g. women college).</a:t>
            </a:r>
          </a:p>
          <a:p>
            <a:pPr marL="1381761" lvl="2" indent="-460587" algn="l">
              <a:lnSpc>
                <a:spcPts val="5056"/>
              </a:lnSpc>
              <a:buFont typeface="Arial"/>
              <a:buChar char="⚬"/>
            </a:pPr>
            <a:r>
              <a:rPr lang="en-US" sz="3200">
                <a:solidFill>
                  <a:srgbClr val="000000"/>
                </a:solidFill>
                <a:latin typeface="Open Sans"/>
                <a:ea typeface="Open Sans"/>
                <a:cs typeface="Open Sans"/>
                <a:sym typeface="Open Sans"/>
              </a:rPr>
              <a:t>Ensure that the student meets the minimum requirement for selected ESVG and all payments are completed.</a:t>
            </a:r>
          </a:p>
          <a:p>
            <a:pPr marL="1381761" lvl="2" indent="-460587" algn="l">
              <a:lnSpc>
                <a:spcPts val="5056"/>
              </a:lnSpc>
              <a:buFont typeface="Arial"/>
              <a:buChar char="⚬"/>
            </a:pPr>
            <a:r>
              <a:rPr lang="en-US" sz="3200">
                <a:solidFill>
                  <a:srgbClr val="000000"/>
                </a:solidFill>
                <a:latin typeface="Open Sans"/>
                <a:ea typeface="Open Sans"/>
                <a:cs typeface="Open Sans"/>
                <a:sym typeface="Open Sans"/>
              </a:rPr>
              <a:t>Management of the preference list (SVGs, quota selections).</a:t>
            </a:r>
          </a:p>
          <a:p>
            <a:pPr algn="l">
              <a:lnSpc>
                <a:spcPts val="3916"/>
              </a:lnSpc>
            </a:pPr>
            <a:endParaRPr lang="en-US" sz="3200">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9057" y="1211822"/>
            <a:ext cx="15445100" cy="7176770"/>
          </a:xfrm>
          <a:prstGeom prst="rect">
            <a:avLst/>
          </a:prstGeom>
        </p:spPr>
        <p:txBody>
          <a:bodyPr lIns="0" tIns="0" rIns="0" bIns="0" rtlCol="0" anchor="t">
            <a:spAutoFit/>
          </a:bodyPr>
          <a:lstStyle/>
          <a:p>
            <a:pPr marL="690881" lvl="1" indent="-345440" algn="l">
              <a:lnSpc>
                <a:spcPts val="4480"/>
              </a:lnSpc>
              <a:buFont typeface="Arial"/>
              <a:buChar char="•"/>
            </a:pPr>
            <a:r>
              <a:rPr lang="en-US" sz="3200" i="1" u="sng">
                <a:solidFill>
                  <a:srgbClr val="000000"/>
                </a:solidFill>
                <a:latin typeface="Century Gothic Paneuropean Italics"/>
                <a:ea typeface="Century Gothic Paneuropean Italics"/>
                <a:cs typeface="Century Gothic Paneuropean Italics"/>
                <a:sym typeface="Century Gothic Paneuropean Italics"/>
              </a:rPr>
              <a:t>DocumentUploadService:</a:t>
            </a:r>
          </a:p>
          <a:p>
            <a:pPr marL="1381761" lvl="2" indent="-460587"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Handles upload document requests.</a:t>
            </a:r>
          </a:p>
          <a:p>
            <a:pPr algn="l">
              <a:lnSpc>
                <a:spcPts val="3552"/>
              </a:lnSpc>
            </a:pPr>
            <a:endParaRPr lang="en-US" sz="3200">
              <a:solidFill>
                <a:srgbClr val="000000"/>
              </a:solidFill>
              <a:latin typeface="Century Gothic Paneuropean"/>
              <a:ea typeface="Century Gothic Paneuropean"/>
              <a:cs typeface="Century Gothic Paneuropean"/>
              <a:sym typeface="Century Gothic Paneuropean"/>
            </a:endParaRPr>
          </a:p>
          <a:p>
            <a:pPr marL="690881" lvl="1" indent="-345440" algn="l">
              <a:lnSpc>
                <a:spcPts val="4480"/>
              </a:lnSpc>
              <a:buFont typeface="Arial"/>
              <a:buChar char="•"/>
            </a:pPr>
            <a:r>
              <a:rPr lang="en-US" sz="3200" i="1" u="sng">
                <a:solidFill>
                  <a:srgbClr val="000000"/>
                </a:solidFill>
                <a:latin typeface="Century Gothic Paneuropean Italics"/>
                <a:ea typeface="Century Gothic Paneuropean Italics"/>
                <a:cs typeface="Century Gothic Paneuropean Italics"/>
                <a:sym typeface="Century Gothic Paneuropean Italics"/>
              </a:rPr>
              <a:t>PaymentService:</a:t>
            </a:r>
          </a:p>
          <a:p>
            <a:pPr marL="1381761" lvl="2" indent="-460587"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Processes application and confirmation fee payments. Interacts with Integration Layer for external payment gateways. Ensures payment completion before allowing next steps (application submission, confirmation, etc.). </a:t>
            </a:r>
          </a:p>
          <a:p>
            <a:pPr algn="l">
              <a:lnSpc>
                <a:spcPts val="4480"/>
              </a:lnSpc>
            </a:pPr>
            <a:endParaRPr lang="en-US" sz="3200">
              <a:solidFill>
                <a:srgbClr val="000000"/>
              </a:solidFill>
              <a:latin typeface="Century Gothic Paneuropean"/>
              <a:ea typeface="Century Gothic Paneuropean"/>
              <a:cs typeface="Century Gothic Paneuropean"/>
              <a:sym typeface="Century Gothic Paneuropean"/>
            </a:endParaRPr>
          </a:p>
          <a:p>
            <a:pPr marL="690881" lvl="1" indent="-345440" algn="l">
              <a:lnSpc>
                <a:spcPts val="4480"/>
              </a:lnSpc>
              <a:buFont typeface="Arial"/>
              <a:buChar char="•"/>
            </a:pPr>
            <a:r>
              <a:rPr lang="en-US" sz="3200" i="1" u="sng">
                <a:solidFill>
                  <a:srgbClr val="000000"/>
                </a:solidFill>
                <a:latin typeface="Century Gothic Paneuropean Italics"/>
                <a:ea typeface="Century Gothic Paneuropean Italics"/>
                <a:cs typeface="Century Gothic Paneuropean Italics"/>
                <a:sym typeface="Century Gothic Paneuropean Italics"/>
              </a:rPr>
              <a:t>ViewResultService:</a:t>
            </a:r>
          </a:p>
          <a:p>
            <a:pPr marL="1381761" lvl="2" indent="-460587"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View the allocation results. On result day, handles a large volume of concurrent requests.</a:t>
            </a:r>
          </a:p>
          <a:p>
            <a:pPr algn="l">
              <a:lnSpc>
                <a:spcPts val="4480"/>
              </a:lnSpc>
            </a:pPr>
            <a:endParaRPr lang="en-US" sz="3200">
              <a:solidFill>
                <a:srgbClr val="000000"/>
              </a:solidFill>
              <a:latin typeface="Century Gothic Paneuropean"/>
              <a:ea typeface="Century Gothic Paneuropean"/>
              <a:cs typeface="Century Gothic Paneuropean"/>
              <a:sym typeface="Century Gothic Paneuropean"/>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69057" y="2397767"/>
            <a:ext cx="15445100" cy="6232525"/>
          </a:xfrm>
          <a:prstGeom prst="rect">
            <a:avLst/>
          </a:prstGeom>
        </p:spPr>
        <p:txBody>
          <a:bodyPr lIns="0" tIns="0" rIns="0" bIns="0" rtlCol="0" anchor="t">
            <a:spAutoFit/>
          </a:bodyPr>
          <a:lstStyle/>
          <a:p>
            <a:pPr algn="l">
              <a:lnSpc>
                <a:spcPts val="4900"/>
              </a:lnSpc>
            </a:pPr>
            <a:r>
              <a:rPr lang="en-US" sz="3500" b="1">
                <a:solidFill>
                  <a:srgbClr val="000000"/>
                </a:solidFill>
                <a:latin typeface="Century Gothic Paneuropean Bold"/>
                <a:ea typeface="Century Gothic Paneuropean Bold"/>
                <a:cs typeface="Century Gothic Paneuropean Bold"/>
                <a:sym typeface="Century Gothic Paneuropean Bold"/>
              </a:rPr>
              <a:t>College:</a:t>
            </a:r>
          </a:p>
          <a:p>
            <a:pPr algn="l">
              <a:lnSpc>
                <a:spcPts val="4900"/>
              </a:lnSpc>
            </a:pPr>
            <a:endParaRPr lang="en-US" sz="3500" b="1">
              <a:solidFill>
                <a:srgbClr val="000000"/>
              </a:solidFill>
              <a:latin typeface="Century Gothic Paneuropean Bold"/>
              <a:ea typeface="Century Gothic Paneuropean Bold"/>
              <a:cs typeface="Century Gothic Paneuropean Bold"/>
              <a:sym typeface="Century Gothic Paneuropean Bold"/>
            </a:endParaRPr>
          </a:p>
          <a:p>
            <a:pPr marL="690881" lvl="1" indent="-345440" algn="l">
              <a:lnSpc>
                <a:spcPts val="4480"/>
              </a:lnSpc>
              <a:buFont typeface="Arial"/>
              <a:buChar char="•"/>
            </a:pPr>
            <a:r>
              <a:rPr lang="en-US" sz="3200" i="1" u="sng">
                <a:solidFill>
                  <a:srgbClr val="000000"/>
                </a:solidFill>
                <a:latin typeface="Century Gothic Paneuropean Italics"/>
                <a:ea typeface="Century Gothic Paneuropean Italics"/>
                <a:cs typeface="Century Gothic Paneuropean Italics"/>
                <a:sym typeface="Century Gothic Paneuropean Italics"/>
              </a:rPr>
              <a:t>UpdateCollegeInfoService:</a:t>
            </a:r>
          </a:p>
          <a:p>
            <a:pPr marL="1381761" lvl="2" indent="-460587"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Handles institution’s request to update their seat, quota, shift-version-group (SVG) configurations.</a:t>
            </a:r>
          </a:p>
          <a:p>
            <a:pPr algn="l">
              <a:lnSpc>
                <a:spcPts val="4480"/>
              </a:lnSpc>
            </a:pPr>
            <a:endParaRPr lang="en-US" sz="3200">
              <a:solidFill>
                <a:srgbClr val="000000"/>
              </a:solidFill>
              <a:latin typeface="Century Gothic Paneuropean"/>
              <a:ea typeface="Century Gothic Paneuropean"/>
              <a:cs typeface="Century Gothic Paneuropean"/>
              <a:sym typeface="Century Gothic Paneuropean"/>
            </a:endParaRPr>
          </a:p>
          <a:p>
            <a:pPr marL="690881" lvl="1" indent="-345440" algn="l">
              <a:lnSpc>
                <a:spcPts val="4480"/>
              </a:lnSpc>
              <a:buFont typeface="Arial"/>
              <a:buChar char="•"/>
            </a:pPr>
            <a:r>
              <a:rPr lang="en-US" sz="3200" i="1" u="sng">
                <a:solidFill>
                  <a:srgbClr val="000000"/>
                </a:solidFill>
                <a:latin typeface="Century Gothic Paneuropean Italics"/>
                <a:ea typeface="Century Gothic Paneuropean Italics"/>
                <a:cs typeface="Century Gothic Paneuropean Italics"/>
                <a:sym typeface="Century Gothic Paneuropean Italics"/>
              </a:rPr>
              <a:t>DocumentVerificationService:</a:t>
            </a:r>
          </a:p>
          <a:p>
            <a:pPr marL="1381761" lvl="2" indent="-460587" algn="l">
              <a:lnSpc>
                <a:spcPts val="4480"/>
              </a:lnSpc>
              <a:buFont typeface="Arial"/>
              <a:buChar char="⚬"/>
            </a:pPr>
            <a:r>
              <a:rPr lang="en-US" sz="3200">
                <a:solidFill>
                  <a:srgbClr val="000000"/>
                </a:solidFill>
                <a:latin typeface="Century Gothic Paneuropean"/>
                <a:ea typeface="Century Gothic Paneuropean"/>
                <a:cs typeface="Century Gothic Paneuropean"/>
                <a:sym typeface="Century Gothic Paneuropean"/>
              </a:rPr>
              <a:t>Processes institution-side document approval submissions for special quotas. Updates student status based on approval or rejection.</a:t>
            </a:r>
          </a:p>
          <a:p>
            <a:pPr algn="l">
              <a:lnSpc>
                <a:spcPts val="4200"/>
              </a:lnSpc>
            </a:pPr>
            <a:endParaRPr lang="en-US" sz="3200">
              <a:solidFill>
                <a:srgbClr val="000000"/>
              </a:solidFill>
              <a:latin typeface="Century Gothic Paneuropean"/>
              <a:ea typeface="Century Gothic Paneuropean"/>
              <a:cs typeface="Century Gothic Paneuropean"/>
              <a:sym typeface="Century Gothic Paneuropean"/>
            </a:endParaRPr>
          </a:p>
          <a:p>
            <a:pPr algn="l">
              <a:lnSpc>
                <a:spcPts val="4200"/>
              </a:lnSpc>
            </a:pPr>
            <a:endParaRPr lang="en-US" sz="3200">
              <a:solidFill>
                <a:srgbClr val="000000"/>
              </a:solidFill>
              <a:latin typeface="Century Gothic Paneuropean"/>
              <a:ea typeface="Century Gothic Paneuropean"/>
              <a:cs typeface="Century Gothic Paneuropean"/>
              <a:sym typeface="Century Gothic Paneuropean"/>
            </a:endParaRP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1379</Words>
  <Application>Microsoft Office PowerPoint</Application>
  <PresentationFormat>Custom</PresentationFormat>
  <Paragraphs>160</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Century Gothic Paneuropean Bold</vt:lpstr>
      <vt:lpstr>Arial</vt:lpstr>
      <vt:lpstr>Open Sans Italics</vt:lpstr>
      <vt:lpstr>Century Gothic Paneuropean</vt:lpstr>
      <vt:lpstr>Open Sans Bold</vt:lpstr>
      <vt:lpstr>Calibri</vt:lpstr>
      <vt:lpstr>Century Gothic Paneuropean Italics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CSE-326</dc:title>
  <dc:creator>LENOVO</dc:creator>
  <cp:lastModifiedBy>2005030 - Fairuz Mubashwera</cp:lastModifiedBy>
  <cp:revision>1</cp:revision>
  <dcterms:created xsi:type="dcterms:W3CDTF">2006-08-16T00:00:00Z</dcterms:created>
  <dcterms:modified xsi:type="dcterms:W3CDTF">2025-02-26T19:31:56Z</dcterms:modified>
  <dc:identifier>DAGY9YgY38M</dc:identifier>
</cp:coreProperties>
</file>