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9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DD6D2C-2AD0-405D-9765-2AEB407E6930}">
  <a:tblStyle styleId="{B4DD6D2C-2AD0-405D-9765-2AEB407E6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2" autoAdjust="0"/>
  </p:normalViewPr>
  <p:slideViewPr>
    <p:cSldViewPr snapToGrid="0">
      <p:cViewPr varScale="1">
        <p:scale>
          <a:sx n="101" d="100"/>
          <a:sy n="101" d="100"/>
        </p:scale>
        <p:origin x="-845" y="-72"/>
      </p:cViewPr>
      <p:guideLst>
        <p:guide orient="horz" pos="1620"/>
        <p:guide pos="2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23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0cb402b9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0cb402b9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0cb402b9f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0cb402b9f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0cb402b9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0cb402b9f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0cb402b9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0cb402b9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0cb402b9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0cb402b9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cb402b9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cb402b9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cb402b9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cb402b9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0cb402b9f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0cb402b9f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0cb402b9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0cb402b9f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0cb402b9f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0cb402b9f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0cb402b9f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0cb402b9f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0cb402b9f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0cb402b9f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0cb402b9f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0cb402b9f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baMt/LIME-AIX-InterpretML.git" TargetMode="External"/><Relationship Id="rId7" Type="http://schemas.openxmlformats.org/officeDocument/2006/relationships/hyperlink" Target="https://commons.wikimedia.org/wiki/File:Jeon_Jung-kook_at_Golden_Disk_Awards,_5_January_2019_07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.wikipedia.org/wiki/Datei:%E2%80%98LG_Q7_BTS_%EC%97%90%EB%94%94%EC%85%98%E2%80%99_%EC%98%88%EC%95%BD_%ED%8C%90%EB%A7%A4_%EC%8B%9C%EC%9E%91_(42773472410)_(cropped).jpg" TargetMode="External"/><Relationship Id="rId5" Type="http://schemas.openxmlformats.org/officeDocument/2006/relationships/hyperlink" Target="https://www.kaggle.com/choiseokhyeon/bts-crop2" TargetMode="External"/><Relationship Id="rId4" Type="http://schemas.openxmlformats.org/officeDocument/2006/relationships/hyperlink" Target="https://www.onclick360.com/interpretable-machine-learning-with-lime-eli5-shap-interpret-m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EA7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Explaining Models with LIME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Alicia Wirth and Saba Mateen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5866800" y="853900"/>
            <a:ext cx="1607400" cy="15873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Tabular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674EA7"/>
                </a:solidFill>
              </a:rPr>
              <a:t>Implementation</a:t>
            </a:r>
            <a:endParaRPr sz="2100">
              <a:solidFill>
                <a:srgbClr val="674EA7"/>
              </a:solidFill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body" idx="1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Transform pickle to csv and modify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Input encoded coordinates of facial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Train model with training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 LIME’s explanation methods for tabular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/>
        </p:nvSpPr>
        <p:spPr>
          <a:xfrm>
            <a:off x="540250" y="1857263"/>
            <a:ext cx="4193700" cy="2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from interpret.blackbox import LimeTabular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from interpret import show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lime = LimeTabular(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predict_fn=blackbox_model.predict_proba,    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data=x_train, random_state=1)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lime_local = lime.explain_local(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x_test[:10],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y_test[:10],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name='LIME')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show(lime_local)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4616988" y="1857275"/>
            <a:ext cx="4480800" cy="2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from aix360.algorithms.lime import LimeTabularExplainer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explainer = LimeTabularExplainer(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np.array(x_train),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feature_names = train_cols.values.tolist(),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class_names = classes,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discretize_continuous=False)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explanation = explainer.explain_instance(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np.array(x_test)[i], 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blackbox_model.predict_proba,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num_features=5, </a:t>
            </a:r>
            <a:br>
              <a:rPr lang="de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top_labels=7)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explanation.show_in_notebook(show_all=False)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Tabular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674EA7"/>
                </a:solidFill>
              </a:rPr>
              <a:t>Implementation</a:t>
            </a:r>
            <a:endParaRPr sz="2100">
              <a:solidFill>
                <a:srgbClr val="674EA7"/>
              </a:solidFill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body" idx="1"/>
          </p:nvPr>
        </p:nvSpPr>
        <p:spPr>
          <a:xfrm>
            <a:off x="1303800" y="1496825"/>
            <a:ext cx="32232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>
                <a:solidFill>
                  <a:srgbClr val="674EA7"/>
                </a:solidFill>
              </a:rPr>
              <a:t>InterpretML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58" name="Google Shape;358;p23"/>
          <p:cNvCxnSpPr/>
          <p:nvPr/>
        </p:nvCxnSpPr>
        <p:spPr>
          <a:xfrm>
            <a:off x="4571400" y="1597875"/>
            <a:ext cx="0" cy="34479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4617000" y="1496825"/>
            <a:ext cx="32232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>
                <a:solidFill>
                  <a:srgbClr val="674EA7"/>
                </a:solidFill>
              </a:rPr>
              <a:t>AIX360</a:t>
            </a:r>
            <a:endParaRPr b="1">
              <a:solidFill>
                <a:srgbClr val="674EA7"/>
              </a:solidFill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5" y="1990050"/>
            <a:ext cx="3905074" cy="29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00" y="1990050"/>
            <a:ext cx="3905076" cy="279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Tabular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674EA7"/>
                </a:solidFill>
              </a:rPr>
              <a:t>Comparison</a:t>
            </a:r>
            <a:endParaRPr sz="2100">
              <a:solidFill>
                <a:srgbClr val="674EA7"/>
              </a:solidFill>
            </a:endParaRPr>
          </a:p>
        </p:txBody>
      </p:sp>
      <p:graphicFrame>
        <p:nvGraphicFramePr>
          <p:cNvPr id="367" name="Google Shape;367;p24"/>
          <p:cNvGraphicFramePr/>
          <p:nvPr>
            <p:extLst>
              <p:ext uri="{D42A27DB-BD31-4B8C-83A1-F6EECF244321}">
                <p14:modId xmlns:p14="http://schemas.microsoft.com/office/powerpoint/2010/main" val="1384589638"/>
              </p:ext>
            </p:extLst>
          </p:nvPr>
        </p:nvGraphicFramePr>
        <p:xfrm>
          <a:off x="952500" y="1918125"/>
          <a:ext cx="7239600" cy="2078325"/>
        </p:xfrm>
        <a:graphic>
          <a:graphicData uri="http://schemas.openxmlformats.org/drawingml/2006/table">
            <a:tbl>
              <a:tblPr>
                <a:noFill/>
                <a:tableStyleId>{B4DD6D2C-2AD0-405D-9765-2AEB407E6930}</a:tableStyleId>
              </a:tblPr>
              <a:tblGrid>
                <a:gridCol w="3619800"/>
                <a:gridCol w="3619800"/>
              </a:tblGrid>
              <a:tr h="432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de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InterpretML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de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AIX360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solidFill>
                      <a:srgbClr val="B4A7D6"/>
                    </a:solidFill>
                  </a:tcPr>
                </a:tc>
              </a:tr>
              <a:tr h="560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Always selects the probability of the second class to display</a:t>
                      </a:r>
                      <a:endParaRPr sz="1200" dirty="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Seems to select the correct probability</a:t>
                      </a:r>
                      <a:endParaRPr sz="12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/>
                </a:tc>
              </a:tr>
              <a:tr h="41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Unclear what exactly is displayed </a:t>
                      </a:r>
                      <a:endParaRPr sz="1200" dirty="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Helpful captions</a:t>
                      </a:r>
                      <a:endParaRPr sz="12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0" marB="0" anchor="ctr"/>
                </a:tc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 only be applied for tabular data </a:t>
                      </a:r>
                      <a:endParaRPr sz="1200" dirty="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 be applied to image, text and tabular data</a:t>
                      </a:r>
                      <a:endParaRPr sz="1200" dirty="0"/>
                    </a:p>
                  </a:txBody>
                  <a:tcPr marL="91425" marR="91425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Documentation not good</a:t>
                      </a:r>
                      <a:endParaRPr sz="1200" dirty="0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de" sz="12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Lots </a:t>
                      </a:r>
                      <a:r>
                        <a:rPr lang="de" sz="12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of resources</a:t>
                      </a:r>
                      <a:endParaRPr sz="1200" dirty="0"/>
                    </a:p>
                  </a:txBody>
                  <a:tcPr marL="91425" marR="9142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 sz="2100">
              <a:solidFill>
                <a:srgbClr val="674EA7"/>
              </a:solidFill>
            </a:endParaRPr>
          </a:p>
        </p:txBody>
      </p:sp>
      <p:sp>
        <p:nvSpPr>
          <p:cNvPr id="373" name="Google Shape;373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dirty="0"/>
              <a:t>AIX360 offers better fundamentals and </a:t>
            </a:r>
            <a:r>
              <a:rPr lang="de" dirty="0" smtClean="0"/>
              <a:t>functionalities </a:t>
            </a:r>
            <a:r>
              <a:rPr lang="de" dirty="0"/>
              <a:t>to work with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⇒ easier for </a:t>
            </a:r>
            <a:r>
              <a:rPr lang="de" dirty="0" smtClean="0"/>
              <a:t>beginners</a:t>
            </a:r>
            <a:endParaRPr dirty="0" smtClean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 dirty="0" smtClean="0"/>
              <a:t>InterpretML’s LIME still seems to be in development </a:t>
            </a:r>
            <a:endParaRPr dirty="0" smtClean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 smtClean="0"/>
              <a:t>⇒ </a:t>
            </a:r>
            <a:r>
              <a:rPr lang="de" dirty="0"/>
              <a:t>lacks options to analyze models for different types of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194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rgbClr val="434343"/>
              </a:buClr>
              <a:buSzPts val="1200"/>
            </a:pPr>
            <a:r>
              <a:rPr lang="de-DE" sz="1200" dirty="0" smtClean="0"/>
              <a:t>Source Code: </a:t>
            </a:r>
            <a:r>
              <a:rPr lang="de-DE" sz="1200" u="sng" dirty="0">
                <a:solidFill>
                  <a:srgbClr val="434343"/>
                </a:solidFill>
                <a:hlinkClick r:id="rId3"/>
              </a:rPr>
              <a:t>https://github.com/SabaMt/LIME-AIX-InterpretML.git</a:t>
            </a:r>
            <a:r>
              <a:rPr lang="de-DE" sz="1200" dirty="0">
                <a:solidFill>
                  <a:srgbClr val="434343"/>
                </a:solidFill>
              </a:rPr>
              <a:t> </a:t>
            </a:r>
            <a:r>
              <a:rPr lang="de-DE" sz="1200" dirty="0" smtClean="0"/>
              <a:t> </a:t>
            </a:r>
            <a:endParaRPr lang="de-DE" sz="1200" u="sng" dirty="0" smtClean="0">
              <a:solidFill>
                <a:schemeClr val="bg2">
                  <a:lumMod val="75000"/>
                </a:schemeClr>
              </a:solidFill>
              <a:hlinkClick r:id="rId3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endParaRPr lang="de" sz="1200" u="sng" dirty="0" smtClean="0">
              <a:solidFill>
                <a:srgbClr val="434343"/>
              </a:solidFill>
              <a:hlinkClick r:id="rId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de" sz="1200" u="sng" dirty="0" smtClean="0">
                <a:solidFill>
                  <a:srgbClr val="434343"/>
                </a:solidFill>
                <a:hlinkClick r:id="rId4"/>
              </a:rPr>
              <a:t>https</a:t>
            </a:r>
            <a:r>
              <a:rPr lang="de" sz="1200" u="sng" dirty="0">
                <a:solidFill>
                  <a:srgbClr val="434343"/>
                </a:solidFill>
                <a:hlinkClick r:id="rId4"/>
              </a:rPr>
              <a:t>://www.onclick360.com/interpretable-machine-learning-with-lime-eli5-shap-interpret-ml/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de" sz="1200" u="sng" dirty="0">
                <a:solidFill>
                  <a:srgbClr val="434343"/>
                </a:solidFill>
                <a:highlight>
                  <a:srgbClr val="FFFFFF"/>
                </a:highlight>
                <a:hlinkClick r:id="rId5"/>
              </a:rPr>
              <a:t>https://www.kaggle.com/choiseokhyeon/bts-crop2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de" sz="1200" u="sng" dirty="0">
                <a:solidFill>
                  <a:srgbClr val="434343"/>
                </a:solidFill>
                <a:hlinkClick r:id="rId6"/>
              </a:rPr>
              <a:t>https://de.wikipedia.org/wiki/Datei:%E2%80%98LG_Q7_BTS_%EC%97%90%EB%94%94%EC%85%98%E2%80%99_%EC%98%88%EC%95%BD_%ED%8C%90%EB%A7%A4_%EC%8B%9C%EC%9E%91_(42773472410)_(cropped).jpg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de" sz="1200" u="sng" dirty="0">
                <a:solidFill>
                  <a:srgbClr val="434343"/>
                </a:solidFill>
                <a:hlinkClick r:id="rId7"/>
              </a:rPr>
              <a:t>https://commons.wikimedia.org/wiki/File:Jeon_Jung-kook_at_Golden_Disk_Awards,_</a:t>
            </a:r>
            <a:r>
              <a:rPr lang="de" sz="1200" u="sng" dirty="0" smtClean="0">
                <a:solidFill>
                  <a:srgbClr val="434343"/>
                </a:solidFill>
                <a:hlinkClick r:id="rId7"/>
              </a:rPr>
              <a:t>5_January_2019_07.jpg</a:t>
            </a:r>
            <a:endParaRPr sz="12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Basics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Image Data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Use Case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Implementation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Tabular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Use Case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Implementation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Comparison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Objective: Comparison InterpretML and AIX360 using </a:t>
            </a:r>
            <a:r>
              <a:rPr lang="de" b="1">
                <a:solidFill>
                  <a:srgbClr val="674EA7"/>
                </a:solidFill>
              </a:rPr>
              <a:t>LIME</a:t>
            </a:r>
            <a:endParaRPr b="1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674EA7"/>
                </a:solidFill>
              </a:rPr>
              <a:t/>
            </a:r>
            <a:br>
              <a:rPr lang="de" b="1">
                <a:solidFill>
                  <a:srgbClr val="674EA7"/>
                </a:solidFill>
              </a:rPr>
            </a:br>
            <a:endParaRPr b="1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4435500" y="2571750"/>
            <a:ext cx="273000" cy="414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2512525" y="3108325"/>
            <a:ext cx="3727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Output is very fast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be applied to any machine learning model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400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de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 for tabular, text and image data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Use Case</a:t>
            </a:r>
            <a:endParaRPr sz="2100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2034825"/>
            <a:ext cx="7030500" cy="28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Classification of images according to seven members of </a:t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a korean band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Obtained pre-trained model</a:t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  <a:t>Pickle file containing results </a:t>
            </a:r>
            <a:br>
              <a:rPr lang="de" sz="12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marL="89999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rgbClr val="674EA7"/>
              </a:solidFill>
              <a:highlight>
                <a:srgbClr val="FFFFFF"/>
              </a:highlight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850" y="1415875"/>
            <a:ext cx="3060849" cy="3247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486900" y="2876550"/>
            <a:ext cx="2373600" cy="523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Image data set size: ~2.000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Classification Method: ResNet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Use Case</a:t>
            </a:r>
            <a:endParaRPr sz="2100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6171475" y="2709300"/>
            <a:ext cx="1096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Jungkook</a:t>
            </a:r>
            <a:endParaRPr sz="1600" b="1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482750" y="2709300"/>
            <a:ext cx="929700" cy="40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19" y="1972350"/>
            <a:ext cx="1829507" cy="18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1455725" y="4224825"/>
            <a:ext cx="40257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⇒</a:t>
            </a:r>
            <a:r>
              <a:rPr lang="de" sz="1200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 Input: Image </a:t>
            </a:r>
            <a:endParaRPr sz="1200" b="1">
              <a:solidFill>
                <a:srgbClr val="674EA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⇒    </a:t>
            </a:r>
            <a:r>
              <a:rPr lang="de" sz="1200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Output: Predicted member the image portrays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Implementation</a:t>
            </a:r>
            <a:endParaRPr sz="2100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3800" y="20686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Input image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Load pre-trained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Transform image to Pytorch tensor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Explaining classification using LimeImageExplainer()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Apply mask to visualize classification decisions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Show mask and probability for each member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550" y="1839313"/>
            <a:ext cx="1917750" cy="19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Implementation</a:t>
            </a:r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227000" y="1933650"/>
            <a:ext cx="8778000" cy="29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aix360.algorithms.lime import LimeImageExplainer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skimage.color import label2rgb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explainer = LimeImageExplainer()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explanation = explainer.explain_instance(           </a:t>
            </a:r>
            <a:b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np.array(pill_transf(img)),                                          </a:t>
            </a:r>
            <a:b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batch_predict,                                      </a:t>
            </a:r>
            <a:b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top_labels=7,                                         </a:t>
            </a:r>
            <a:b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hide_color=0,                                         </a:t>
            </a:r>
            <a:b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num_samples=222)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temp, mask = explanation.get_image_and_mask(explanation.top_labels[0], positive_only=True, num_features=10, hide_rest=False)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plt.imshow(label2rgb(mask,temp, bg_label = 0), interpolation = 'nearest')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3">
            <a:alphaModFix/>
          </a:blip>
          <a:srcRect l="19644" t="43382" r="15200" b="16922"/>
          <a:stretch/>
        </p:blipFill>
        <p:spPr>
          <a:xfrm>
            <a:off x="1593000" y="2266625"/>
            <a:ext cx="5957976" cy="2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Tabular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Use Case</a:t>
            </a:r>
            <a:endParaRPr sz="2100">
              <a:solidFill>
                <a:srgbClr val="674EA7"/>
              </a:solidFill>
            </a:endParaRPr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1"/>
          </p:nvPr>
        </p:nvSpPr>
        <p:spPr>
          <a:xfrm>
            <a:off x="1303800" y="2058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chemeClr val="lt1"/>
                </a:highlight>
              </a:rPr>
              <a:t>Classification of images in form of tabular data according to seven members of </a:t>
            </a:r>
            <a:br>
              <a:rPr lang="de" sz="12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de" sz="1200">
                <a:solidFill>
                  <a:srgbClr val="000000"/>
                </a:solidFill>
                <a:highlight>
                  <a:schemeClr val="lt1"/>
                </a:highlight>
              </a:rPr>
              <a:t>a korean band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de" sz="1200">
                <a:solidFill>
                  <a:srgbClr val="000000"/>
                </a:solidFill>
                <a:highlight>
                  <a:schemeClr val="lt1"/>
                </a:highlight>
              </a:rPr>
              <a:t>using result file acquired from previous use case as base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179999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  <a:t/>
            </a:r>
            <a:b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</a:br>
            <a: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  <a:t/>
            </a:r>
            <a:b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</a:br>
            <a: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  <a:t/>
            </a:r>
            <a:br>
              <a:rPr lang="de" sz="1400" b="1">
                <a:solidFill>
                  <a:srgbClr val="674EA7"/>
                </a:solidFill>
                <a:highlight>
                  <a:schemeClr val="lt1"/>
                </a:highlight>
              </a:rPr>
            </a:br>
            <a:endParaRPr sz="1000" b="1">
              <a:solidFill>
                <a:srgbClr val="674EA7"/>
              </a:solidFill>
              <a:highlight>
                <a:schemeClr val="lt1"/>
              </a:highlight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r="3595"/>
          <a:stretch/>
        </p:blipFill>
        <p:spPr>
          <a:xfrm>
            <a:off x="373225" y="3981125"/>
            <a:ext cx="8586049" cy="8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1558325" y="2908900"/>
            <a:ext cx="3374700" cy="523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Tabular data set size: ~2.000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Classification Method: Random Forest + PCA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143875" y="3981000"/>
            <a:ext cx="4815600" cy="814800"/>
          </a:xfrm>
          <a:prstGeom prst="rect">
            <a:avLst/>
          </a:prstGeom>
          <a:solidFill>
            <a:srgbClr val="8E7CC3">
              <a:alpha val="48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Tabular Data</a:t>
            </a:r>
            <a:br>
              <a:rPr lang="de"/>
            </a:br>
            <a:r>
              <a:rPr lang="de" sz="2100">
                <a:solidFill>
                  <a:srgbClr val="674EA7"/>
                </a:solidFill>
              </a:rPr>
              <a:t>Use Case</a:t>
            </a:r>
            <a:endParaRPr sz="2100">
              <a:solidFill>
                <a:srgbClr val="674EA7"/>
              </a:solidFill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l="42896" r="3595" b="78880"/>
          <a:stretch/>
        </p:blipFill>
        <p:spPr>
          <a:xfrm>
            <a:off x="282950" y="3011050"/>
            <a:ext cx="4765651" cy="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6817800" y="2814225"/>
            <a:ext cx="5820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Hoseok</a:t>
            </a:r>
            <a:endParaRPr sz="1600" b="1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282950" y="2676675"/>
            <a:ext cx="49833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eye_l         eye_r          nose           mouth_l      mouth_r</a:t>
            </a:r>
            <a:endParaRPr b="1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5377825" y="2814225"/>
            <a:ext cx="929700" cy="40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156825" y="3624050"/>
            <a:ext cx="64596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⇒</a:t>
            </a:r>
            <a:r>
              <a:rPr lang="de" sz="1200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  Input: Coordinates of facial features</a:t>
            </a:r>
            <a:br>
              <a:rPr lang="de" sz="1200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de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⇒   </a:t>
            </a:r>
            <a:r>
              <a:rPr lang="de" sz="1200" b="1">
                <a:solidFill>
                  <a:srgbClr val="674EA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Output: Predicted member corresponding to features</a:t>
            </a:r>
            <a:endParaRPr sz="1000" b="1">
              <a:solidFill>
                <a:srgbClr val="674EA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(16:9)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Maven Pro</vt:lpstr>
      <vt:lpstr>Nunito</vt:lpstr>
      <vt:lpstr>Momentum</vt:lpstr>
      <vt:lpstr>Explaining Models with LIME</vt:lpstr>
      <vt:lpstr>Agenda</vt:lpstr>
      <vt:lpstr>Basics</vt:lpstr>
      <vt:lpstr>Image Data Use Case </vt:lpstr>
      <vt:lpstr>Image Data Use Case </vt:lpstr>
      <vt:lpstr>Image Data Implementation </vt:lpstr>
      <vt:lpstr>Image Data Implementation</vt:lpstr>
      <vt:lpstr>Tabular Data Use Case</vt:lpstr>
      <vt:lpstr>Tabular Data Use Case</vt:lpstr>
      <vt:lpstr>Tabular Data Implementation</vt:lpstr>
      <vt:lpstr>Tabular Data Implementation</vt:lpstr>
      <vt:lpstr>Tabular Data Comparison</vt:lpstr>
      <vt:lpstr>Conclusion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Models with LIME</dc:title>
  <dc:creator>Alicia</dc:creator>
  <cp:lastModifiedBy>Alicia</cp:lastModifiedBy>
  <cp:revision>14</cp:revision>
  <dcterms:modified xsi:type="dcterms:W3CDTF">2020-06-16T08:50:56Z</dcterms:modified>
</cp:coreProperties>
</file>