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3AB4CCE-5687-47D1-987F-872EE7061EC7}" type="datetimeFigureOut">
              <a:rPr lang="en-SG" smtClean="0"/>
              <a:t>22/4/2024</a:t>
            </a:fld>
            <a:endParaRPr lang="en-S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184D63A-22FB-4872-A4E2-AE5DCC837062}" type="slidenum">
              <a:rPr lang="en-SG" smtClean="0"/>
              <a:t>‹#›</a:t>
            </a:fld>
            <a:endParaRPr lang="en-SG"/>
          </a:p>
        </p:txBody>
      </p:sp>
    </p:spTree>
    <p:extLst>
      <p:ext uri="{BB962C8B-B14F-4D97-AF65-F5344CB8AC3E}">
        <p14:creationId xmlns:p14="http://schemas.microsoft.com/office/powerpoint/2010/main" val="2754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184D63A-22FB-4872-A4E2-AE5DCC837062}" type="slidenum">
              <a:rPr lang="en-SG" smtClean="0"/>
              <a:t>9</a:t>
            </a:fld>
            <a:endParaRPr lang="en-SG"/>
          </a:p>
        </p:txBody>
      </p:sp>
    </p:spTree>
    <p:extLst>
      <p:ext uri="{BB962C8B-B14F-4D97-AF65-F5344CB8AC3E}">
        <p14:creationId xmlns:p14="http://schemas.microsoft.com/office/powerpoint/2010/main" val="226507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z7bu_9bNaRUAWUlySNyj6gUpuUGXkGdM/view?usp=sharing"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914400" y="2802085"/>
            <a:ext cx="8480425" cy="25301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Name: </a:t>
            </a:r>
            <a:r>
              <a:rPr lang="en-IN" sz="3200" dirty="0" err="1">
                <a:latin typeface="Trebuchet MS"/>
                <a:cs typeface="Trebuchet MS"/>
              </a:rPr>
              <a:t>Sabapathy</a:t>
            </a:r>
            <a:r>
              <a:rPr lang="en-IN" sz="3200" dirty="0">
                <a:latin typeface="Trebuchet MS"/>
                <a:cs typeface="Trebuchet MS"/>
              </a:rPr>
              <a:t> Vaisshnavi</a:t>
            </a:r>
          </a:p>
          <a:p>
            <a:pPr marL="12700">
              <a:lnSpc>
                <a:spcPct val="100000"/>
              </a:lnSpc>
              <a:spcBef>
                <a:spcPts val="130"/>
              </a:spcBef>
            </a:pPr>
            <a:r>
              <a:rPr lang="en-IN" sz="3200" dirty="0">
                <a:latin typeface="Trebuchet MS"/>
                <a:cs typeface="Trebuchet MS"/>
              </a:rPr>
              <a:t>College: Madras Institute of Technology</a:t>
            </a:r>
          </a:p>
          <a:p>
            <a:pPr marL="12700">
              <a:lnSpc>
                <a:spcPct val="100000"/>
              </a:lnSpc>
              <a:spcBef>
                <a:spcPts val="130"/>
              </a:spcBef>
            </a:pPr>
            <a:r>
              <a:rPr lang="en-IN" sz="3200" dirty="0">
                <a:latin typeface="Trebuchet MS"/>
                <a:cs typeface="Trebuchet MS"/>
              </a:rPr>
              <a:t>Reg No: 2021506078</a:t>
            </a:r>
          </a:p>
          <a:p>
            <a:pPr marL="12700">
              <a:spcBef>
                <a:spcPts val="130"/>
              </a:spcBef>
            </a:pPr>
            <a:r>
              <a:rPr lang="en-IN" sz="3200" dirty="0">
                <a:latin typeface="Trebuchet MS"/>
                <a:cs typeface="Trebuchet MS"/>
              </a:rPr>
              <a:t>NM ID: </a:t>
            </a:r>
            <a:r>
              <a:rPr lang="en-SG" sz="3200" dirty="0">
                <a:latin typeface="Trebuchet MS"/>
              </a:rPr>
              <a:t>0986969ECE8C2FDB6E84229D30D5207E </a:t>
            </a:r>
            <a:endParaRPr lang="en-IN" sz="3200" dirty="0">
              <a:latin typeface="Trebuchet MS"/>
            </a:endParaRP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914400" y="483743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SG" spc="-60" dirty="0"/>
              <a:t> - model</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4" name="Picture 3">
            <a:extLst>
              <a:ext uri="{FF2B5EF4-FFF2-40B4-BE49-F238E27FC236}">
                <a16:creationId xmlns:a16="http://schemas.microsoft.com/office/drawing/2014/main" id="{269EDB69-8966-F0E0-39BB-B403B2007813}"/>
              </a:ext>
            </a:extLst>
          </p:cNvPr>
          <p:cNvPicPr>
            <a:picLocks noChangeAspect="1"/>
          </p:cNvPicPr>
          <p:nvPr/>
        </p:nvPicPr>
        <p:blipFill>
          <a:blip r:embed="rId3"/>
          <a:stretch>
            <a:fillRect/>
          </a:stretch>
        </p:blipFill>
        <p:spPr>
          <a:xfrm>
            <a:off x="687849" y="1315041"/>
            <a:ext cx="9834106" cy="46358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SG" spc="-60" dirty="0"/>
              <a:t> - model</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4" name="Picture 3">
            <a:extLst>
              <a:ext uri="{FF2B5EF4-FFF2-40B4-BE49-F238E27FC236}">
                <a16:creationId xmlns:a16="http://schemas.microsoft.com/office/drawing/2014/main" id="{BFA7E3E7-6751-9E72-78A7-6B4E710882A8}"/>
              </a:ext>
            </a:extLst>
          </p:cNvPr>
          <p:cNvPicPr>
            <a:picLocks noChangeAspect="1"/>
          </p:cNvPicPr>
          <p:nvPr/>
        </p:nvPicPr>
        <p:blipFill>
          <a:blip r:embed="rId4"/>
          <a:stretch>
            <a:fillRect/>
          </a:stretch>
        </p:blipFill>
        <p:spPr>
          <a:xfrm>
            <a:off x="558165" y="1327276"/>
            <a:ext cx="10896600" cy="5146626"/>
          </a:xfrm>
          <a:prstGeom prst="rect">
            <a:avLst/>
          </a:prstGeom>
        </p:spPr>
      </p:pic>
    </p:spTree>
    <p:extLst>
      <p:ext uri="{BB962C8B-B14F-4D97-AF65-F5344CB8AC3E}">
        <p14:creationId xmlns:p14="http://schemas.microsoft.com/office/powerpoint/2010/main" val="15280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SG" spc="-60" dirty="0"/>
              <a:t> </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4" name="TextBox 3">
            <a:extLst>
              <a:ext uri="{FF2B5EF4-FFF2-40B4-BE49-F238E27FC236}">
                <a16:creationId xmlns:a16="http://schemas.microsoft.com/office/drawing/2014/main" id="{A78720CB-1C4C-7E17-1E91-865D413FFBFC}"/>
              </a:ext>
            </a:extLst>
          </p:cNvPr>
          <p:cNvSpPr txBox="1"/>
          <p:nvPr/>
        </p:nvSpPr>
        <p:spPr>
          <a:xfrm>
            <a:off x="752475" y="1440646"/>
            <a:ext cx="8153400" cy="3539430"/>
          </a:xfrm>
          <a:prstGeom prst="rect">
            <a:avLst/>
          </a:prstGeom>
          <a:noFill/>
        </p:spPr>
        <p:txBody>
          <a:bodyPr wrap="square" rtlCol="0">
            <a:spAutoFit/>
          </a:bodyPr>
          <a:lstStyle/>
          <a:p>
            <a:pPr marL="457200" indent="-457200" algn="l">
              <a:buFont typeface="Arial" panose="020B0604020202020204" pitchFamily="34" charset="0"/>
              <a:buChar char="•"/>
            </a:pPr>
            <a:r>
              <a:rPr lang="en-US" sz="2800" b="0" i="0" dirty="0">
                <a:solidFill>
                  <a:schemeClr val="tx1"/>
                </a:solidFill>
                <a:effectLst/>
                <a:latin typeface="Söhne"/>
              </a:rPr>
              <a:t>Successfully Developed and Deployed a Location Classification tool.</a:t>
            </a:r>
          </a:p>
          <a:p>
            <a:pPr marL="457200" indent="-457200" algn="l">
              <a:buFont typeface="Arial" panose="020B0604020202020204" pitchFamily="34" charset="0"/>
              <a:buChar char="•"/>
            </a:pPr>
            <a:r>
              <a:rPr lang="en-US" sz="2800" b="0" i="0" dirty="0">
                <a:solidFill>
                  <a:schemeClr val="tx1"/>
                </a:solidFill>
                <a:effectLst/>
                <a:latin typeface="Söhne"/>
              </a:rPr>
              <a:t>Achieved High Accuracy in Predicting User Preferences and Behavior</a:t>
            </a:r>
          </a:p>
          <a:p>
            <a:pPr marL="457200" indent="-457200" algn="l">
              <a:buFont typeface="Arial" panose="020B0604020202020204" pitchFamily="34" charset="0"/>
              <a:buChar char="•"/>
            </a:pPr>
            <a:r>
              <a:rPr lang="en-US" sz="2800" b="0" i="0" dirty="0">
                <a:solidFill>
                  <a:schemeClr val="tx1"/>
                </a:solidFill>
                <a:effectLst/>
                <a:latin typeface="Söhne"/>
              </a:rPr>
              <a:t>Enhanced User Engagement and Satisfaction Across Multiple Platforms</a:t>
            </a:r>
          </a:p>
          <a:p>
            <a:pPr marL="457200" indent="-457200" algn="l">
              <a:buFont typeface="Arial" panose="020B0604020202020204" pitchFamily="34" charset="0"/>
              <a:buChar char="•"/>
            </a:pPr>
            <a:r>
              <a:rPr lang="en-US" sz="2800" b="0" i="0" dirty="0">
                <a:solidFill>
                  <a:schemeClr val="tx1"/>
                </a:solidFill>
                <a:effectLst/>
                <a:latin typeface="Söhne"/>
              </a:rPr>
              <a:t>Positive Feedback from Users and Stakeholders on Improved Shopping Experience</a:t>
            </a:r>
            <a:endParaRPr lang="en-SG" sz="2800" b="0" i="0" dirty="0">
              <a:solidFill>
                <a:schemeClr val="tx1"/>
              </a:solidFill>
              <a:effectLst/>
              <a:latin typeface="Söhne"/>
            </a:endParaRPr>
          </a:p>
        </p:txBody>
      </p:sp>
      <p:sp>
        <p:nvSpPr>
          <p:cNvPr id="10"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Tree>
    <p:extLst>
      <p:ext uri="{BB962C8B-B14F-4D97-AF65-F5344CB8AC3E}">
        <p14:creationId xmlns:p14="http://schemas.microsoft.com/office/powerpoint/2010/main" val="145364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0" y="2493441"/>
            <a:ext cx="10634217" cy="1938992"/>
          </a:xfrm>
          <a:prstGeom prst="rect">
            <a:avLst/>
          </a:prstGeom>
          <a:noFill/>
        </p:spPr>
        <p:txBody>
          <a:bodyPr wrap="square" rtlCol="0">
            <a:spAutoFit/>
          </a:bodyPr>
          <a:lstStyle/>
          <a:p>
            <a:pPr algn="l"/>
            <a:r>
              <a:rPr lang="en-IN" sz="6000" dirty="0">
                <a:latin typeface="+mn-lt"/>
              </a:rPr>
              <a:t>Location Classification </a:t>
            </a:r>
          </a:p>
          <a:p>
            <a:pPr algn="l"/>
            <a:r>
              <a:rPr lang="en-IN" sz="6000" dirty="0">
                <a:latin typeface="+mn-lt"/>
              </a:rPr>
              <a:t>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BA470586-E066-B224-9D71-02E4B37B8FFF}"/>
              </a:ext>
            </a:extLst>
          </p:cNvPr>
          <p:cNvSpPr txBox="1"/>
          <p:nvPr/>
        </p:nvSpPr>
        <p:spPr>
          <a:xfrm>
            <a:off x="2831029" y="2265251"/>
            <a:ext cx="8704303" cy="3108543"/>
          </a:xfrm>
          <a:prstGeom prst="rect">
            <a:avLst/>
          </a:prstGeom>
          <a:noFill/>
        </p:spPr>
        <p:txBody>
          <a:bodyPr wrap="square" rtlCol="0">
            <a:spAutoFit/>
          </a:bodyPr>
          <a:lstStyle/>
          <a:p>
            <a:pPr marL="342900" indent="-342900">
              <a:buAutoNum type="arabicPeriod"/>
            </a:pPr>
            <a:r>
              <a:rPr lang="en-SG" sz="2800" dirty="0"/>
              <a:t>Problem Statement</a:t>
            </a:r>
          </a:p>
          <a:p>
            <a:pPr marL="342900" indent="-342900">
              <a:buAutoNum type="arabicPeriod"/>
            </a:pPr>
            <a:r>
              <a:rPr lang="en-SG" sz="2800" dirty="0"/>
              <a:t>Project Overview</a:t>
            </a:r>
          </a:p>
          <a:p>
            <a:pPr marL="342900" indent="-342900">
              <a:buAutoNum type="arabicPeriod"/>
            </a:pPr>
            <a:r>
              <a:rPr lang="en-SG" sz="2800" dirty="0"/>
              <a:t>End Users</a:t>
            </a:r>
          </a:p>
          <a:p>
            <a:pPr marL="342900" indent="-342900">
              <a:buAutoNum type="arabicPeriod"/>
            </a:pPr>
            <a:r>
              <a:rPr lang="en-SG" sz="2800" dirty="0"/>
              <a:t>Solution</a:t>
            </a:r>
          </a:p>
          <a:p>
            <a:pPr marL="342900" indent="-342900">
              <a:buAutoNum type="arabicPeriod"/>
            </a:pPr>
            <a:r>
              <a:rPr lang="en-SG" sz="2800" dirty="0"/>
              <a:t>Model Architecture</a:t>
            </a:r>
          </a:p>
          <a:p>
            <a:pPr marL="342900" indent="-342900">
              <a:buAutoNum type="arabicPeriod"/>
            </a:pPr>
            <a:r>
              <a:rPr lang="en-SG" sz="2800" dirty="0"/>
              <a:t>Result</a:t>
            </a:r>
          </a:p>
          <a:p>
            <a:pPr marL="342900" indent="-342900">
              <a:buAutoNum type="arabicPeriod"/>
            </a:pPr>
            <a:endParaRPr lang="en-SG"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739775" y="1666935"/>
            <a:ext cx="7207663" cy="4154984"/>
          </a:xfrm>
          <a:prstGeom prst="rect">
            <a:avLst/>
          </a:prstGeom>
          <a:noFill/>
        </p:spPr>
        <p:txBody>
          <a:bodyPr wrap="square" rtlCol="0">
            <a:spAutoFit/>
          </a:bodyPr>
          <a:lstStyle/>
          <a:p>
            <a:pPr algn="just"/>
            <a:r>
              <a:rPr lang="en-US" sz="2400" dirty="0"/>
              <a:t>To develop a machine learning model capable of accurately classifying images into distinct location categories based on visual features. The dataset comprises images captured from different geographical locations, each belonging to one of the following categories: street, sea, mountain, forest, glacier, or building. The challenge lies in building a robust classification model that can effectively differentiate between visually diverse landscapes and accurately classify images into the correct location categories.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41971" y="254211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1905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676275" y="1027581"/>
            <a:ext cx="8543925" cy="5324535"/>
          </a:xfrm>
          <a:prstGeom prst="rect">
            <a:avLst/>
          </a:prstGeom>
          <a:noFill/>
        </p:spPr>
        <p:txBody>
          <a:bodyPr wrap="square" rtlCol="0">
            <a:spAutoFit/>
          </a:bodyPr>
          <a:lstStyle/>
          <a:p>
            <a:pPr algn="just"/>
            <a:r>
              <a:rPr lang="en-US" sz="2000" dirty="0"/>
              <a:t>The location classification project aims to develop an automated system for classifying images into distinct geographical location categories using image analysis techniques. Leveraging machine learning and deep learning methodologies, the project focuses on designing and implementing a Convolutional Neural Network (CNN) model capable of accurately identifying locations such as streets, seas, mountains, forests, glaciers, and buildings from input images. By collecting and preprocessing a diverse dataset of images representing various geographical landscapes, the project </a:t>
            </a:r>
            <a:r>
              <a:rPr lang="en-US" sz="2000" dirty="0" err="1"/>
              <a:t>endeavours</a:t>
            </a:r>
            <a:r>
              <a:rPr lang="en-US" sz="2000" dirty="0"/>
              <a:t> to train and validate the CNN model to achieve high accuracy and robustness in location classification. The project addresses challenges such as variability in image appearance, class imbalance, and model generalization through rigorous experimentation and optimization. Upon successful completion, the developed model is expected to have practical applications in environmental monitoring, urban planning, tourism analysis, and other fields, providing valuable insights and facilitating data-driven decision-making processes.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15314"/>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673482" y="935075"/>
            <a:ext cx="9562664" cy="5632311"/>
          </a:xfrm>
          <a:prstGeom prst="rect">
            <a:avLst/>
          </a:prstGeom>
          <a:noFill/>
        </p:spPr>
        <p:txBody>
          <a:bodyPr wrap="square" rtlCol="0">
            <a:spAutoFit/>
          </a:bodyPr>
          <a:lstStyle/>
          <a:p>
            <a:pPr algn="just">
              <a:buFont typeface="+mj-lt"/>
              <a:buAutoNum type="arabicPeriod"/>
            </a:pPr>
            <a:r>
              <a:rPr lang="en-US" sz="2000" b="1" i="0" dirty="0">
                <a:solidFill>
                  <a:schemeClr val="tx1"/>
                </a:solidFill>
                <a:effectLst/>
                <a:latin typeface="Söhne"/>
              </a:rPr>
              <a:t>Environmental Agencies: </a:t>
            </a:r>
            <a:r>
              <a:rPr lang="en-US" sz="2000" b="0" i="0" dirty="0">
                <a:solidFill>
                  <a:schemeClr val="tx1"/>
                </a:solidFill>
                <a:effectLst/>
                <a:latin typeface="Söhne"/>
              </a:rPr>
              <a:t>Utilize location classification for monitoring and analyzing changes in natural habitats, vegetation cover, and land use patterns.</a:t>
            </a:r>
          </a:p>
          <a:p>
            <a:pPr algn="just">
              <a:buFont typeface="+mj-lt"/>
              <a:buAutoNum type="arabicPeriod"/>
            </a:pPr>
            <a:endParaRPr lang="en-US" sz="2000" b="0" i="0" dirty="0">
              <a:solidFill>
                <a:schemeClr val="tx1"/>
              </a:solidFill>
              <a:effectLst/>
              <a:latin typeface="Söhne"/>
            </a:endParaRPr>
          </a:p>
          <a:p>
            <a:pPr algn="just">
              <a:buFont typeface="+mj-lt"/>
              <a:buAutoNum type="arabicPeriod"/>
            </a:pPr>
            <a:r>
              <a:rPr lang="en-US" sz="2000" b="1" i="0" dirty="0">
                <a:solidFill>
                  <a:schemeClr val="tx1"/>
                </a:solidFill>
                <a:effectLst/>
                <a:latin typeface="Söhne"/>
              </a:rPr>
              <a:t>Urban Planners: </a:t>
            </a:r>
            <a:r>
              <a:rPr lang="en-US" sz="2000" b="0" i="0" dirty="0">
                <a:solidFill>
                  <a:schemeClr val="tx1"/>
                </a:solidFill>
                <a:effectLst/>
                <a:latin typeface="Söhne"/>
              </a:rPr>
              <a:t>Incorporate location classification insights for assessing urban development, green space distribution, and infrastructure planning.</a:t>
            </a:r>
          </a:p>
          <a:p>
            <a:pPr algn="just">
              <a:buFont typeface="+mj-lt"/>
              <a:buAutoNum type="arabicPeriod"/>
            </a:pPr>
            <a:endParaRPr lang="en-US" sz="2000" b="0" i="0" dirty="0">
              <a:solidFill>
                <a:schemeClr val="tx1"/>
              </a:solidFill>
              <a:effectLst/>
              <a:latin typeface="Söhne"/>
            </a:endParaRPr>
          </a:p>
          <a:p>
            <a:pPr algn="just">
              <a:buFont typeface="+mj-lt"/>
              <a:buAutoNum type="arabicPeriod"/>
            </a:pPr>
            <a:r>
              <a:rPr lang="en-US" sz="2000" b="1" i="0" dirty="0">
                <a:solidFill>
                  <a:schemeClr val="tx1"/>
                </a:solidFill>
                <a:effectLst/>
                <a:latin typeface="Söhne"/>
              </a:rPr>
              <a:t>Tourism Industry: </a:t>
            </a:r>
            <a:r>
              <a:rPr lang="en-US" sz="2000" b="0" i="0" dirty="0">
                <a:solidFill>
                  <a:schemeClr val="tx1"/>
                </a:solidFill>
                <a:effectLst/>
                <a:latin typeface="Söhne"/>
              </a:rPr>
              <a:t>Employ location classification to enhance travel recommendations, identify popular destinations, and personalize tourist experiences.</a:t>
            </a:r>
          </a:p>
          <a:p>
            <a:pPr algn="just">
              <a:buFont typeface="+mj-lt"/>
              <a:buAutoNum type="arabicPeriod"/>
            </a:pPr>
            <a:endParaRPr lang="en-US" sz="2000" b="0" i="0" dirty="0">
              <a:solidFill>
                <a:schemeClr val="tx1"/>
              </a:solidFill>
              <a:effectLst/>
              <a:latin typeface="Söhne"/>
            </a:endParaRPr>
          </a:p>
          <a:p>
            <a:pPr algn="just">
              <a:buFont typeface="+mj-lt"/>
              <a:buAutoNum type="arabicPeriod"/>
            </a:pPr>
            <a:r>
              <a:rPr lang="en-US" sz="2000" b="1" i="0" dirty="0">
                <a:solidFill>
                  <a:schemeClr val="tx1"/>
                </a:solidFill>
                <a:effectLst/>
                <a:latin typeface="Söhne"/>
              </a:rPr>
              <a:t>Remote Sensing Researchers: </a:t>
            </a:r>
            <a:r>
              <a:rPr lang="en-US" sz="2000" b="0" i="0" dirty="0">
                <a:solidFill>
                  <a:schemeClr val="tx1"/>
                </a:solidFill>
                <a:effectLst/>
                <a:latin typeface="Söhne"/>
              </a:rPr>
              <a:t>Leverage location classification for analyzing satellite imagery, studying environmental phenomena, and conducting geographic research.</a:t>
            </a:r>
          </a:p>
          <a:p>
            <a:pPr algn="just">
              <a:buFont typeface="+mj-lt"/>
              <a:buAutoNum type="arabicPeriod"/>
            </a:pPr>
            <a:endParaRPr lang="en-US" sz="2000" b="0" i="0" dirty="0">
              <a:solidFill>
                <a:schemeClr val="tx1"/>
              </a:solidFill>
              <a:effectLst/>
              <a:latin typeface="Söhne"/>
            </a:endParaRPr>
          </a:p>
          <a:p>
            <a:pPr algn="just">
              <a:buFont typeface="+mj-lt"/>
              <a:buAutoNum type="arabicPeriod"/>
            </a:pPr>
            <a:r>
              <a:rPr lang="en-US" sz="2000" b="1" i="0" dirty="0">
                <a:solidFill>
                  <a:schemeClr val="tx1"/>
                </a:solidFill>
                <a:effectLst/>
                <a:latin typeface="Söhne"/>
              </a:rPr>
              <a:t>Emergency Services:</a:t>
            </a:r>
            <a:r>
              <a:rPr lang="en-US" sz="2000" b="0" i="0" dirty="0">
                <a:solidFill>
                  <a:schemeClr val="tx1"/>
                </a:solidFill>
                <a:effectLst/>
                <a:latin typeface="Söhne"/>
              </a:rPr>
              <a:t> Utilize location classification to identify areas prone to natural disasters, assess emergency response needs, and enhance disaster preparedness.</a:t>
            </a:r>
          </a:p>
          <a:p>
            <a:pPr algn="just">
              <a:buFont typeface="+mj-lt"/>
              <a:buAutoNum type="arabicPeriod"/>
            </a:pPr>
            <a:endParaRPr lang="en-US" sz="2000" b="0" i="0" dirty="0">
              <a:solidFill>
                <a:schemeClr val="tx1"/>
              </a:solidFill>
              <a:effectLst/>
              <a:latin typeface="Söhne"/>
            </a:endParaRPr>
          </a:p>
          <a:p>
            <a:pPr algn="just">
              <a:buFont typeface="+mj-lt"/>
              <a:buAutoNum type="arabicPeriod"/>
            </a:pPr>
            <a:r>
              <a:rPr lang="en-US" sz="2000" b="1" i="0" dirty="0">
                <a:solidFill>
                  <a:schemeClr val="tx1"/>
                </a:solidFill>
                <a:effectLst/>
                <a:latin typeface="Söhne"/>
              </a:rPr>
              <a:t>Geospatial Analysts: </a:t>
            </a:r>
            <a:r>
              <a:rPr lang="en-US" sz="2000" b="0" i="0" dirty="0">
                <a:solidFill>
                  <a:schemeClr val="tx1"/>
                </a:solidFill>
                <a:effectLst/>
                <a:latin typeface="Söhne"/>
              </a:rPr>
              <a:t>Integrate location classification into geographic information systems (GIS) for spatial analysis, mapping, and visualization purposes.</a:t>
            </a:r>
          </a:p>
          <a:p>
            <a:pPr algn="just">
              <a:buFont typeface="+mj-lt"/>
              <a:buAutoNum type="arabicPeriod"/>
            </a:pPr>
            <a:endParaRPr lang="en-US" sz="2000" b="0" i="0" dirty="0">
              <a:solidFill>
                <a:schemeClr val="tx1"/>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57200" y="-37068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2FCBCA2F-6DAC-9868-655D-A627F7CFBDD2}"/>
              </a:ext>
            </a:extLst>
          </p:cNvPr>
          <p:cNvSpPr txBox="1"/>
          <p:nvPr/>
        </p:nvSpPr>
        <p:spPr>
          <a:xfrm>
            <a:off x="347568" y="937430"/>
            <a:ext cx="11061317" cy="5355312"/>
          </a:xfrm>
          <a:prstGeom prst="rect">
            <a:avLst/>
          </a:prstGeom>
          <a:noFill/>
        </p:spPr>
        <p:txBody>
          <a:bodyPr wrap="square" rtlCol="0">
            <a:spAutoFit/>
          </a:bodyPr>
          <a:lstStyle/>
          <a:p>
            <a:pPr algn="just"/>
            <a:r>
              <a:rPr lang="en-US" b="1" dirty="0">
                <a:solidFill>
                  <a:schemeClr val="tx1"/>
                </a:solidFill>
              </a:rPr>
              <a:t>Solution:</a:t>
            </a:r>
          </a:p>
          <a:p>
            <a:pPr algn="just"/>
            <a:endParaRPr lang="en-US" b="1" dirty="0">
              <a:solidFill>
                <a:schemeClr val="tx1"/>
              </a:solidFill>
            </a:endParaRPr>
          </a:p>
          <a:p>
            <a:pPr marL="285750" indent="-285750" algn="just">
              <a:buFont typeface="Arial" panose="020B0604020202020204" pitchFamily="34" charset="0"/>
              <a:buChar char="•"/>
            </a:pPr>
            <a:r>
              <a:rPr lang="en-US" b="1" dirty="0">
                <a:solidFill>
                  <a:schemeClr val="tx1"/>
                </a:solidFill>
              </a:rPr>
              <a:t>Automated Location Classification: </a:t>
            </a:r>
            <a:r>
              <a:rPr lang="en-US" dirty="0">
                <a:solidFill>
                  <a:schemeClr val="tx1"/>
                </a:solidFill>
              </a:rPr>
              <a:t>Develop a machine learning model capable of automatically classifying images into distinct geographical location categories using image analysis techniques.</a:t>
            </a:r>
          </a:p>
          <a:p>
            <a:pPr marL="285750" indent="-285750" algn="just">
              <a:buFont typeface="Arial" panose="020B0604020202020204" pitchFamily="34" charset="0"/>
              <a:buChar char="•"/>
            </a:pPr>
            <a:r>
              <a:rPr lang="en-US" b="1" dirty="0">
                <a:solidFill>
                  <a:schemeClr val="tx1"/>
                </a:solidFill>
              </a:rPr>
              <a:t>Convolutional Neural Network (CNN) Model: </a:t>
            </a:r>
            <a:r>
              <a:rPr lang="en-US" dirty="0">
                <a:solidFill>
                  <a:schemeClr val="tx1"/>
                </a:solidFill>
              </a:rPr>
              <a:t>Implement a robust CNN architecture tailored for location classification tasks, leveraging deep learning methodologies.</a:t>
            </a:r>
          </a:p>
          <a:p>
            <a:pPr marL="285750" indent="-285750" algn="just">
              <a:buFont typeface="Arial" panose="020B0604020202020204" pitchFamily="34" charset="0"/>
              <a:buChar char="•"/>
            </a:pPr>
            <a:r>
              <a:rPr lang="en-US" b="1" dirty="0">
                <a:solidFill>
                  <a:schemeClr val="tx1"/>
                </a:solidFill>
              </a:rPr>
              <a:t>Data-driven Insights: </a:t>
            </a:r>
            <a:r>
              <a:rPr lang="en-US" dirty="0">
                <a:solidFill>
                  <a:schemeClr val="tx1"/>
                </a:solidFill>
              </a:rPr>
              <a:t>Provide accurate and reliable location classification results to enable informed decision-making in various domains.</a:t>
            </a:r>
          </a:p>
          <a:p>
            <a:pPr algn="just"/>
            <a:endParaRPr lang="en-US" dirty="0">
              <a:solidFill>
                <a:schemeClr val="tx1"/>
              </a:solidFill>
            </a:endParaRPr>
          </a:p>
          <a:p>
            <a:pPr algn="just"/>
            <a:r>
              <a:rPr lang="en-US" b="1" dirty="0">
                <a:solidFill>
                  <a:schemeClr val="tx1"/>
                </a:solidFill>
              </a:rPr>
              <a:t>Value Proposition:</a:t>
            </a:r>
          </a:p>
          <a:p>
            <a:pPr algn="just"/>
            <a:endParaRPr lang="en-US" dirty="0">
              <a:solidFill>
                <a:schemeClr val="tx1"/>
              </a:solidFill>
            </a:endParaRPr>
          </a:p>
          <a:p>
            <a:pPr marL="285750" indent="-285750" algn="just">
              <a:buFont typeface="Arial" panose="020B0604020202020204" pitchFamily="34" charset="0"/>
              <a:buChar char="•"/>
            </a:pPr>
            <a:r>
              <a:rPr lang="en-US" b="1" dirty="0">
                <a:solidFill>
                  <a:schemeClr val="tx1"/>
                </a:solidFill>
              </a:rPr>
              <a:t>Efficiency: </a:t>
            </a:r>
            <a:r>
              <a:rPr lang="en-US" dirty="0">
                <a:solidFill>
                  <a:schemeClr val="tx1"/>
                </a:solidFill>
              </a:rPr>
              <a:t>Streamline location classification processes, saving time and resources compared to manual image analysis methods.</a:t>
            </a:r>
          </a:p>
          <a:p>
            <a:pPr marL="285750" indent="-285750" algn="just">
              <a:buFont typeface="Arial" panose="020B0604020202020204" pitchFamily="34" charset="0"/>
              <a:buChar char="•"/>
            </a:pPr>
            <a:r>
              <a:rPr lang="en-US" b="1" dirty="0">
                <a:solidFill>
                  <a:schemeClr val="tx1"/>
                </a:solidFill>
              </a:rPr>
              <a:t>Accuracy: </a:t>
            </a:r>
            <a:r>
              <a:rPr lang="en-US" dirty="0">
                <a:solidFill>
                  <a:schemeClr val="tx1"/>
                </a:solidFill>
              </a:rPr>
              <a:t>Achieve high accuracy and reliability in location classification, enabling precise identification of geographical features and landscapes.</a:t>
            </a:r>
          </a:p>
          <a:p>
            <a:pPr marL="285750" indent="-285750" algn="just">
              <a:buFont typeface="Arial" panose="020B0604020202020204" pitchFamily="34" charset="0"/>
              <a:buChar char="•"/>
            </a:pPr>
            <a:r>
              <a:rPr lang="en-US" b="1" dirty="0">
                <a:solidFill>
                  <a:schemeClr val="tx1"/>
                </a:solidFill>
              </a:rPr>
              <a:t>Versatility: </a:t>
            </a:r>
            <a:r>
              <a:rPr lang="en-US" dirty="0">
                <a:solidFill>
                  <a:schemeClr val="tx1"/>
                </a:solidFill>
              </a:rPr>
              <a:t>Adapt the solution to diverse applications including environmental monitoring, urban planning, tourism analysis, and disaster management.</a:t>
            </a:r>
          </a:p>
          <a:p>
            <a:pPr marL="285750" indent="-285750" algn="just">
              <a:buFont typeface="Arial" panose="020B0604020202020204" pitchFamily="34" charset="0"/>
              <a:buChar char="•"/>
            </a:pPr>
            <a:r>
              <a:rPr lang="en-US" b="1" dirty="0">
                <a:solidFill>
                  <a:schemeClr val="tx1"/>
                </a:solidFill>
              </a:rPr>
              <a:t>Insights: </a:t>
            </a:r>
            <a:r>
              <a:rPr lang="en-US" dirty="0">
                <a:solidFill>
                  <a:schemeClr val="tx1"/>
                </a:solidFill>
              </a:rPr>
              <a:t>Generate valuable insights from location classification results to facilitate data-driven decision-making and strategic planning initiatives.</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551737" y="1203718"/>
            <a:ext cx="9764395" cy="5324535"/>
          </a:xfrm>
          <a:prstGeom prst="rect">
            <a:avLst/>
          </a:prstGeom>
          <a:noFill/>
        </p:spPr>
        <p:txBody>
          <a:bodyPr wrap="square" rtlCol="0">
            <a:spAutoFit/>
          </a:bodyPr>
          <a:lstStyle/>
          <a:p>
            <a:pPr marL="457200" indent="-457200" algn="l">
              <a:buFont typeface="+mj-lt"/>
              <a:buAutoNum type="arabicPeriod"/>
            </a:pPr>
            <a:endParaRPr lang="en-US" sz="2000" b="0" i="0" dirty="0">
              <a:solidFill>
                <a:schemeClr val="tx1"/>
              </a:solidFill>
              <a:effectLst/>
              <a:latin typeface="Söhne"/>
            </a:endParaRPr>
          </a:p>
          <a:p>
            <a:pPr marL="457200" indent="-457200" algn="l">
              <a:buFont typeface="+mj-lt"/>
              <a:buAutoNum type="arabicPeriod"/>
            </a:pPr>
            <a:r>
              <a:rPr lang="en-US" sz="2000" b="0" i="0" dirty="0">
                <a:solidFill>
                  <a:schemeClr val="tx1"/>
                </a:solidFill>
                <a:effectLst/>
                <a:latin typeface="Söhne"/>
              </a:rPr>
              <a:t>Cutting-Edge Technology: Leveraging state-of-the-art machine learning and deep learning techniques to automate location classification with unprecedented accuracy and efficiency.</a:t>
            </a:r>
          </a:p>
          <a:p>
            <a:pPr marL="457200" indent="-457200" algn="l">
              <a:buFont typeface="+mj-lt"/>
              <a:buAutoNum type="arabicPeriod"/>
            </a:pPr>
            <a:r>
              <a:rPr lang="en-US" sz="2000" b="0" i="0" dirty="0">
                <a:solidFill>
                  <a:schemeClr val="tx1"/>
                </a:solidFill>
                <a:effectLst/>
                <a:latin typeface="Söhne"/>
              </a:rPr>
              <a:t>Real-Time </a:t>
            </a:r>
            <a:r>
              <a:rPr lang="en-US" sz="2000" b="0" i="0" dirty="0" err="1">
                <a:solidFill>
                  <a:schemeClr val="tx1"/>
                </a:solidFill>
                <a:effectLst/>
                <a:latin typeface="Söhne"/>
              </a:rPr>
              <a:t>Analysis:Providing</a:t>
            </a:r>
            <a:r>
              <a:rPr lang="en-US" sz="2000" b="0" i="0" dirty="0">
                <a:solidFill>
                  <a:schemeClr val="tx1"/>
                </a:solidFill>
                <a:effectLst/>
                <a:latin typeface="Söhne"/>
              </a:rPr>
              <a:t> instantaneous location classification results, enabling rapid decision-making and response to dynamic environmental changes.</a:t>
            </a:r>
          </a:p>
          <a:p>
            <a:pPr marL="457200" indent="-457200" algn="l">
              <a:buFont typeface="+mj-lt"/>
              <a:buAutoNum type="arabicPeriod"/>
            </a:pPr>
            <a:r>
              <a:rPr lang="en-US" sz="2000" b="0" i="0" dirty="0">
                <a:solidFill>
                  <a:schemeClr val="tx1"/>
                </a:solidFill>
                <a:effectLst/>
                <a:latin typeface="Söhne"/>
              </a:rPr>
              <a:t>Adaptability: Tailoring the solution to diverse applications and industries, from environmental monitoring to urban planning, showcasing its versatility and wide-ranging impact.</a:t>
            </a:r>
          </a:p>
          <a:p>
            <a:pPr marL="457200" indent="-457200" algn="l">
              <a:buFont typeface="+mj-lt"/>
              <a:buAutoNum type="arabicPeriod"/>
            </a:pPr>
            <a:r>
              <a:rPr lang="en-US" sz="2000" b="0" i="0" dirty="0">
                <a:solidFill>
                  <a:schemeClr val="tx1"/>
                </a:solidFill>
                <a:effectLst/>
                <a:latin typeface="Söhne"/>
              </a:rPr>
              <a:t>Precision </a:t>
            </a:r>
            <a:r>
              <a:rPr lang="en-US" sz="2000" b="0" i="0" dirty="0" err="1">
                <a:solidFill>
                  <a:schemeClr val="tx1"/>
                </a:solidFill>
                <a:effectLst/>
                <a:latin typeface="Söhne"/>
              </a:rPr>
              <a:t>Mapping:Delivering</a:t>
            </a:r>
            <a:r>
              <a:rPr lang="en-US" sz="2000" b="0" i="0" dirty="0">
                <a:solidFill>
                  <a:schemeClr val="tx1"/>
                </a:solidFill>
                <a:effectLst/>
                <a:latin typeface="Söhne"/>
              </a:rPr>
              <a:t> highly detailed and precise maps of geographical locations, empowering users with granular insights into terrain features and landscape characteristics.</a:t>
            </a:r>
          </a:p>
          <a:p>
            <a:pPr marL="457200" indent="-457200" algn="l">
              <a:buFont typeface="+mj-lt"/>
              <a:buAutoNum type="arabicPeriod"/>
            </a:pPr>
            <a:r>
              <a:rPr lang="en-US" sz="2000" b="0" i="0" dirty="0">
                <a:solidFill>
                  <a:schemeClr val="tx1"/>
                </a:solidFill>
                <a:effectLst/>
                <a:latin typeface="Söhne"/>
              </a:rPr>
              <a:t>Scalability: Designing a scalable solution capable of handling large-scale datasets and accommodating future growth and expansion in data volume and application domains.</a:t>
            </a:r>
          </a:p>
          <a:p>
            <a:pPr marL="457200" indent="-457200" algn="l">
              <a:buFont typeface="+mj-lt"/>
              <a:buAutoNum type="arabicPeriod"/>
            </a:pPr>
            <a:r>
              <a:rPr lang="en-US" sz="2000" b="0" i="0" dirty="0">
                <a:solidFill>
                  <a:schemeClr val="tx1"/>
                </a:solidFill>
                <a:effectLst/>
                <a:latin typeface="Söhne"/>
              </a:rPr>
              <a:t>Actionable Insights: Going beyond mere classification to offer actionable insights and recommendations, empowering users to make informed decisions and drive positive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84804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SG" spc="-10" dirty="0"/>
              <a:t> - Architecture</a:t>
            </a:r>
            <a:endParaRPr spc="-10" dirty="0"/>
          </a:p>
        </p:txBody>
      </p:sp>
      <p:pic>
        <p:nvPicPr>
          <p:cNvPr id="4" name="Picture 3">
            <a:extLst>
              <a:ext uri="{FF2B5EF4-FFF2-40B4-BE49-F238E27FC236}">
                <a16:creationId xmlns:a16="http://schemas.microsoft.com/office/drawing/2014/main" id="{7EDF9274-2F9E-6FC3-2724-B8CEEC871AE0}"/>
              </a:ext>
            </a:extLst>
          </p:cNvPr>
          <p:cNvPicPr>
            <a:picLocks noChangeAspect="1"/>
          </p:cNvPicPr>
          <p:nvPr/>
        </p:nvPicPr>
        <p:blipFill>
          <a:blip r:embed="rId4"/>
          <a:stretch>
            <a:fillRect/>
          </a:stretch>
        </p:blipFill>
        <p:spPr>
          <a:xfrm>
            <a:off x="390066" y="1901859"/>
            <a:ext cx="11618332" cy="336248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1524</TotalTime>
  <Words>818</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Söhne</vt:lpstr>
      <vt:lpstr>Aptos</vt: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 - Architecture</vt:lpstr>
      <vt:lpstr>RESULTS - model</vt:lpstr>
      <vt:lpstr>RESULTS - model</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Vaisshnavi</dc:creator>
  <cp:lastModifiedBy>SABAPATHY VAISSHNAVI</cp:lastModifiedBy>
  <cp:revision>5</cp:revision>
  <dcterms:created xsi:type="dcterms:W3CDTF">2024-04-03T18:51:31Z</dcterms:created>
  <dcterms:modified xsi:type="dcterms:W3CDTF">2024-04-23T08:18:54Z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