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75427" y="3174443"/>
            <a:ext cx="3967225" cy="509114"/>
          </a:xfrm>
          <a:prstGeom prst="rect">
            <a:avLst/>
          </a:prstGeom>
        </p:spPr>
        <p:txBody>
          <a:bodyPr vert="horz" wrap="square" lIns="0" tIns="16510" rIns="0" bIns="0" rtlCol="0">
            <a:spAutoFit/>
          </a:bodyPr>
          <a:lstStyle/>
          <a:p>
            <a:pPr marL="12700">
              <a:lnSpc>
                <a:spcPct val="100000"/>
              </a:lnSpc>
              <a:spcBef>
                <a:spcPts val="130"/>
              </a:spcBef>
            </a:pPr>
            <a:r>
              <a:rPr lang="en-IN" sz="3200" dirty="0" err="1">
                <a:latin typeface="Trebuchet MS"/>
                <a:cs typeface="Trebuchet MS"/>
              </a:rPr>
              <a:t>Sabapathy</a:t>
            </a:r>
            <a:r>
              <a:rPr lang="en-IN" sz="3200" dirty="0">
                <a:latin typeface="Trebuchet MS"/>
                <a:cs typeface="Trebuchet MS"/>
              </a:rPr>
              <a:t> Vaisshnavi</a:t>
            </a:r>
            <a:endParaRPr sz="3200" dirty="0">
              <a:latin typeface="Trebuchet MS"/>
              <a:cs typeface="Trebuchet MS"/>
            </a:endParaRPr>
          </a:p>
        </p:txBody>
      </p:sp>
      <p:sp>
        <p:nvSpPr>
          <p:cNvPr id="8" name="object 8"/>
          <p:cNvSpPr txBox="1"/>
          <p:nvPr/>
        </p:nvSpPr>
        <p:spPr>
          <a:xfrm>
            <a:off x="6629400" y="381089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SG" spc="-60" dirty="0"/>
              <a:t> - model</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26" name="Picture 2">
            <a:extLst>
              <a:ext uri="{FF2B5EF4-FFF2-40B4-BE49-F238E27FC236}">
                <a16:creationId xmlns:a16="http://schemas.microsoft.com/office/drawing/2014/main" id="{0DBD28F0-E62B-E33E-8551-2A1772074B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165" y="2362201"/>
            <a:ext cx="11200398" cy="2539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SG" spc="-60" dirty="0"/>
              <a:t> - UI</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2050" name="Picture 2">
            <a:extLst>
              <a:ext uri="{FF2B5EF4-FFF2-40B4-BE49-F238E27FC236}">
                <a16:creationId xmlns:a16="http://schemas.microsoft.com/office/drawing/2014/main" id="{1B8B54E7-ED0D-943F-8047-08C76F2B29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127602"/>
            <a:ext cx="10322560" cy="4977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0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SG" spc="-60" dirty="0"/>
              <a:t> </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4" name="TextBox 3">
            <a:extLst>
              <a:ext uri="{FF2B5EF4-FFF2-40B4-BE49-F238E27FC236}">
                <a16:creationId xmlns:a16="http://schemas.microsoft.com/office/drawing/2014/main" id="{A78720CB-1C4C-7E17-1E91-865D413FFBFC}"/>
              </a:ext>
            </a:extLst>
          </p:cNvPr>
          <p:cNvSpPr txBox="1"/>
          <p:nvPr/>
        </p:nvSpPr>
        <p:spPr>
          <a:xfrm>
            <a:off x="752475" y="1440646"/>
            <a:ext cx="8153400" cy="4401205"/>
          </a:xfrm>
          <a:prstGeom prst="rect">
            <a:avLst/>
          </a:prstGeom>
          <a:noFill/>
        </p:spPr>
        <p:txBody>
          <a:bodyPr wrap="square" rtlCol="0">
            <a:spAutoFit/>
          </a:bodyPr>
          <a:lstStyle/>
          <a:p>
            <a:pPr marL="457200" indent="-457200" algn="l">
              <a:buFont typeface="Arial" panose="020B0604020202020204" pitchFamily="34" charset="0"/>
              <a:buChar char="•"/>
            </a:pPr>
            <a:r>
              <a:rPr lang="en-US" sz="2800" b="0" i="0" dirty="0">
                <a:solidFill>
                  <a:schemeClr val="tx1"/>
                </a:solidFill>
                <a:effectLst/>
                <a:latin typeface="Söhne"/>
              </a:rPr>
              <a:t>Successfully Developed and Deployed a Personalized Product Recommendation Engine</a:t>
            </a:r>
          </a:p>
          <a:p>
            <a:pPr marL="457200" indent="-457200" algn="l">
              <a:buFont typeface="Arial" panose="020B0604020202020204" pitchFamily="34" charset="0"/>
              <a:buChar char="•"/>
            </a:pPr>
            <a:r>
              <a:rPr lang="en-US" sz="2800" b="0" i="0" dirty="0">
                <a:solidFill>
                  <a:schemeClr val="tx1"/>
                </a:solidFill>
                <a:effectLst/>
                <a:latin typeface="Söhne"/>
              </a:rPr>
              <a:t>Achieved High Accuracy in Predicting User Preferences and Behavior</a:t>
            </a:r>
          </a:p>
          <a:p>
            <a:pPr marL="457200" indent="-457200" algn="l">
              <a:buFont typeface="Arial" panose="020B0604020202020204" pitchFamily="34" charset="0"/>
              <a:buChar char="•"/>
            </a:pPr>
            <a:r>
              <a:rPr lang="en-US" sz="2800" b="0" i="0" dirty="0">
                <a:solidFill>
                  <a:schemeClr val="tx1"/>
                </a:solidFill>
                <a:effectLst/>
                <a:latin typeface="Söhne"/>
              </a:rPr>
              <a:t>Enhanced User Engagement and Satisfaction Across Multiple Platforms</a:t>
            </a:r>
          </a:p>
          <a:p>
            <a:pPr marL="457200" indent="-457200" algn="l">
              <a:buFont typeface="Arial" panose="020B0604020202020204" pitchFamily="34" charset="0"/>
              <a:buChar char="•"/>
            </a:pPr>
            <a:r>
              <a:rPr lang="en-US" sz="2800" b="0" i="0" dirty="0">
                <a:solidFill>
                  <a:schemeClr val="tx1"/>
                </a:solidFill>
                <a:effectLst/>
                <a:latin typeface="Söhne"/>
              </a:rPr>
              <a:t>Demonstrated Significant Increase in Sales Revenue and Customer Retention</a:t>
            </a:r>
          </a:p>
          <a:p>
            <a:pPr marL="457200" indent="-457200" algn="l">
              <a:buFont typeface="Arial" panose="020B0604020202020204" pitchFamily="34" charset="0"/>
              <a:buChar char="•"/>
            </a:pPr>
            <a:r>
              <a:rPr lang="en-US" sz="2800" b="0" i="0" dirty="0">
                <a:solidFill>
                  <a:schemeClr val="tx1"/>
                </a:solidFill>
                <a:effectLst/>
                <a:latin typeface="Söhne"/>
              </a:rPr>
              <a:t>Positive Feedback from Users and Stakeholders on Improved Shopping Experience</a:t>
            </a:r>
            <a:endParaRPr lang="en-SG" sz="2800" b="0" i="0" dirty="0">
              <a:solidFill>
                <a:schemeClr val="tx1"/>
              </a:solidFill>
              <a:effectLst/>
              <a:latin typeface="Söhne"/>
            </a:endParaRPr>
          </a:p>
        </p:txBody>
      </p:sp>
    </p:spTree>
    <p:extLst>
      <p:ext uri="{BB962C8B-B14F-4D97-AF65-F5344CB8AC3E}">
        <p14:creationId xmlns:p14="http://schemas.microsoft.com/office/powerpoint/2010/main" val="145364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C60AF25-B3A1-21D5-3FC0-460BB45955B1}"/>
              </a:ext>
            </a:extLst>
          </p:cNvPr>
          <p:cNvSpPr txBox="1"/>
          <p:nvPr/>
        </p:nvSpPr>
        <p:spPr>
          <a:xfrm>
            <a:off x="643001" y="2493441"/>
            <a:ext cx="9353710" cy="1938992"/>
          </a:xfrm>
          <a:prstGeom prst="rect">
            <a:avLst/>
          </a:prstGeom>
          <a:noFill/>
        </p:spPr>
        <p:txBody>
          <a:bodyPr wrap="square" rtlCol="0">
            <a:spAutoFit/>
          </a:bodyPr>
          <a:lstStyle/>
          <a:p>
            <a:pPr algn="l"/>
            <a:r>
              <a:rPr lang="en-IN" sz="6000" dirty="0">
                <a:latin typeface="+mn-lt"/>
              </a:rPr>
              <a:t>Product Recommendation Engine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43382A60-9B91-A0B6-DA2F-ABC14C2D83B2}"/>
              </a:ext>
            </a:extLst>
          </p:cNvPr>
          <p:cNvSpPr txBox="1"/>
          <p:nvPr/>
        </p:nvSpPr>
        <p:spPr>
          <a:xfrm>
            <a:off x="1865415" y="1587190"/>
            <a:ext cx="8551775" cy="4154984"/>
          </a:xfrm>
          <a:prstGeom prst="rect">
            <a:avLst/>
          </a:prstGeom>
          <a:noFill/>
        </p:spPr>
        <p:txBody>
          <a:bodyPr wrap="square" rtlCol="0">
            <a:spAutoFit/>
          </a:bodyPr>
          <a:lstStyle/>
          <a:p>
            <a:r>
              <a:rPr lang="en-US" sz="2400" dirty="0"/>
              <a:t>The agenda for the "Product Recommendation Engine with Watson Machine Learning and </a:t>
            </a:r>
            <a:r>
              <a:rPr lang="en-US" sz="2400" dirty="0" err="1"/>
              <a:t>PixieApps</a:t>
            </a:r>
            <a:r>
              <a:rPr lang="en-US" sz="2400" dirty="0"/>
              <a:t>" discussion covers essential aspects of recommendation systems. It begins with emphasizing the significance of personalized recommendations, then delves into basic concepts like collaborative and content-based filtering. Next, it explores model building techniques using </a:t>
            </a:r>
            <a:r>
              <a:rPr lang="en-US" sz="2400" dirty="0" err="1"/>
              <a:t>SparkML</a:t>
            </a:r>
            <a:r>
              <a:rPr lang="en-US" sz="2400" dirty="0"/>
              <a:t> and Watson Machine Learning, followed by evaluation metrics and advanced methods such as deep learning. Challenges, future directions, and case studies will be discussed, concluding with remarks and a Q&amp;A session.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46374D87-E38A-043D-3492-8C12FE75810A}"/>
              </a:ext>
            </a:extLst>
          </p:cNvPr>
          <p:cNvSpPr txBox="1"/>
          <p:nvPr/>
        </p:nvSpPr>
        <p:spPr>
          <a:xfrm>
            <a:off x="783812" y="2362200"/>
            <a:ext cx="7207663" cy="2677656"/>
          </a:xfrm>
          <a:prstGeom prst="rect">
            <a:avLst/>
          </a:prstGeom>
          <a:noFill/>
        </p:spPr>
        <p:txBody>
          <a:bodyPr wrap="square" rtlCol="0">
            <a:spAutoFit/>
          </a:bodyPr>
          <a:lstStyle/>
          <a:p>
            <a:r>
              <a:rPr lang="en-US" sz="2800" dirty="0"/>
              <a:t>To develop a precise recommendation system that suggests personalized products based on user preferences and </a:t>
            </a:r>
            <a:r>
              <a:rPr lang="en-US" sz="2800" dirty="0" err="1"/>
              <a:t>behaviour</a:t>
            </a:r>
            <a:r>
              <a:rPr lang="en-US" sz="2800" dirty="0"/>
              <a:t>, and to create an efficient model that maximizes user satisfaction and engagement across diverse domains.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IN"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68BEE35D-16B3-C3CA-8DC4-99BAC133F995}"/>
              </a:ext>
            </a:extLst>
          </p:cNvPr>
          <p:cNvSpPr txBox="1"/>
          <p:nvPr/>
        </p:nvSpPr>
        <p:spPr>
          <a:xfrm>
            <a:off x="676275" y="1990874"/>
            <a:ext cx="8315325" cy="4093428"/>
          </a:xfrm>
          <a:prstGeom prst="rect">
            <a:avLst/>
          </a:prstGeom>
          <a:noFill/>
        </p:spPr>
        <p:txBody>
          <a:bodyPr wrap="square" rtlCol="0">
            <a:spAutoFit/>
          </a:bodyPr>
          <a:lstStyle/>
          <a:p>
            <a:r>
              <a:rPr lang="en-US" sz="2000" dirty="0"/>
              <a:t>The project aims to develop a personalized product recommendation engine leveraging Watson Machine Learning and </a:t>
            </a:r>
            <a:r>
              <a:rPr lang="en-US" sz="2000" dirty="0" err="1"/>
              <a:t>PixieApps</a:t>
            </a:r>
            <a:r>
              <a:rPr lang="en-US" sz="2000" dirty="0"/>
              <a:t>. It seeks to analyze historical shopping data to offer tailored product suggestions based on user preferences and past </a:t>
            </a:r>
            <a:r>
              <a:rPr lang="en-US" sz="2000" dirty="0" err="1"/>
              <a:t>behaviour</a:t>
            </a:r>
            <a:r>
              <a:rPr lang="en-US" sz="2000" dirty="0"/>
              <a:t>. Key components include data preprocessing, model building using machine learning techniques, evaluation of recommendation accuracy, and potential deployment in real-world scenarios such as e-commerce platforms or personalized marketing campaigns. The project will explore different recommendation algorithms, handle challenges like scalability and user privacy, and strive to enhance user engagement and drive business growth across diverse domains. Ultimately, it aims to showcase the effectiveness of recommendation engines in improving user experience and driving sales revenue.</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F59A999A-862B-51BD-CEAC-C10A4B5390DC}"/>
              </a:ext>
            </a:extLst>
          </p:cNvPr>
          <p:cNvSpPr txBox="1"/>
          <p:nvPr/>
        </p:nvSpPr>
        <p:spPr>
          <a:xfrm>
            <a:off x="723899" y="1880919"/>
            <a:ext cx="10553319" cy="4401205"/>
          </a:xfrm>
          <a:prstGeom prst="rect">
            <a:avLst/>
          </a:prstGeom>
          <a:noFill/>
        </p:spPr>
        <p:txBody>
          <a:bodyPr wrap="square" rtlCol="0">
            <a:spAutoFit/>
          </a:bodyPr>
          <a:lstStyle/>
          <a:p>
            <a:pPr algn="l">
              <a:buFont typeface="+mj-lt"/>
              <a:buAutoNum type="arabicPeriod"/>
            </a:pPr>
            <a:r>
              <a:rPr lang="en-US" sz="2800" b="1" i="0" dirty="0">
                <a:solidFill>
                  <a:schemeClr val="tx1"/>
                </a:solidFill>
                <a:effectLst/>
                <a:latin typeface="Söhne"/>
              </a:rPr>
              <a:t>E-commerce Shoppers: </a:t>
            </a:r>
            <a:r>
              <a:rPr lang="en-US" sz="2800" b="0" i="0" dirty="0">
                <a:solidFill>
                  <a:schemeClr val="tx1"/>
                </a:solidFill>
                <a:effectLst/>
                <a:latin typeface="Söhne"/>
              </a:rPr>
              <a:t>Individuals benefit from personalized product recommendations for enhanced shopping experiences.</a:t>
            </a:r>
          </a:p>
          <a:p>
            <a:pPr algn="l">
              <a:buFont typeface="+mj-lt"/>
              <a:buAutoNum type="arabicPeriod"/>
            </a:pPr>
            <a:r>
              <a:rPr lang="en-US" sz="2800" b="1" i="0" dirty="0">
                <a:solidFill>
                  <a:schemeClr val="tx1"/>
                </a:solidFill>
                <a:effectLst/>
                <a:latin typeface="Söhne"/>
              </a:rPr>
              <a:t>Digital Content Consumers: </a:t>
            </a:r>
            <a:r>
              <a:rPr lang="en-US" sz="2800" b="0" i="0" dirty="0">
                <a:solidFill>
                  <a:schemeClr val="tx1"/>
                </a:solidFill>
                <a:effectLst/>
                <a:latin typeface="Söhne"/>
              </a:rPr>
              <a:t>Users receive tailored content suggestions, improving content discovery and engagement.</a:t>
            </a:r>
          </a:p>
          <a:p>
            <a:pPr algn="l">
              <a:buFont typeface="+mj-lt"/>
              <a:buAutoNum type="arabicPeriod"/>
            </a:pPr>
            <a:r>
              <a:rPr lang="en-US" sz="2800" b="1" i="0" dirty="0">
                <a:solidFill>
                  <a:schemeClr val="tx1"/>
                </a:solidFill>
                <a:effectLst/>
                <a:latin typeface="Söhne"/>
              </a:rPr>
              <a:t>Retailers and Merchants: </a:t>
            </a:r>
            <a:r>
              <a:rPr lang="en-US" sz="2800" b="0" i="0" dirty="0">
                <a:solidFill>
                  <a:schemeClr val="tx1"/>
                </a:solidFill>
                <a:effectLst/>
                <a:latin typeface="Söhne"/>
              </a:rPr>
              <a:t>Businesses drive sales and optimize inventory management through personalized product suggestions.</a:t>
            </a:r>
          </a:p>
          <a:p>
            <a:pPr algn="l">
              <a:buFont typeface="+mj-lt"/>
              <a:buAutoNum type="arabicPeriod"/>
            </a:pPr>
            <a:r>
              <a:rPr lang="en-US" sz="2800" b="1" i="0" dirty="0">
                <a:solidFill>
                  <a:schemeClr val="tx1"/>
                </a:solidFill>
                <a:effectLst/>
                <a:latin typeface="Söhne"/>
              </a:rPr>
              <a:t>Marketing Professionals: </a:t>
            </a:r>
            <a:r>
              <a:rPr lang="en-US" sz="2800" b="0" i="0" dirty="0">
                <a:solidFill>
                  <a:schemeClr val="tx1"/>
                </a:solidFill>
                <a:effectLst/>
                <a:latin typeface="Söhne"/>
              </a:rPr>
              <a:t>Marketers create targeted campaigns and optimize ad placements based on customer insights.</a:t>
            </a:r>
          </a:p>
          <a:p>
            <a:pPr algn="l">
              <a:buFont typeface="+mj-lt"/>
              <a:buAutoNum type="arabicPeriod"/>
            </a:pPr>
            <a:r>
              <a:rPr lang="en-US" sz="2800" b="1" i="0" dirty="0">
                <a:solidFill>
                  <a:schemeClr val="tx1"/>
                </a:solidFill>
                <a:effectLst/>
                <a:latin typeface="Söhne"/>
              </a:rPr>
              <a:t>Mobile App Developers</a:t>
            </a:r>
            <a:r>
              <a:rPr lang="en-US" sz="2800" b="0" i="0" dirty="0">
                <a:solidFill>
                  <a:schemeClr val="tx1"/>
                </a:solidFill>
                <a:effectLst/>
                <a:latin typeface="Söhne"/>
              </a:rPr>
              <a:t>: Developers integrate the recommendation engine to enhance user experience and engagement.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6D8CA027-84A2-8B33-4AA5-3B25BFE750A3}"/>
              </a:ext>
            </a:extLst>
          </p:cNvPr>
          <p:cNvSpPr txBox="1"/>
          <p:nvPr/>
        </p:nvSpPr>
        <p:spPr>
          <a:xfrm>
            <a:off x="3429000" y="1752600"/>
            <a:ext cx="5791200" cy="2246769"/>
          </a:xfrm>
          <a:prstGeom prst="rect">
            <a:avLst/>
          </a:prstGeom>
          <a:noFill/>
        </p:spPr>
        <p:txBody>
          <a:bodyPr wrap="square" rtlCol="0">
            <a:spAutoFit/>
          </a:bodyPr>
          <a:lstStyle/>
          <a:p>
            <a:r>
              <a:rPr lang="en-US" sz="2000" b="0" i="0" dirty="0">
                <a:solidFill>
                  <a:schemeClr val="tx1"/>
                </a:solidFill>
                <a:effectLst/>
                <a:latin typeface="Söhne"/>
              </a:rPr>
              <a:t>The project centers around developing a personalized product recommendation engine leveraging Watson Machine Learning and </a:t>
            </a:r>
            <a:r>
              <a:rPr lang="en-US" sz="2000" b="0" i="0" dirty="0" err="1">
                <a:solidFill>
                  <a:schemeClr val="tx1"/>
                </a:solidFill>
                <a:effectLst/>
                <a:latin typeface="Söhne"/>
              </a:rPr>
              <a:t>PixieApps</a:t>
            </a:r>
            <a:r>
              <a:rPr lang="en-US" sz="2000" b="0" i="0" dirty="0">
                <a:solidFill>
                  <a:schemeClr val="tx1"/>
                </a:solidFill>
                <a:effectLst/>
                <a:latin typeface="Söhne"/>
              </a:rPr>
              <a:t>. By analyzing historical shopping data, the engine offers tailored product suggestions based on user preferences and past behavior, enhancing user engagement and driving sales revenue across various platforms.</a:t>
            </a:r>
            <a:endParaRPr lang="en-IN" sz="2000" dirty="0">
              <a:solidFill>
                <a:schemeClr val="tx1"/>
              </a:solidFill>
            </a:endParaRPr>
          </a:p>
        </p:txBody>
      </p:sp>
      <p:sp>
        <p:nvSpPr>
          <p:cNvPr id="11" name="TextBox 10">
            <a:extLst>
              <a:ext uri="{FF2B5EF4-FFF2-40B4-BE49-F238E27FC236}">
                <a16:creationId xmlns:a16="http://schemas.microsoft.com/office/drawing/2014/main" id="{2FCBCA2F-6DAC-9868-655D-A627F7CFBDD2}"/>
              </a:ext>
            </a:extLst>
          </p:cNvPr>
          <p:cNvSpPr txBox="1"/>
          <p:nvPr/>
        </p:nvSpPr>
        <p:spPr>
          <a:xfrm>
            <a:off x="3450077" y="4307303"/>
            <a:ext cx="5903473" cy="1631216"/>
          </a:xfrm>
          <a:prstGeom prst="rect">
            <a:avLst/>
          </a:prstGeom>
          <a:noFill/>
        </p:spPr>
        <p:txBody>
          <a:bodyPr wrap="square" rtlCol="0">
            <a:spAutoFit/>
          </a:bodyPr>
          <a:lstStyle/>
          <a:p>
            <a:r>
              <a:rPr lang="en-IN" b="1" dirty="0"/>
              <a:t>Value Proposition</a:t>
            </a:r>
            <a:r>
              <a:rPr lang="en-IN" dirty="0"/>
              <a:t>: </a:t>
            </a:r>
            <a:r>
              <a:rPr lang="en-US" sz="2000" b="0" i="0" dirty="0">
                <a:solidFill>
                  <a:schemeClr val="tx1"/>
                </a:solidFill>
                <a:effectLst/>
                <a:latin typeface="Söhne"/>
              </a:rPr>
              <a:t>Personalized Shopping Experience, Increased Customer Satisfaction, Enhanced Sales Revenue, Optimized Inventory Management, Targeted Marketing Campaigns, Improved Customer Retention, Scalability and Adaptability</a:t>
            </a:r>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E7262817-8AC4-64F2-58F9-BEC2F9318E72}"/>
              </a:ext>
            </a:extLst>
          </p:cNvPr>
          <p:cNvSpPr txBox="1"/>
          <p:nvPr/>
        </p:nvSpPr>
        <p:spPr>
          <a:xfrm>
            <a:off x="2895600" y="1752600"/>
            <a:ext cx="7190362" cy="4401205"/>
          </a:xfrm>
          <a:prstGeom prst="rect">
            <a:avLst/>
          </a:prstGeom>
          <a:noFill/>
        </p:spPr>
        <p:txBody>
          <a:bodyPr wrap="square" rtlCol="0">
            <a:spAutoFit/>
          </a:bodyPr>
          <a:lstStyle/>
          <a:p>
            <a:pPr algn="l">
              <a:buFont typeface="Arial" panose="020B0604020202020204" pitchFamily="34" charset="0"/>
              <a:buChar char="•"/>
            </a:pPr>
            <a:r>
              <a:rPr lang="en-SG" sz="2800" b="0" i="0" dirty="0">
                <a:solidFill>
                  <a:schemeClr val="tx1"/>
                </a:solidFill>
                <a:effectLst/>
                <a:latin typeface="Söhne"/>
              </a:rPr>
              <a:t>Personalized Product Recommendations Tailored to User Preferences</a:t>
            </a:r>
          </a:p>
          <a:p>
            <a:pPr algn="l">
              <a:buFont typeface="Arial" panose="020B0604020202020204" pitchFamily="34" charset="0"/>
              <a:buChar char="•"/>
            </a:pPr>
            <a:r>
              <a:rPr lang="en-SG" sz="2800" b="0" i="0" dirty="0">
                <a:solidFill>
                  <a:schemeClr val="tx1"/>
                </a:solidFill>
                <a:effectLst/>
                <a:latin typeface="Söhne"/>
              </a:rPr>
              <a:t>Seamless Integration with Watson Machine Learning and </a:t>
            </a:r>
            <a:r>
              <a:rPr lang="en-SG" sz="2800" b="0" i="0" dirty="0" err="1">
                <a:solidFill>
                  <a:schemeClr val="tx1"/>
                </a:solidFill>
                <a:effectLst/>
                <a:latin typeface="Söhne"/>
              </a:rPr>
              <a:t>PixieApps</a:t>
            </a:r>
            <a:endParaRPr lang="en-SG" sz="2800" b="0" i="0" dirty="0">
              <a:solidFill>
                <a:schemeClr val="tx1"/>
              </a:solidFill>
              <a:effectLst/>
              <a:latin typeface="Söhne"/>
            </a:endParaRPr>
          </a:p>
          <a:p>
            <a:pPr algn="l">
              <a:buFont typeface="Arial" panose="020B0604020202020204" pitchFamily="34" charset="0"/>
              <a:buChar char="•"/>
            </a:pPr>
            <a:r>
              <a:rPr lang="en-SG" sz="2800" b="0" i="0" dirty="0">
                <a:solidFill>
                  <a:schemeClr val="tx1"/>
                </a:solidFill>
                <a:effectLst/>
                <a:latin typeface="Söhne"/>
              </a:rPr>
              <a:t>Enhanced User Engagement Through Intelligent Suggestions</a:t>
            </a:r>
          </a:p>
          <a:p>
            <a:pPr algn="l">
              <a:buFont typeface="Arial" panose="020B0604020202020204" pitchFamily="34" charset="0"/>
              <a:buChar char="•"/>
            </a:pPr>
            <a:r>
              <a:rPr lang="en-SG" sz="2800" b="0" i="0" dirty="0">
                <a:solidFill>
                  <a:schemeClr val="tx1"/>
                </a:solidFill>
                <a:effectLst/>
                <a:latin typeface="Söhne"/>
              </a:rPr>
              <a:t>Data-Driven Insights for Optimal Recommendations</a:t>
            </a:r>
          </a:p>
          <a:p>
            <a:pPr algn="l">
              <a:buFont typeface="Arial" panose="020B0604020202020204" pitchFamily="34" charset="0"/>
              <a:buChar char="•"/>
            </a:pPr>
            <a:r>
              <a:rPr lang="en-SG" sz="2800" b="0" i="0" dirty="0">
                <a:solidFill>
                  <a:schemeClr val="tx1"/>
                </a:solidFill>
                <a:effectLst/>
                <a:latin typeface="Söhne"/>
              </a:rPr>
              <a:t>Scalability Across Diverse Platforms and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84804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r>
              <a:rPr lang="en-SG" spc="-10" dirty="0"/>
              <a:t> - Architecture</a:t>
            </a:r>
            <a:endParaRPr spc="-10" dirty="0"/>
          </a:p>
        </p:txBody>
      </p:sp>
      <p:pic>
        <p:nvPicPr>
          <p:cNvPr id="13" name="Picture 12" descr="A screenshot of a computer&#10;&#10;Description automatically generated">
            <a:extLst>
              <a:ext uri="{FF2B5EF4-FFF2-40B4-BE49-F238E27FC236}">
                <a16:creationId xmlns:a16="http://schemas.microsoft.com/office/drawing/2014/main" id="{48CBE47D-010F-D335-1A9C-9D2613209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75" y="1875226"/>
            <a:ext cx="8760202" cy="40271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574</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Söhne</vt: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 - Architecture</vt:lpstr>
      <vt:lpstr>RESULTS - model</vt:lpstr>
      <vt:lpstr>RESULTS - UI</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Vaisshnavi</dc:creator>
  <cp:lastModifiedBy>SABAPATHY VAISSHNAVI</cp:lastModifiedBy>
  <cp:revision>3</cp:revision>
  <dcterms:created xsi:type="dcterms:W3CDTF">2024-04-03T18:51:31Z</dcterms:created>
  <dcterms:modified xsi:type="dcterms:W3CDTF">2024-04-05T06:10:48Z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