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.jpeg" ContentType="image/jpe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3587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16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92160" y="1006560"/>
            <a:ext cx="11884680" cy="329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64520" rIns="90000" tIns="45000" bIns="45000" anchor="b"/>
          <a:p>
            <a:pPr algn="ctr">
              <a:lnSpc>
                <a:spcPct val="90000"/>
              </a:lnSpc>
            </a:pPr>
            <a:r>
              <a:rPr b="1" lang="en-US" sz="8800" spc="-1" strike="noStrike">
                <a:solidFill>
                  <a:srgbClr val="c00000"/>
                </a:solidFill>
                <a:latin typeface="Calibri"/>
                <a:ea typeface="DejaVu Sans"/>
              </a:rPr>
              <a:t> </a:t>
            </a:r>
            <a:r>
              <a:rPr b="1" lang="en-US" sz="4400" spc="-1" strike="noStrike">
                <a:solidFill>
                  <a:srgbClr val="c00000"/>
                </a:solidFill>
                <a:latin typeface="Calibri"/>
                <a:ea typeface="DejaVu Sans"/>
              </a:rPr>
              <a:t>Real Estate Data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n-US" sz="4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c00000"/>
                </a:solidFill>
                <a:latin typeface="Calibri"/>
                <a:ea typeface="DejaVu Sans"/>
              </a:rPr>
              <a:t>(Cleaning, Analysis, 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c00000"/>
                </a:solidFill>
                <a:latin typeface="Calibri"/>
                <a:ea typeface="DejaVu Sans"/>
              </a:rPr>
              <a:t>Visualization and Interpretation)</a:t>
            </a:r>
            <a:r>
              <a:rPr b="1" lang="en-US" sz="4000" spc="-1" strike="noStrike">
                <a:solidFill>
                  <a:srgbClr val="c00000"/>
                </a:solidFill>
                <a:latin typeface="Calibri"/>
                <a:ea typeface="DejaVu Sans"/>
              </a:rPr>
              <a:t>  </a:t>
            </a:r>
            <a:br/>
            <a:endParaRPr b="0" lang="en-US" sz="4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857840" y="6257880"/>
            <a:ext cx="7228800" cy="66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Saba, Joachim, Francesco, Orhan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-182520" y="-92160"/>
            <a:ext cx="6560280" cy="94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e75b6"/>
                </a:solidFill>
                <a:latin typeface="Calibri"/>
                <a:ea typeface="DejaVu Sans"/>
              </a:rPr>
              <a:t>  </a:t>
            </a:r>
            <a:r>
              <a:rPr b="1" lang="en-US" sz="2800" spc="-1" strike="noStrike">
                <a:solidFill>
                  <a:srgbClr val="2e75b6"/>
                </a:solidFill>
                <a:latin typeface="Calibri"/>
                <a:ea typeface="DejaVu Sans"/>
              </a:rPr>
              <a:t>BeCode.org/BXL-Bouman-2.22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293760" y="654120"/>
            <a:ext cx="1897920" cy="190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 rot="21567600">
            <a:off x="2122200" y="425160"/>
            <a:ext cx="8884800" cy="584136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98280" y="-249120"/>
            <a:ext cx="10531080" cy="13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c00000"/>
                </a:solidFill>
                <a:latin typeface="Calibri"/>
                <a:ea typeface="DejaVu Sans"/>
              </a:rPr>
              <a:t>Data Visualization and Interpretation: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Price per area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3158280" y="1112400"/>
            <a:ext cx="5486760" cy="5379480"/>
          </a:xfrm>
          <a:prstGeom prst="rect">
            <a:avLst/>
          </a:prstGeom>
          <a:ln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98280" y="-249120"/>
            <a:ext cx="10531080" cy="13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c00000"/>
                </a:solidFill>
                <a:latin typeface="Calibri"/>
                <a:ea typeface="DejaVu Sans"/>
              </a:rPr>
              <a:t>Data Visualization and Interpretation: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Count of sale by area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98280" y="-249120"/>
            <a:ext cx="10531080" cy="13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c00000"/>
                </a:solidFill>
                <a:latin typeface="Calibri"/>
                <a:ea typeface="DejaVu Sans"/>
              </a:rPr>
              <a:t>Data Visualization and Interpretation: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Mean price by area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1006560" y="1463760"/>
            <a:ext cx="8465400" cy="462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98280" y="-249120"/>
            <a:ext cx="10531080" cy="13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c00000"/>
                </a:solidFill>
                <a:latin typeface="Calibri"/>
                <a:ea typeface="DejaVu Sans"/>
              </a:rPr>
              <a:t>Data Visualization and Interpretation: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Mean area-price per region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279440" y="1092240"/>
            <a:ext cx="9416520" cy="467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98280" y="-249120"/>
            <a:ext cx="10531080" cy="13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c00000"/>
                </a:solidFill>
                <a:latin typeface="Calibri"/>
                <a:ea typeface="DejaVu Sans"/>
              </a:rPr>
              <a:t>Data Visualization and Interpretation: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Median price by area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2917800" y="888840"/>
            <a:ext cx="5511240" cy="556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98280" y="-249120"/>
            <a:ext cx="10531080" cy="13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c00000"/>
                </a:solidFill>
                <a:latin typeface="Calibri"/>
                <a:ea typeface="DejaVu Sans"/>
              </a:rPr>
              <a:t>Data Visualization and Interpretation: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Median price-by- per area region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3003480" y="1554120"/>
            <a:ext cx="5041080" cy="467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228600" y="19080"/>
            <a:ext cx="3371040" cy="217404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271440" y="2270160"/>
            <a:ext cx="3291840" cy="228528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3"/>
          <a:stretch/>
        </p:blipFill>
        <p:spPr>
          <a:xfrm>
            <a:off x="216000" y="4572000"/>
            <a:ext cx="3382200" cy="227592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4"/>
          <a:stretch/>
        </p:blipFill>
        <p:spPr>
          <a:xfrm>
            <a:off x="4405320" y="36360"/>
            <a:ext cx="3291840" cy="219348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5"/>
          <a:stretch/>
        </p:blipFill>
        <p:spPr>
          <a:xfrm>
            <a:off x="4311720" y="2271600"/>
            <a:ext cx="3383640" cy="230112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6"/>
          <a:stretch/>
        </p:blipFill>
        <p:spPr>
          <a:xfrm>
            <a:off x="4199040" y="4575240"/>
            <a:ext cx="3498120" cy="228204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7"/>
          <a:stretch/>
        </p:blipFill>
        <p:spPr>
          <a:xfrm>
            <a:off x="8507520" y="28440"/>
            <a:ext cx="3382200" cy="218376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8"/>
          <a:stretch/>
        </p:blipFill>
        <p:spPr>
          <a:xfrm>
            <a:off x="8504280" y="2193840"/>
            <a:ext cx="3382200" cy="237744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9"/>
          <a:stretch/>
        </p:blipFill>
        <p:spPr>
          <a:xfrm>
            <a:off x="8377200" y="4552920"/>
            <a:ext cx="3548880" cy="229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331920" y="0"/>
            <a:ext cx="3337560" cy="228528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331920" y="2193840"/>
            <a:ext cx="3337560" cy="246780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3"/>
          <a:stretch/>
        </p:blipFill>
        <p:spPr>
          <a:xfrm>
            <a:off x="476280" y="4479840"/>
            <a:ext cx="3174120" cy="237744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4"/>
          <a:stretch/>
        </p:blipFill>
        <p:spPr>
          <a:xfrm>
            <a:off x="4325760" y="3240"/>
            <a:ext cx="3318840" cy="237420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5"/>
          <a:stretch/>
        </p:blipFill>
        <p:spPr>
          <a:xfrm>
            <a:off x="4262400" y="2206800"/>
            <a:ext cx="3439440" cy="245484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6"/>
          <a:stretch/>
        </p:blipFill>
        <p:spPr>
          <a:xfrm>
            <a:off x="4444920" y="4572000"/>
            <a:ext cx="3291840" cy="233136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7"/>
          <a:stretch/>
        </p:blipFill>
        <p:spPr>
          <a:xfrm>
            <a:off x="8615520" y="19080"/>
            <a:ext cx="3247200" cy="235656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8"/>
          <a:stretch/>
        </p:blipFill>
        <p:spPr>
          <a:xfrm>
            <a:off x="8626320" y="2286000"/>
            <a:ext cx="3199680" cy="237744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9"/>
          <a:stretch/>
        </p:blipFill>
        <p:spPr>
          <a:xfrm>
            <a:off x="8705880" y="4578480"/>
            <a:ext cx="3107520" cy="226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c00000"/>
                </a:solidFill>
                <a:latin typeface="Calibri"/>
                <a:ea typeface="DejaVu Sans"/>
              </a:rPr>
              <a:t>Conclusion: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838080" y="1687320"/>
            <a:ext cx="10512000" cy="448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5000">
              <a:lnSpc>
                <a:spcPct val="90000"/>
              </a:lnSpc>
              <a:spcBef>
                <a:spcPts val="998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Brussels is the most expensive region in Belgium for houses and apartment.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998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998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998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998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838080" y="365040"/>
            <a:ext cx="1051344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c00000"/>
                </a:solidFill>
                <a:latin typeface="Calibri"/>
                <a:ea typeface="DejaVu Sans"/>
              </a:rPr>
              <a:t>Machine Learning Model: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2194560" y="2194560"/>
            <a:ext cx="6858000" cy="7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 use Random Forest to predict the Price since we have qualitative and quantitative features.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c00000"/>
                </a:solidFill>
                <a:latin typeface="Calibri"/>
                <a:ea typeface="DejaVu Sans"/>
              </a:rPr>
              <a:t>Introduction: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09480" y="1604880"/>
            <a:ext cx="10970640" cy="397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1640" indent="-32004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Data Cleaning</a:t>
            </a:r>
            <a:endParaRPr b="0" lang="en-US" sz="2800" spc="-1" strike="noStrike">
              <a:latin typeface="Arial"/>
            </a:endParaRPr>
          </a:p>
          <a:p>
            <a:pPr marL="431640" indent="-32004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Data Analysis</a:t>
            </a:r>
            <a:endParaRPr b="0" lang="en-US" sz="2800" spc="-1" strike="noStrike">
              <a:latin typeface="Arial"/>
            </a:endParaRPr>
          </a:p>
          <a:p>
            <a:pPr marL="431640" indent="-32004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Data Visualization</a:t>
            </a:r>
            <a:endParaRPr b="0" lang="en-US" sz="2800" spc="-1" strike="noStrike">
              <a:latin typeface="Arial"/>
            </a:endParaRPr>
          </a:p>
          <a:p>
            <a:pPr marL="431640" indent="-32004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Data Interpretation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"/>
          <p:cNvSpPr/>
          <p:nvPr/>
        </p:nvSpPr>
        <p:spPr>
          <a:xfrm>
            <a:off x="838080" y="1825560"/>
            <a:ext cx="1051200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5000">
              <a:lnSpc>
                <a:spcPct val="90000"/>
              </a:lnSpc>
              <a:spcBef>
                <a:spcPts val="998"/>
              </a:spcBef>
              <a:buClr>
                <a:srgbClr val="c00000"/>
              </a:buClr>
              <a:buSzPct val="45000"/>
              <a:buFont typeface="Arial"/>
              <a:buChar char="•"/>
            </a:pPr>
            <a:r>
              <a:rPr b="1" lang="en-US" sz="8800" spc="-1" strike="noStrike">
                <a:solidFill>
                  <a:srgbClr val="c00000"/>
                </a:solidFill>
                <a:latin typeface="Calibri"/>
                <a:ea typeface="DejaVu Sans"/>
              </a:rPr>
              <a:t>Questions</a:t>
            </a:r>
            <a:endParaRPr b="0" lang="en-US" sz="8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"/>
          <p:cNvSpPr/>
          <p:nvPr/>
        </p:nvSpPr>
        <p:spPr>
          <a:xfrm>
            <a:off x="838080" y="1825560"/>
            <a:ext cx="10512000" cy="34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998"/>
              </a:spcBef>
            </a:pPr>
            <a:r>
              <a:rPr b="1" lang="en-US" sz="8800" spc="-1" strike="noStrike">
                <a:solidFill>
                  <a:srgbClr val="c00000"/>
                </a:solidFill>
                <a:latin typeface="Calibri"/>
                <a:ea typeface="DejaVu Sans"/>
              </a:rPr>
              <a:t>Thanks</a:t>
            </a:r>
            <a:endParaRPr b="0" lang="en-US" sz="8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3000" y="38160"/>
            <a:ext cx="10532520" cy="13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c00000"/>
                </a:solidFill>
                <a:latin typeface="Calibri"/>
                <a:ea typeface="DejaVu Sans"/>
              </a:rPr>
              <a:t>Data Cleaning and Analysis: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Percentage of missing values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Sale, hyperlink are deleted, merged locality and postcode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82880" y="1352160"/>
            <a:ext cx="11795400" cy="539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71360" y="-106200"/>
            <a:ext cx="10530720" cy="13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c00000"/>
                </a:solidFill>
                <a:latin typeface="Calibri"/>
                <a:ea typeface="DejaVu Sans"/>
              </a:rPr>
              <a:t>Data Cleaning and Analysis: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Percentage of missing values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469880" y="1006560"/>
            <a:ext cx="9141840" cy="530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99000" y="38160"/>
            <a:ext cx="10532520" cy="13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c00000"/>
                </a:solidFill>
                <a:latin typeface="Calibri"/>
                <a:ea typeface="DejaVu Sans"/>
              </a:rPr>
              <a:t>Data Cleaning and Analysis: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Outliers and quantitative variables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number of observation of the original CVS file is </a:t>
            </a:r>
            <a:r>
              <a:rPr b="1" i="1" lang="en-US" sz="2400" spc="-1" strike="noStrike">
                <a:solidFill>
                  <a:srgbClr val="003d73"/>
                </a:solidFill>
                <a:latin typeface="Calibri"/>
                <a:ea typeface="DejaVu Sans"/>
              </a:rPr>
              <a:t>93068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after removing duplicated, empty rows and outlier, the number of observation is </a:t>
            </a:r>
            <a:r>
              <a:rPr b="1" i="1" lang="en-US" sz="2400" spc="-1" strike="noStrike">
                <a:solidFill>
                  <a:srgbClr val="003d73"/>
                </a:solidFill>
                <a:latin typeface="Calibri"/>
                <a:ea typeface="DejaVu Sans"/>
              </a:rPr>
              <a:t>10730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409320" y="1375920"/>
            <a:ext cx="11877840" cy="613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28520" y="663480"/>
            <a:ext cx="11875320" cy="6133320"/>
          </a:xfrm>
          <a:prstGeom prst="rect">
            <a:avLst/>
          </a:prstGeom>
          <a:ln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98280" y="-249120"/>
            <a:ext cx="10531080" cy="13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c00000"/>
                </a:solidFill>
                <a:latin typeface="Calibri"/>
                <a:ea typeface="DejaVu Sans"/>
              </a:rPr>
              <a:t>Data Cleaning and Analysis: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Qualitative variable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98280" y="-249120"/>
            <a:ext cx="10531080" cy="13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c00000"/>
                </a:solidFill>
                <a:latin typeface="Calibri"/>
                <a:ea typeface="DejaVu Sans"/>
              </a:rPr>
              <a:t>Data Cleaning and Analysis: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Correlation among variable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98280" y="-249120"/>
            <a:ext cx="10531080" cy="13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c00000"/>
                </a:solidFill>
                <a:latin typeface="Calibri"/>
                <a:ea typeface="DejaVu Sans"/>
              </a:rPr>
              <a:t>Data Cleaning and Analysis: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Correlation among variable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633240" y="457200"/>
            <a:ext cx="11875680" cy="6133320"/>
          </a:xfrm>
          <a:prstGeom prst="rect">
            <a:avLst/>
          </a:prstGeom>
          <a:ln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98280" y="-249120"/>
            <a:ext cx="10531080" cy="13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c00000"/>
                </a:solidFill>
                <a:latin typeface="Calibri"/>
                <a:ea typeface="DejaVu Sans"/>
              </a:rPr>
              <a:t>Data Visualization and Interpretation: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Price per region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2020-10-26T12:43:28Z</dcterms:modified>
  <cp:revision>2</cp:revision>
  <dc:subject/>
  <dc:title/>
</cp:coreProperties>
</file>