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56662-3ba7-460f-84d0-dc9919d0fdd7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829-40F0-4337-AEB4-E75CBD03D2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E46D-1843-4573-A748-5DBCB2F4999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26" y="2650837"/>
            <a:ext cx="8030129" cy="1455942"/>
          </a:xfrm>
        </p:spPr>
        <p:txBody>
          <a:bodyPr/>
          <a:lstStyle/>
          <a:p>
            <a:pPr algn="ctr"/>
            <a:r>
              <a:rPr lang="en-US" sz="4800" b="1" dirty="0" smtClean="0"/>
              <a:t>Presentation On </a:t>
            </a:r>
            <a:br>
              <a:rPr lang="en-US" sz="4800" b="1" dirty="0" smtClean="0"/>
            </a:br>
            <a:r>
              <a:rPr lang="en-US" sz="4800" b="1" dirty="0" smtClean="0"/>
              <a:t>History Of AI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50327"/>
            <a:ext cx="8144134" cy="932873"/>
          </a:xfrm>
          <a:solidFill>
            <a:schemeClr val="accent3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algn="ctr"/>
            <a:r>
              <a:rPr lang="en-US" sz="3200" dirty="0" smtClean="0"/>
              <a:t>By Saba Ali Zain</a:t>
            </a:r>
            <a:endParaRPr lang="en-US" sz="3200" dirty="0" smtClean="0"/>
          </a:p>
          <a:p>
            <a:pPr algn="ctr"/>
            <a:r>
              <a:rPr lang="en-US" sz="2400" smtClean="0"/>
              <a:t>Roll </a:t>
            </a:r>
            <a:r>
              <a:rPr lang="en-US" dirty="0"/>
              <a:t>No</a:t>
            </a:r>
            <a:r>
              <a:rPr lang="en-US" sz="2400" smtClean="0"/>
              <a:t>: 00221864(GIAIC)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Conclusion</a:t>
            </a:r>
            <a:endParaRPr lang="en-US" sz="4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sz="3200"/>
              <a:t>AI has evolved from simple rule based systems to powerful language models driven by key paradigm shifts, massive data, and breakthrough architectures like the Transformer.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/>
              <a:t>Artificial Intelligence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5" y="2618740"/>
            <a:ext cx="9613900" cy="3622040"/>
          </a:xfrm>
        </p:spPr>
        <p:txBody>
          <a:bodyPr>
            <a:noAutofit/>
          </a:bodyPr>
          <a:p>
            <a:pPr algn="l"/>
            <a:r>
              <a:rPr lang="en-US" sz="2800"/>
              <a:t>Artificial Intelligence (AI) is the ability of machines to perform tasks that normally require human intelligence.</a:t>
            </a:r>
            <a:endParaRPr lang="en-US" sz="2800"/>
          </a:p>
          <a:p>
            <a:pPr algn="l"/>
            <a:r>
              <a:rPr lang="en-US" sz="2800"/>
              <a:t>It enables computers to learn,reason and make decisions.</a:t>
            </a:r>
            <a:endParaRPr lang="en-US" sz="2800"/>
          </a:p>
          <a:p>
            <a:pPr algn="l"/>
            <a:r>
              <a:rPr lang="en-US" sz="2800"/>
              <a:t>AI helps in understanding language, recognizing patterns, and solving problems.</a:t>
            </a:r>
            <a:endParaRPr lang="en-US" sz="2800"/>
          </a:p>
          <a:p>
            <a:pPr algn="l"/>
            <a:r>
              <a:rPr lang="en-US" sz="2800"/>
              <a:t>In short, AI makes machines think and act smart like humans.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/>
              <a:t>Evolution Of Artificial Intelligence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5" y="2336800"/>
            <a:ext cx="9613900" cy="4037965"/>
          </a:xfrm>
        </p:spPr>
        <p:txBody>
          <a:bodyPr>
            <a:noAutofit/>
          </a:bodyPr>
          <a:p>
            <a:r>
              <a:rPr lang="en-US" sz="2300" b="1">
                <a:solidFill>
                  <a:schemeClr val="tx1"/>
                </a:solidFill>
              </a:rPr>
              <a:t>1950s - The Beginning:</a:t>
            </a:r>
            <a:endParaRPr lang="en-US" sz="23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AI started as a concept when scientists began exploring how     machines could think.Alan Turing introduced the idea of machine intelligence and the Turing Test.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300" b="1">
                <a:solidFill>
                  <a:schemeClr val="tx1"/>
                </a:solidFill>
              </a:rPr>
              <a:t>1960s-1970s - Early Development:</a:t>
            </a:r>
            <a:endParaRPr lang="en-US" sz="23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Simple Programs were created to solve problems and play games like chess.Researchers developed early AI languages such as LISP.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300" b="1">
                <a:solidFill>
                  <a:schemeClr val="tx1"/>
                </a:solidFill>
              </a:rPr>
              <a:t>1980s - Expert Systems:</a:t>
            </a:r>
            <a:endParaRPr lang="en-US" sz="23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AI was used in business and industry through systems that could make decisions like human experts.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>
                <a:sym typeface="+mn-ea"/>
              </a:rPr>
              <a:t>Evolution Of Artificial Intelligence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1990s-2000s - Rise of Machine Learning:</a:t>
            </a:r>
            <a:endParaRPr lang="en-US" b="1"/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Computers began faster, and AI learned from data.In 1997, IBMs Deep Blue defeated world chess champion Garry Kasparov.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/>
              <a:t>2010s-Present - Modern AI:</a:t>
            </a:r>
            <a:endParaRPr lang="en-US" b="1"/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With big data, deep learning, and smart devices, AI became part of everyday life - from voice assistants to self driving cars.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AI now powers healthcare,education,finance and entertainment systems across the world.It continues to evolve, making machines more intelligent,creative and human like than ever before.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/>
              <a:t>Progress Upto The Era Of Agentic AI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5" y="2044700"/>
            <a:ext cx="10876915" cy="4688840"/>
          </a:xfrm>
        </p:spPr>
        <p:txBody>
          <a:bodyPr>
            <a:noAutofit/>
          </a:bodyPr>
          <a:p>
            <a:r>
              <a:rPr lang="en-US" sz="2000">
                <a:solidFill>
                  <a:schemeClr val="bg1"/>
                </a:solidFill>
              </a:rPr>
              <a:t>AI started with rule based systems that followed fixed instructions.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Evolved into machine learning allowing systems to learn from data.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Deep learing enabled recognition, reasoning and human like interaction.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Generative AI brought creativity, producing text, images and ideas.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solidFill>
                  <a:srgbClr val="002060"/>
                </a:solidFill>
              </a:rPr>
              <a:t>The Agentic AI era represents a major leap in Artificial Intelligence.</a:t>
            </a:r>
            <a:endParaRPr lang="en-US" b="1"/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</a:rPr>
              <a:t>In this stage AI systems are not just reactive - they can think,plan and act independently. Agentic AI can set goals, break tasks into steps, use tools or other AI models, and make decisions with little human help.</a:t>
            </a: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</a:rPr>
              <a:t>These systems act like digital agents, capable of managing workflows, solving complex problems  and collaborating with humans.</a:t>
            </a: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</a:rPr>
              <a:t>This shift turns AI from a simple assistant into an autonomous partner that can learn,adapt and take initiative.</a:t>
            </a:r>
            <a:endParaRPr lang="en-US" sz="2000">
              <a:solidFill>
                <a:srgbClr val="FFFF00"/>
              </a:solidFill>
            </a:endParaRPr>
          </a:p>
          <a:p>
            <a:endParaRPr 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/>
              <a:t>Large Language Models(LLMs)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LLMs are AI systems trained to understand and generate human language.</a:t>
            </a:r>
            <a:endParaRPr lang="en-US"/>
          </a:p>
          <a:p>
            <a:r>
              <a:rPr lang="en-US"/>
              <a:t>Built using deep neural networks(specifically, the Transformer architecture).</a:t>
            </a:r>
            <a:endParaRPr lang="en-US"/>
          </a:p>
          <a:p>
            <a:r>
              <a:rPr lang="en-US"/>
              <a:t>They predict the next word in a sequence, learning grammer, facts, and reasoning patterns from massive text data.</a:t>
            </a:r>
            <a:endParaRPr lang="en-US"/>
          </a:p>
          <a:p>
            <a:r>
              <a:rPr lang="en-US"/>
              <a:t>Examples: GPT-4,Claude,Gemini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How do LLMs Work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06145" y="2336800"/>
            <a:ext cx="4472305" cy="693420"/>
          </a:xfrm>
        </p:spPr>
        <p:txBody>
          <a:bodyPr/>
          <a:p>
            <a:pPr algn="ctr"/>
            <a:r>
              <a:rPr lang="en-US" sz="2800">
                <a:solidFill>
                  <a:srgbClr val="00B0F0"/>
                </a:solidFill>
              </a:rPr>
              <a:t>Training Process</a:t>
            </a:r>
            <a:endParaRPr lang="en-US" sz="2800">
              <a:solidFill>
                <a:srgbClr val="00B0F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0085" y="3030220"/>
            <a:ext cx="4698365" cy="3117850"/>
          </a:xfrm>
        </p:spPr>
        <p:txBody>
          <a:bodyPr>
            <a:normAutofit fontScale="90000" lnSpcReduction="20000"/>
          </a:bodyPr>
          <a:p>
            <a:pPr marL="457200" indent="-457200">
              <a:buAutoNum type="arabicPeriod"/>
            </a:pPr>
            <a:r>
              <a:rPr lang="en-US"/>
              <a:t>Input text - Tokenization: breaking text into smaller chunks (words/subwords).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Neural Network Training: Model learns to predict the next token.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Massive Data: Trained on internet text, books and code.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Fine-tuning: Adjusted for alignment, safety or special tasks.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en-US" sz="2800">
                <a:solidFill>
                  <a:srgbClr val="00B0F0"/>
                </a:solidFill>
              </a:rPr>
              <a:t>Transformer Architecture</a:t>
            </a:r>
            <a:endParaRPr lang="en-US" sz="2800">
              <a:solidFill>
                <a:srgbClr val="00B0F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594350" y="3030220"/>
            <a:ext cx="4700270" cy="3118485"/>
          </a:xfrm>
        </p:spPr>
        <p:txBody>
          <a:bodyPr>
            <a:normAutofit lnSpcReduction="20000"/>
          </a:bodyPr>
          <a:p>
            <a:pPr marL="457200" indent="-457200">
              <a:buAutoNum type="arabicPeriod"/>
            </a:pPr>
            <a:r>
              <a:rPr lang="en-US"/>
              <a:t>Introduced in 2017(“Attention is all you need”).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Uses attention mechanism to focus on important words in context.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Enables parallel processing - faster and more efficient than RNNs/LSTMs.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753110"/>
            <a:ext cx="9742805" cy="1080770"/>
          </a:xfrm>
        </p:spPr>
        <p:txBody>
          <a:bodyPr/>
          <a:p>
            <a:pPr algn="ctr"/>
            <a:r>
              <a:rPr lang="en-US" sz="4000"/>
              <a:t>Key Breakthroughs Behind Modern LLMs</a:t>
            </a:r>
            <a:endParaRPr lang="en-US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n-US" sz="2800">
                <a:solidFill>
                  <a:srgbClr val="92D050"/>
                </a:solidFill>
              </a:rPr>
              <a:t>Breakthrough</a:t>
            </a:r>
            <a:endParaRPr lang="en-US" sz="280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85" y="3030220"/>
            <a:ext cx="3641725" cy="3175635"/>
          </a:xfrm>
        </p:spPr>
        <p:txBody>
          <a:bodyPr>
            <a:normAutofit/>
          </a:bodyPr>
          <a:p>
            <a:r>
              <a:rPr lang="en-US" sz="2000"/>
              <a:t>Transformer Architecture(2017)</a:t>
            </a:r>
            <a:endParaRPr lang="en-US" sz="2000"/>
          </a:p>
          <a:p>
            <a:r>
              <a:rPr lang="en-US" sz="2000"/>
              <a:t>Massive Data + Compute</a:t>
            </a:r>
            <a:endParaRPr lang="en-US" sz="2000"/>
          </a:p>
          <a:p>
            <a:r>
              <a:rPr lang="en-US" sz="2000"/>
              <a:t>Self-Supervised Learning</a:t>
            </a:r>
            <a:endParaRPr lang="en-US" sz="2000"/>
          </a:p>
          <a:p>
            <a:r>
              <a:rPr lang="en-US" sz="2000"/>
              <a:t>Scaling Laws(2020)</a:t>
            </a:r>
            <a:endParaRPr lang="en-US" sz="2000"/>
          </a:p>
          <a:p>
            <a:r>
              <a:rPr lang="en-US" sz="2000"/>
              <a:t>RLHF(Fine-</a:t>
            </a:r>
            <a:r>
              <a:rPr lang="en-US" sz="2000"/>
              <a:t>Tuning)</a:t>
            </a:r>
            <a:endParaRPr lang="en-US" sz="2000"/>
          </a:p>
          <a:p>
            <a:r>
              <a:rPr lang="en-US" sz="2000"/>
              <a:t>Open-Source Collaboration</a:t>
            </a:r>
            <a:endParaRPr 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en-US" sz="2800">
                <a:solidFill>
                  <a:schemeClr val="accent5">
                    <a:lumMod val="50000"/>
                  </a:schemeClr>
                </a:solidFill>
              </a:rPr>
              <a:t>Why It Mattered</a:t>
            </a:r>
            <a:endParaRPr lang="en-US" sz="2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75480" y="3030220"/>
            <a:ext cx="7628255" cy="3175635"/>
          </a:xfrm>
        </p:spPr>
        <p:txBody>
          <a:bodyPr/>
          <a:p>
            <a:r>
              <a:rPr lang="en-US" sz="2000" b="1">
                <a:solidFill>
                  <a:schemeClr val="bg1"/>
                </a:solidFill>
              </a:rPr>
              <a:t>Enabled long range context &amp; parallel training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(replaced RNNs).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GPUs/TPUs allowed training on trillions of tokens.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Models learn patterns from raw text without labelling.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Performance scales predictably  with size and data.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Aligns models with human values and helpfulness.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Shared tools (Hugging Face, PyTorch) sped up innovation.</a:t>
            </a:r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3200"/>
              <a:t>Key Milestones,Paradigm Shifts And Technological Advancement</a:t>
            </a:r>
            <a:endParaRPr lang="en-US" sz="320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0085" y="2336800"/>
            <a:ext cx="4620895" cy="3599180"/>
          </a:xfrm>
        </p:spPr>
        <p:txBody>
          <a:bodyPr>
            <a:normAutofit fontScale="90000"/>
          </a:bodyPr>
          <a:p>
            <a:r>
              <a:rPr lang="en-US"/>
              <a:t>1950-Birth of AI</a:t>
            </a:r>
            <a:endParaRPr lang="en-US"/>
          </a:p>
          <a:p>
            <a:r>
              <a:rPr lang="en-US"/>
              <a:t>1960s-1980s - Symbolic AI</a:t>
            </a:r>
            <a:endParaRPr lang="en-US"/>
          </a:p>
          <a:p>
            <a:r>
              <a:rPr lang="en-US"/>
              <a:t>1990S-2000s - Machine Learning</a:t>
            </a:r>
            <a:endParaRPr lang="en-US"/>
          </a:p>
          <a:p>
            <a:r>
              <a:rPr lang="en-US"/>
              <a:t>2010s - Deep Learning Revolution</a:t>
            </a:r>
            <a:endParaRPr lang="en-US"/>
          </a:p>
          <a:p>
            <a:r>
              <a:rPr lang="en-US"/>
              <a:t>2017 - Transformer Architecture</a:t>
            </a:r>
            <a:endParaRPr lang="en-US"/>
          </a:p>
          <a:p>
            <a:r>
              <a:rPr lang="en-US"/>
              <a:t>2020s - Large Language Models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172075" y="2336800"/>
            <a:ext cx="7019925" cy="3599180"/>
          </a:xfrm>
        </p:spPr>
        <p:txBody>
          <a:bodyPr>
            <a:normAutofit lnSpcReduction="20000"/>
          </a:bodyPr>
          <a:p>
            <a:r>
              <a:rPr lang="en-US">
                <a:solidFill>
                  <a:schemeClr val="bg1"/>
                </a:solidFill>
              </a:rPr>
              <a:t>Idea of thinking machines.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Rule based reasoning, early expert systems.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Data driven approach replaces hand coded rules.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Neural networks+big data+GPUs+breakthroughs.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New paradigm enable powerful language understanding.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GPT, BERT, Claude, Gemini, human like text and reasoning.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4266</Words>
  <Application>WPS Presentation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Trebuchet MS</vt:lpstr>
      <vt:lpstr>Microsoft YaHei</vt:lpstr>
      <vt:lpstr>Arial Unicode MS</vt:lpstr>
      <vt:lpstr>Calibri</vt:lpstr>
      <vt:lpstr>Berlin</vt:lpstr>
      <vt:lpstr>Presentation On  History Of AI</vt:lpstr>
      <vt:lpstr>Artificial Intelligence</vt:lpstr>
      <vt:lpstr>Evolution Of Artificial Intelligence</vt:lpstr>
      <vt:lpstr>Evolution Of Artificial Intelligence</vt:lpstr>
      <vt:lpstr>Progress Upto The Era Of Agentic AI</vt:lpstr>
      <vt:lpstr>Large Language Models(LLMs)</vt:lpstr>
      <vt:lpstr>How do LLMs Work</vt:lpstr>
      <vt:lpstr>Key Breakthroughs Behind Modern LLMs</vt:lpstr>
      <vt:lpstr>Key Milestones,Paradigm Shifts And Technological Advancement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History Of AI</dc:title>
  <dc:creator>Ali</dc:creator>
  <cp:lastModifiedBy>Ali</cp:lastModifiedBy>
  <cp:revision>10</cp:revision>
  <dcterms:created xsi:type="dcterms:W3CDTF">2025-10-27T09:44:00Z</dcterms:created>
  <dcterms:modified xsi:type="dcterms:W3CDTF">2025-10-29T19:28:06Z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F09B840140724CA7ADB8C6B86DF208B8_12</vt:lpwstr>
  </property>
  <property fmtid="{D5CDD505-2E9C-101B-9397-08002B2CF9AE}" pid="3" name="KSOProductBuildVer">
    <vt:lpwstr>1033-12.2.0.23131</vt:lpwstr>
  </property>
</Properties>
</file>