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60" r:id="rId3"/>
    <p:sldId id="257" r:id="rId4"/>
    <p:sldId id="261" r:id="rId5"/>
    <p:sldId id="262" r:id="rId6"/>
    <p:sldId id="259"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116" d="100"/>
          <a:sy n="116" d="100"/>
        </p:scale>
        <p:origin x="-33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12/13/2022</a:t>
            </a:fld>
            <a:endParaRPr lang="en-US"/>
          </a:p>
        </p:txBody>
      </p:sp>
      <p:sp>
        <p:nvSpPr>
          <p:cNvPr id="8" name="Footer Placeholder 7">
            <a:extLst>
              <a:ext uri="{FF2B5EF4-FFF2-40B4-BE49-F238E27FC236}">
                <a16:creationId xmlns=""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 xmlns:p14="http://schemas.microsoft.com/office/powerpoint/2010/main" val="77123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5" name="Footer Placeholder 4">
            <a:extLst>
              <a:ext uri="{FF2B5EF4-FFF2-40B4-BE49-F238E27FC236}">
                <a16:creationId xmlns=""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9" name="Rectangle 8">
            <a:extLst>
              <a:ext uri="{FF2B5EF4-FFF2-40B4-BE49-F238E27FC236}">
                <a16:creationId xmlns=""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2315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5" name="Footer Placeholder 4">
            <a:extLst>
              <a:ext uri="{FF2B5EF4-FFF2-40B4-BE49-F238E27FC236}">
                <a16:creationId xmlns=""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9" name="Rectangle 8">
            <a:extLst>
              <a:ext uri="{FF2B5EF4-FFF2-40B4-BE49-F238E27FC236}">
                <a16:creationId xmlns=""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2894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5" name="Footer Placeholder 4">
            <a:extLst>
              <a:ext uri="{FF2B5EF4-FFF2-40B4-BE49-F238E27FC236}">
                <a16:creationId xmlns=""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51" name="Rectangle 50">
            <a:extLst>
              <a:ext uri="{FF2B5EF4-FFF2-40B4-BE49-F238E27FC236}">
                <a16:creationId xmlns=""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0582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5" name="Footer Placeholder 4">
            <a:extLst>
              <a:ext uri="{FF2B5EF4-FFF2-40B4-BE49-F238E27FC236}">
                <a16:creationId xmlns=""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9" name="Rectangle 8">
            <a:extLst>
              <a:ext uri="{FF2B5EF4-FFF2-40B4-BE49-F238E27FC236}">
                <a16:creationId xmlns=""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 xmlns:p14="http://schemas.microsoft.com/office/powerpoint/2010/main" val="214122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6" name="Footer Placeholder 5">
            <a:extLst>
              <a:ext uri="{FF2B5EF4-FFF2-40B4-BE49-F238E27FC236}">
                <a16:creationId xmlns=""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10" name="Rectangle 9">
            <a:extLst>
              <a:ext uri="{FF2B5EF4-FFF2-40B4-BE49-F238E27FC236}">
                <a16:creationId xmlns=""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6754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8" name="Footer Placeholder 7">
            <a:extLst>
              <a:ext uri="{FF2B5EF4-FFF2-40B4-BE49-F238E27FC236}">
                <a16:creationId xmlns=""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12" name="Rectangle 11">
            <a:extLst>
              <a:ext uri="{FF2B5EF4-FFF2-40B4-BE49-F238E27FC236}">
                <a16:creationId xmlns=""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7375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4" name="Footer Placeholder 3">
            <a:extLst>
              <a:ext uri="{FF2B5EF4-FFF2-40B4-BE49-F238E27FC236}">
                <a16:creationId xmlns=""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8" name="Rectangle 7">
            <a:extLst>
              <a:ext uri="{FF2B5EF4-FFF2-40B4-BE49-F238E27FC236}">
                <a16:creationId xmlns=""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1784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3" name="Footer Placeholder 2">
            <a:extLst>
              <a:ext uri="{FF2B5EF4-FFF2-40B4-BE49-F238E27FC236}">
                <a16:creationId xmlns=""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7" name="Rectangle 6">
            <a:extLst>
              <a:ext uri="{FF2B5EF4-FFF2-40B4-BE49-F238E27FC236}">
                <a16:creationId xmlns=""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3506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6" name="Footer Placeholder 5">
            <a:extLst>
              <a:ext uri="{FF2B5EF4-FFF2-40B4-BE49-F238E27FC236}">
                <a16:creationId xmlns=""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10" name="Rectangle 9">
            <a:extLst>
              <a:ext uri="{FF2B5EF4-FFF2-40B4-BE49-F238E27FC236}">
                <a16:creationId xmlns=""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8224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pPr/>
              <a:t>12/13/2022</a:t>
            </a:fld>
            <a:endParaRPr lang="en-US"/>
          </a:p>
        </p:txBody>
      </p:sp>
      <p:sp>
        <p:nvSpPr>
          <p:cNvPr id="6" name="Footer Placeholder 5">
            <a:extLst>
              <a:ext uri="{FF2B5EF4-FFF2-40B4-BE49-F238E27FC236}">
                <a16:creationId xmlns=""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pPr/>
              <a:t>‹#›</a:t>
            </a:fld>
            <a:endParaRPr lang="en-US"/>
          </a:p>
        </p:txBody>
      </p:sp>
      <p:sp>
        <p:nvSpPr>
          <p:cNvPr id="10" name="Rectangle 9">
            <a:extLst>
              <a:ext uri="{FF2B5EF4-FFF2-40B4-BE49-F238E27FC236}">
                <a16:creationId xmlns=""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6391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12/13/2022</a:t>
            </a:fld>
            <a:endParaRPr lang="en-US"/>
          </a:p>
        </p:txBody>
      </p:sp>
      <p:sp>
        <p:nvSpPr>
          <p:cNvPr id="5" name="Footer Placeholder 4">
            <a:extLst>
              <a:ext uri="{FF2B5EF4-FFF2-40B4-BE49-F238E27FC236}">
                <a16:creationId xmlns=""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 xmlns:p14="http://schemas.microsoft.com/office/powerpoint/2010/main" val="1816701607"/>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89" r:id="rId6"/>
    <p:sldLayoutId id="2147483785" r:id="rId7"/>
    <p:sldLayoutId id="2147483786" r:id="rId8"/>
    <p:sldLayoutId id="2147483787" r:id="rId9"/>
    <p:sldLayoutId id="2147483788" r:id="rId10"/>
    <p:sldLayoutId id="214748379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 xmlns:a16="http://schemas.microsoft.com/office/drawing/2014/main" id="{A88F843D-1C1B-C740-AC27-E3238D0F5F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 xmlns:a16="http://schemas.microsoft.com/office/drawing/2014/main" id="{8695ABBF-E661-D3CF-7222-B9D2C3B28754}"/>
              </a:ext>
            </a:extLst>
          </p:cNvPr>
          <p:cNvPicPr>
            <a:picLocks noChangeAspect="1"/>
          </p:cNvPicPr>
          <p:nvPr/>
        </p:nvPicPr>
        <p:blipFill rotWithShape="1">
          <a:blip r:embed="rId2"/>
          <a:srcRect r="-1" b="3408"/>
          <a:stretch/>
        </p:blipFill>
        <p:spPr>
          <a:xfrm>
            <a:off x="3048" y="10"/>
            <a:ext cx="12188952" cy="6857990"/>
          </a:xfrm>
          <a:prstGeom prst="rect">
            <a:avLst/>
          </a:prstGeom>
        </p:spPr>
      </p:pic>
      <p:sp>
        <p:nvSpPr>
          <p:cNvPr id="33" name="Rectangle">
            <a:extLst>
              <a:ext uri="{FF2B5EF4-FFF2-40B4-BE49-F238E27FC236}">
                <a16:creationId xmlns="" xmlns:a16="http://schemas.microsoft.com/office/drawing/2014/main" id="{9F0EA5A9-0D12-3644-BBEC-6D9D192EBE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 xmlns:a16="http://schemas.microsoft.com/office/drawing/2014/main" id="{C62F199B-E394-9CA8-6837-D52B5344090D}"/>
              </a:ext>
            </a:extLst>
          </p:cNvPr>
          <p:cNvSpPr>
            <a:spLocks noGrp="1"/>
          </p:cNvSpPr>
          <p:nvPr>
            <p:ph type="ctrTitle"/>
          </p:nvPr>
        </p:nvSpPr>
        <p:spPr>
          <a:xfrm>
            <a:off x="561865" y="1429554"/>
            <a:ext cx="6404554" cy="3268429"/>
          </a:xfrm>
        </p:spPr>
        <p:txBody>
          <a:bodyPr>
            <a:normAutofit/>
          </a:bodyPr>
          <a:lstStyle/>
          <a:p>
            <a:pPr algn="ctr">
              <a:lnSpc>
                <a:spcPct val="90000"/>
              </a:lnSpc>
            </a:pPr>
            <a:r>
              <a:rPr lang="en-GB" sz="4700" dirty="0"/>
              <a:t>Analysing financial </a:t>
            </a:r>
            <a:r>
              <a:rPr lang="en-GB" sz="4700" dirty="0" smtClean="0"/>
              <a:t>credit/debit card </a:t>
            </a:r>
            <a:r>
              <a:rPr lang="en-GB" sz="4700" dirty="0" smtClean="0"/>
              <a:t>data </a:t>
            </a:r>
            <a:r>
              <a:rPr lang="en-GB" sz="4700" dirty="0" smtClean="0"/>
              <a:t>and online bank transactions</a:t>
            </a:r>
            <a:endParaRPr lang="en-GB" sz="4700" dirty="0"/>
          </a:p>
        </p:txBody>
      </p:sp>
      <p:sp>
        <p:nvSpPr>
          <p:cNvPr id="35" name="Rectangle 34">
            <a:extLst>
              <a:ext uri="{FF2B5EF4-FFF2-40B4-BE49-F238E27FC236}">
                <a16:creationId xmlns="" xmlns:a16="http://schemas.microsoft.com/office/drawing/2014/main" id="{A21C8291-E3D5-4240-8FF4-E5213CBCC4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6">
            <a:extLst>
              <a:ext uri="{FF2B5EF4-FFF2-40B4-BE49-F238E27FC236}">
                <a16:creationId xmlns="" xmlns:a16="http://schemas.microsoft.com/office/drawing/2014/main" id="{08B44AFE-C181-7047-8CC9-CA00BD385E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TextBox 8"/>
          <p:cNvSpPr txBox="1"/>
          <p:nvPr/>
        </p:nvSpPr>
        <p:spPr>
          <a:xfrm>
            <a:off x="1013254" y="4728519"/>
            <a:ext cx="5733535" cy="369332"/>
          </a:xfrm>
          <a:prstGeom prst="rect">
            <a:avLst/>
          </a:prstGeom>
          <a:noFill/>
        </p:spPr>
        <p:txBody>
          <a:bodyPr wrap="square" rtlCol="0">
            <a:spAutoFit/>
          </a:bodyPr>
          <a:lstStyle/>
          <a:p>
            <a:pPr algn="ctr"/>
            <a:r>
              <a:rPr lang="en-GB" dirty="0" smtClean="0"/>
              <a:t>By Sabah, </a:t>
            </a:r>
            <a:r>
              <a:rPr lang="en-GB" dirty="0" err="1" smtClean="0"/>
              <a:t>Eirini</a:t>
            </a:r>
            <a:r>
              <a:rPr lang="en-GB" dirty="0" smtClean="0"/>
              <a:t>, </a:t>
            </a:r>
            <a:r>
              <a:rPr lang="en-GB" dirty="0" smtClean="0"/>
              <a:t>and </a:t>
            </a:r>
            <a:r>
              <a:rPr lang="en-GB" dirty="0" err="1" smtClean="0"/>
              <a:t>Ozioma</a:t>
            </a:r>
            <a:endParaRPr lang="en-GB" dirty="0"/>
          </a:p>
        </p:txBody>
      </p:sp>
    </p:spTree>
    <p:extLst>
      <p:ext uri="{BB962C8B-B14F-4D97-AF65-F5344CB8AC3E}">
        <p14:creationId xmlns="" xmlns:p14="http://schemas.microsoft.com/office/powerpoint/2010/main" val="112343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710" y="455362"/>
            <a:ext cx="9486690" cy="1735903"/>
          </a:xfrm>
        </p:spPr>
        <p:txBody>
          <a:bodyPr>
            <a:normAutofit fontScale="90000"/>
          </a:bodyPr>
          <a:lstStyle/>
          <a:p>
            <a:pPr algn="ctr"/>
            <a:r>
              <a:rPr lang="en-GB" dirty="0" smtClean="0"/>
              <a:t>Event </a:t>
            </a:r>
            <a:br>
              <a:rPr lang="en-GB" dirty="0" smtClean="0"/>
            </a:br>
            <a:r>
              <a:rPr lang="en-GB" sz="1800" b="0" dirty="0" smtClean="0"/>
              <a:t>This event will be triggered every day, and will send an email to each new customer that is added to the online_banking table. Of course, you can customize the event to suit your specific needs, such as changing the schedule or the email message that is sent.</a:t>
            </a:r>
            <a:r>
              <a:rPr lang="en-GB" dirty="0" smtClean="0"/>
              <a:t/>
            </a:r>
            <a:br>
              <a:rPr lang="en-GB" dirty="0" smtClean="0"/>
            </a:br>
            <a:endParaRPr lang="en-GB" dirty="0"/>
          </a:p>
        </p:txBody>
      </p:sp>
      <p:sp>
        <p:nvSpPr>
          <p:cNvPr id="3" name="Content Placeholder 2"/>
          <p:cNvSpPr>
            <a:spLocks noGrp="1"/>
          </p:cNvSpPr>
          <p:nvPr>
            <p:ph idx="1"/>
          </p:nvPr>
        </p:nvSpPr>
        <p:spPr>
          <a:xfrm>
            <a:off x="1587710" y="2621334"/>
            <a:ext cx="9486690" cy="3926152"/>
          </a:xfrm>
        </p:spPr>
        <p:txBody>
          <a:bodyPr/>
          <a:lstStyle/>
          <a:p>
            <a:r>
              <a:rPr lang="en-GB" dirty="0" smtClean="0"/>
              <a:t>CREATE EVENT </a:t>
            </a:r>
            <a:r>
              <a:rPr lang="en-GB" dirty="0" err="1" smtClean="0"/>
              <a:t>new_customer_event</a:t>
            </a:r>
            <a:r>
              <a:rPr lang="en-GB" dirty="0" smtClean="0"/>
              <a:t> ON SCHEDULE EVERY 1 DAY DO BEGIN</a:t>
            </a:r>
          </a:p>
          <a:p>
            <a:r>
              <a:rPr lang="en-GB" dirty="0" smtClean="0"/>
              <a:t> -- Send an email to the new customer with their login information</a:t>
            </a:r>
          </a:p>
          <a:p>
            <a:r>
              <a:rPr lang="en-GB" dirty="0" smtClean="0"/>
              <a:t> SEND EMAIL TO </a:t>
            </a:r>
            <a:r>
              <a:rPr lang="en-GB" dirty="0" err="1" smtClean="0"/>
              <a:t>customer.email</a:t>
            </a:r>
            <a:r>
              <a:rPr lang="en-GB" dirty="0" smtClean="0"/>
              <a:t> SUBJECT 'Your online banking account has been created' MESSAGE 'Dear customer, Your online banking account has been created. Your username is </a:t>
            </a:r>
            <a:r>
              <a:rPr lang="en-GB" dirty="0" err="1" smtClean="0"/>
              <a:t>customer.username</a:t>
            </a:r>
            <a:r>
              <a:rPr lang="en-GB" dirty="0" smtClean="0"/>
              <a:t> and your password is </a:t>
            </a:r>
            <a:r>
              <a:rPr lang="en-GB" dirty="0" err="1" smtClean="0"/>
              <a:t>customer.password</a:t>
            </a:r>
            <a:r>
              <a:rPr lang="en-GB" dirty="0" smtClean="0"/>
              <a:t>. Thank you for choosing our bank for your online banking needs.'; END;</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807" y="109373"/>
            <a:ext cx="9486690" cy="1550419"/>
          </a:xfrm>
        </p:spPr>
        <p:txBody>
          <a:bodyPr/>
          <a:lstStyle/>
          <a:p>
            <a:pPr algn="ctr"/>
            <a:r>
              <a:rPr lang="en-GB" b="0" dirty="0" smtClean="0"/>
              <a:t>Tableau</a:t>
            </a:r>
            <a:endParaRPr lang="en-GB" dirty="0"/>
          </a:p>
        </p:txBody>
      </p:sp>
      <p:sp>
        <p:nvSpPr>
          <p:cNvPr id="3" name="Content Placeholder 2"/>
          <p:cNvSpPr>
            <a:spLocks noGrp="1"/>
          </p:cNvSpPr>
          <p:nvPr>
            <p:ph idx="1"/>
          </p:nvPr>
        </p:nvSpPr>
        <p:spPr/>
        <p:txBody>
          <a:bodyPr/>
          <a:lstStyle/>
          <a:p>
            <a:endParaRPr lang="en-GB" dirty="0"/>
          </a:p>
        </p:txBody>
      </p:sp>
      <p:pic>
        <p:nvPicPr>
          <p:cNvPr id="20482" name="Picture 2" descr="https://lh5.googleusercontent.com/nqkmvjuxo-gE-3WNfjc9RO2VkoxbUUd1nvpBMiOlZ2Ajzsde8dGYqCMCGFYKiZtEqAeiRGeYkOd7s6JK1NqEVmpW5bEZZhdLE4R7ZWxJ-QWLRN9w_-DLNP-z7DxnXrpbmLEQwtZXWsQyVsr2KqsqphGeaRwaUhIjodCRGF1aVuSOd3bjn5jVJrAzKthExgGJ"/>
          <p:cNvPicPr>
            <a:picLocks noChangeAspect="1" noChangeArrowheads="1"/>
          </p:cNvPicPr>
          <p:nvPr/>
        </p:nvPicPr>
        <p:blipFill>
          <a:blip r:embed="rId2"/>
          <a:srcRect/>
          <a:stretch>
            <a:fillRect/>
          </a:stretch>
        </p:blipFill>
        <p:spPr bwMode="auto">
          <a:xfrm>
            <a:off x="1573427" y="970435"/>
            <a:ext cx="9522941" cy="54483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Reflections</a:t>
            </a:r>
            <a:endParaRPr lang="en-GB" dirty="0"/>
          </a:p>
        </p:txBody>
      </p:sp>
      <p:sp>
        <p:nvSpPr>
          <p:cNvPr id="3" name="Content Placeholder 2"/>
          <p:cNvSpPr>
            <a:spLocks noGrp="1"/>
          </p:cNvSpPr>
          <p:nvPr>
            <p:ph idx="1"/>
          </p:nvPr>
        </p:nvSpPr>
        <p:spPr>
          <a:xfrm>
            <a:off x="1612424" y="1871692"/>
            <a:ext cx="9871122" cy="3926152"/>
          </a:xfrm>
        </p:spPr>
        <p:txBody>
          <a:bodyPr>
            <a:normAutofit lnSpcReduction="10000"/>
          </a:bodyPr>
          <a:lstStyle/>
          <a:p>
            <a:r>
              <a:rPr lang="en-GB" b="1" dirty="0" smtClean="0"/>
              <a:t>What we have learned?</a:t>
            </a:r>
            <a:endParaRPr lang="en-GB" dirty="0" smtClean="0"/>
          </a:p>
          <a:p>
            <a:pPr fontAlgn="base"/>
            <a:r>
              <a:rPr lang="en-GB" dirty="0" smtClean="0"/>
              <a:t>Being able to  perform a wide range of operations on data stored in a database, including retrieving, inserting, updating, and deleting data. </a:t>
            </a:r>
          </a:p>
          <a:p>
            <a:r>
              <a:rPr lang="en-GB" b="1" dirty="0" smtClean="0"/>
              <a:t>Difficulties and challenges?</a:t>
            </a:r>
            <a:endParaRPr lang="en-GB" dirty="0" smtClean="0"/>
          </a:p>
          <a:p>
            <a:pPr fontAlgn="base"/>
            <a:r>
              <a:rPr lang="en-GB" dirty="0" smtClean="0"/>
              <a:t>Planning data for several different tables and thinking proactively on where the joins can be </a:t>
            </a:r>
          </a:p>
          <a:p>
            <a:r>
              <a:rPr lang="en-GB" b="1" dirty="0" smtClean="0"/>
              <a:t>What we would have done if we had more time?</a:t>
            </a:r>
            <a:endParaRPr lang="en-GB" dirty="0" smtClean="0"/>
          </a:p>
          <a:p>
            <a:pPr fontAlgn="base"/>
            <a:r>
              <a:rPr lang="en-GB" dirty="0" smtClean="0"/>
              <a:t>Creating larger datasets and having more time to create more complicated procedures </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710" y="3155092"/>
            <a:ext cx="9486690" cy="2931075"/>
          </a:xfrm>
        </p:spPr>
        <p:txBody>
          <a:bodyPr>
            <a:normAutofit/>
          </a:bodyPr>
          <a:lstStyle/>
          <a:p>
            <a:pPr algn="ctr">
              <a:buNone/>
            </a:pPr>
            <a:r>
              <a:rPr lang="en-GB" sz="4400" b="1" dirty="0" smtClean="0">
                <a:solidFill>
                  <a:schemeClr val="accent3">
                    <a:lumMod val="60000"/>
                    <a:lumOff val="40000"/>
                  </a:schemeClr>
                </a:solidFill>
              </a:rPr>
              <a:t>Thank you for listening!</a:t>
            </a:r>
            <a:endParaRPr lang="en-GB" sz="4400" dirty="0">
              <a:solidFill>
                <a:schemeClr val="accent3">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 </a:t>
            </a:r>
            <a:endParaRPr lang="en-GB" dirty="0"/>
          </a:p>
        </p:txBody>
      </p:sp>
      <p:pic>
        <p:nvPicPr>
          <p:cNvPr id="1026" name="Picture 2"/>
          <p:cNvPicPr>
            <a:picLocks noChangeAspect="1" noChangeArrowheads="1"/>
          </p:cNvPicPr>
          <p:nvPr/>
        </p:nvPicPr>
        <p:blipFill>
          <a:blip r:embed="rId2"/>
          <a:srcRect/>
          <a:stretch>
            <a:fillRect/>
          </a:stretch>
        </p:blipFill>
        <p:spPr bwMode="auto">
          <a:xfrm>
            <a:off x="1243913" y="857250"/>
            <a:ext cx="10720773" cy="491747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CA205-D2F4-EC5D-6884-43EBD13F4656}"/>
              </a:ext>
            </a:extLst>
          </p:cNvPr>
          <p:cNvSpPr>
            <a:spLocks noGrp="1"/>
          </p:cNvSpPr>
          <p:nvPr>
            <p:ph type="title"/>
          </p:nvPr>
        </p:nvSpPr>
        <p:spPr>
          <a:xfrm>
            <a:off x="1383958" y="-32950"/>
            <a:ext cx="9756346" cy="1799835"/>
          </a:xfrm>
        </p:spPr>
        <p:txBody>
          <a:bodyPr>
            <a:normAutofit/>
          </a:bodyPr>
          <a:lstStyle/>
          <a:p>
            <a:pPr algn="ctr"/>
            <a:r>
              <a:rPr lang="en-GB" sz="3200" dirty="0" smtClean="0"/>
              <a:t>1</a:t>
            </a:r>
            <a:r>
              <a:rPr lang="en-GB" sz="3200" baseline="30000" dirty="0" smtClean="0"/>
              <a:t>st</a:t>
            </a:r>
            <a:r>
              <a:rPr lang="en-GB" sz="3200" dirty="0" smtClean="0"/>
              <a:t> </a:t>
            </a:r>
            <a:r>
              <a:rPr lang="en-GB" sz="3200" dirty="0" smtClean="0"/>
              <a:t>Database: credit_card_data </a:t>
            </a:r>
            <a:br>
              <a:rPr lang="en-GB" sz="3200" dirty="0" smtClean="0"/>
            </a:br>
            <a:r>
              <a:rPr lang="en-GB" sz="1800" dirty="0" smtClean="0"/>
              <a:t>with the following tables:</a:t>
            </a:r>
            <a:endParaRPr lang="en-GB" sz="1800" dirty="0"/>
          </a:p>
        </p:txBody>
      </p:sp>
      <p:sp>
        <p:nvSpPr>
          <p:cNvPr id="3" name="Content Placeholder 2">
            <a:extLst>
              <a:ext uri="{FF2B5EF4-FFF2-40B4-BE49-F238E27FC236}">
                <a16:creationId xmlns="" xmlns:a16="http://schemas.microsoft.com/office/drawing/2014/main" id="{53B6307C-B750-3175-B00A-7E6758893350}"/>
              </a:ext>
            </a:extLst>
          </p:cNvPr>
          <p:cNvSpPr>
            <a:spLocks noGrp="1"/>
          </p:cNvSpPr>
          <p:nvPr>
            <p:ph idx="1"/>
          </p:nvPr>
        </p:nvSpPr>
        <p:spPr>
          <a:xfrm>
            <a:off x="6532606" y="1046205"/>
            <a:ext cx="2833816" cy="1548715"/>
          </a:xfrm>
        </p:spPr>
        <p:txBody>
          <a:bodyPr>
            <a:normAutofit/>
          </a:bodyPr>
          <a:lstStyle/>
          <a:p>
            <a:r>
              <a:rPr lang="en-GB" dirty="0" smtClean="0">
                <a:solidFill>
                  <a:srgbClr val="FF0000"/>
                </a:solidFill>
              </a:rPr>
              <a:t>Do we have primary and foreign keys here?</a:t>
            </a:r>
            <a:endParaRPr lang="en-GB" dirty="0">
              <a:solidFill>
                <a:srgbClr val="FF0000"/>
              </a:solidFill>
            </a:endParaRPr>
          </a:p>
          <a:p>
            <a:endParaRPr lang="en-GB" dirty="0"/>
          </a:p>
        </p:txBody>
      </p:sp>
      <p:sp>
        <p:nvSpPr>
          <p:cNvPr id="4" name="Content Placeholder 2"/>
          <p:cNvSpPr txBox="1">
            <a:spLocks/>
          </p:cNvSpPr>
          <p:nvPr/>
        </p:nvSpPr>
        <p:spPr>
          <a:xfrm>
            <a:off x="1515762" y="864973"/>
            <a:ext cx="9575113" cy="2454875"/>
          </a:xfrm>
          <a:prstGeom prst="rect">
            <a:avLst/>
          </a:prstGeom>
        </p:spPr>
        <p:txBody>
          <a:bodyPr vert="horz" lIns="91440" tIns="45720" rIns="91440" bIns="45720" rtlCol="0">
            <a:normAutofit fontScale="47500" lnSpcReduction="20000"/>
          </a:bodyPr>
          <a:lstStyle/>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customer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r>
            <a:br>
              <a:rPr kumimoji="0" lang="en-GB" sz="2400" b="0" i="0" u="none" strike="noStrike" kern="1200" cap="none" spc="0" normalizeH="0" baseline="0" noProof="0" dirty="0" smtClean="0">
                <a:ln>
                  <a:noFill/>
                </a:ln>
                <a:solidFill>
                  <a:schemeClr val="tx1"/>
                </a:solidFill>
                <a:effectLst/>
                <a:uLnTx/>
                <a:uFillTx/>
                <a:latin typeface="+mn-lt"/>
                <a:ea typeface="+mn-ea"/>
                <a:cs typeface="+mn-cs"/>
              </a:rPr>
            </a:br>
            <a:r>
              <a:rPr kumimoji="0" lang="en-GB" sz="2400" b="0" i="0" u="none" strike="noStrike" kern="1200" cap="none" spc="0" normalizeH="0" baseline="0" noProof="0" dirty="0" smtClean="0">
                <a:ln>
                  <a:noFill/>
                </a:ln>
                <a:solidFill>
                  <a:schemeClr val="tx1"/>
                </a:solidFill>
                <a:effectLst/>
                <a:uLnTx/>
                <a:uFillTx/>
                <a:latin typeface="+mn-lt"/>
                <a:ea typeface="+mn-ea"/>
                <a:cs typeface="+mn-cs"/>
              </a:rPr>
              <a:t> Columns: cust_id,</a:t>
            </a:r>
            <a:r>
              <a:rPr kumimoji="0" lang="en-GB" sz="2400" b="0" i="0" u="none" strike="noStrike" kern="1200" cap="none" spc="0" normalizeH="0" noProof="0" dirty="0" smtClean="0">
                <a:ln>
                  <a:noFill/>
                </a:ln>
                <a:solidFill>
                  <a:schemeClr val="tx1"/>
                </a:solidFill>
                <a:effectLst/>
                <a:uLnTx/>
                <a:uFillTx/>
                <a:latin typeface="+mn-lt"/>
                <a:ea typeface="+mn-ea"/>
                <a:cs typeface="+mn-cs"/>
              </a:rPr>
              <a:t> nin, first_name, last_name, country_id, country_name</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r>
            <a:br>
              <a:rPr kumimoji="0" lang="en-GB" sz="2400" b="0" i="0" u="none" strike="noStrike" kern="1200" cap="none" spc="0" normalizeH="0" baseline="0" noProof="0" dirty="0" smtClean="0">
                <a:ln>
                  <a:noFill/>
                </a:ln>
                <a:solidFill>
                  <a:schemeClr val="tx1"/>
                </a:solidFill>
                <a:effectLst/>
                <a:uLnTx/>
                <a:uFillTx/>
                <a:latin typeface="+mn-lt"/>
                <a:ea typeface="+mn-ea"/>
                <a:cs typeface="+mn-cs"/>
              </a:rPr>
            </a:br>
            <a:endParaRPr kumimoji="0" lang="en-GB" sz="24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country</a:t>
            </a: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Columns: country_id, country_name</a:t>
            </a: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None/>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a:t>
            </a:r>
            <a:r>
              <a:rPr kumimoji="0" lang="en-GB" sz="2400" b="1" i="0" u="none" strike="noStrike" kern="1200" cap="none" spc="0" normalizeH="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type</a:t>
            </a: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Columns: card_type_id,</a:t>
            </a:r>
            <a:r>
              <a:rPr kumimoji="0" lang="en-GB" sz="2400" b="0" i="0" u="none" strike="noStrike" kern="1200" cap="none" spc="0" normalizeH="0" noProof="0" dirty="0" smtClean="0">
                <a:ln>
                  <a:noFill/>
                </a:ln>
                <a:solidFill>
                  <a:schemeClr val="tx1"/>
                </a:solidFill>
                <a:effectLst/>
                <a:uLnTx/>
                <a:uFillTx/>
                <a:latin typeface="+mn-lt"/>
                <a:ea typeface="+mn-ea"/>
                <a:cs typeface="+mn-cs"/>
              </a:rPr>
              <a:t> card_type_name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None/>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 transaction</a:t>
            </a: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Columns: transaction_id, transaction_date, transaction_amount</a:t>
            </a: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Card number</a:t>
            </a: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Columns:  card_id, customer_id, card_type</a:t>
            </a:r>
            <a:r>
              <a:rPr lang="en-GB" sz="2400" dirty="0" smtClean="0"/>
              <a:t>_id</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Aft>
                <a:spcPts val="0"/>
              </a:spcAft>
              <a:buClr>
                <a:schemeClr val="accent1"/>
              </a:buClr>
              <a:buSzTx/>
              <a:buFont typeface="Arial" panose="020B0604020202020204" pitchFamily="34" charset="0"/>
              <a:buChar char="•"/>
              <a:tabLst/>
              <a:defRPr/>
            </a:pPr>
            <a:endParaRPr kumimoji="0" lang="en-GB"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887428" y="3310236"/>
            <a:ext cx="7594323" cy="369332"/>
          </a:xfrm>
          <a:prstGeom prst="rect">
            <a:avLst/>
          </a:prstGeom>
        </p:spPr>
        <p:txBody>
          <a:bodyPr wrap="square">
            <a:spAutoFit/>
          </a:bodyPr>
          <a:lstStyle/>
          <a:p>
            <a:pPr algn="ctr"/>
            <a:r>
              <a:rPr lang="en-GB" u="sng" dirty="0" smtClean="0"/>
              <a:t>Tables </a:t>
            </a:r>
            <a:endParaRPr lang="en-GB" u="sng" dirty="0"/>
          </a:p>
        </p:txBody>
      </p:sp>
      <p:pic>
        <p:nvPicPr>
          <p:cNvPr id="8" name="Picture 2" descr="https://lh6.googleusercontent.com/_p7-lLHa3rb3bQxe1Aj6TQoDZhiJnYS0rfw9doE791jKpaq-4Mg7SqYIMapfQO0B5-FbHdlAqzQeX69uQn5WEJLgLNuaeXHlZTjb_vhYkLpa4NeaTil9PkpxB_6cDUGyERgOc8-YDfv3-tT6mFKDow3xYzuuZ2miOsmMHwNE_O-7rZZfryqPxHQGdXk27_L9"/>
          <p:cNvPicPr>
            <a:picLocks noChangeAspect="1" noChangeArrowheads="1"/>
          </p:cNvPicPr>
          <p:nvPr/>
        </p:nvPicPr>
        <p:blipFill>
          <a:blip r:embed="rId2"/>
          <a:srcRect/>
          <a:stretch>
            <a:fillRect/>
          </a:stretch>
        </p:blipFill>
        <p:spPr bwMode="auto">
          <a:xfrm>
            <a:off x="1145059" y="3917054"/>
            <a:ext cx="5296930" cy="1340950"/>
          </a:xfrm>
          <a:prstGeom prst="rect">
            <a:avLst/>
          </a:prstGeom>
          <a:noFill/>
        </p:spPr>
      </p:pic>
      <p:sp>
        <p:nvSpPr>
          <p:cNvPr id="9" name="Rectangle 8"/>
          <p:cNvSpPr/>
          <p:nvPr/>
        </p:nvSpPr>
        <p:spPr>
          <a:xfrm>
            <a:off x="3008313" y="3672702"/>
            <a:ext cx="971741" cy="276999"/>
          </a:xfrm>
          <a:prstGeom prst="rect">
            <a:avLst/>
          </a:prstGeom>
        </p:spPr>
        <p:txBody>
          <a:bodyPr wrap="none">
            <a:spAutoFit/>
          </a:bodyPr>
          <a:lstStyle/>
          <a:p>
            <a:r>
              <a:rPr lang="en-GB" sz="1200" dirty="0" smtClean="0"/>
              <a:t>Bank loans</a:t>
            </a:r>
            <a:endParaRPr lang="en-GB" sz="1200" dirty="0"/>
          </a:p>
        </p:txBody>
      </p:sp>
      <p:sp>
        <p:nvSpPr>
          <p:cNvPr id="10" name="Rectangle 9"/>
          <p:cNvSpPr/>
          <p:nvPr/>
        </p:nvSpPr>
        <p:spPr>
          <a:xfrm>
            <a:off x="2928746" y="5420497"/>
            <a:ext cx="1503212" cy="276999"/>
          </a:xfrm>
          <a:prstGeom prst="rect">
            <a:avLst/>
          </a:prstGeom>
        </p:spPr>
        <p:txBody>
          <a:bodyPr wrap="square">
            <a:spAutoFit/>
          </a:bodyPr>
          <a:lstStyle/>
          <a:p>
            <a:r>
              <a:rPr lang="en-GB" sz="1200" dirty="0" smtClean="0"/>
              <a:t>Online Banking</a:t>
            </a:r>
            <a:endParaRPr lang="en-GB" sz="1200" dirty="0"/>
          </a:p>
        </p:txBody>
      </p:sp>
      <p:pic>
        <p:nvPicPr>
          <p:cNvPr id="11" name="Picture 4" descr="https://lh3.googleusercontent.com/D6t2YMvkVf4cVNNsvYR_xGjX0W93ekAC-hk372-pBW5IlbFM9cQ2tVgpcFajWzu4Z5vP1eRf8UunanMFvnBkiY20LXUbuTE3lB7EObUOQozpNYyRcJfMOPBcMl_gtTRf-Xz2MgQDJ9oMiTD2Pyc2r8uS4a3uuQYlCflEI9zM8urPGeidb8NLWlfv1B9BAlLy"/>
          <p:cNvPicPr>
            <a:picLocks noChangeAspect="1" noChangeArrowheads="1"/>
          </p:cNvPicPr>
          <p:nvPr/>
        </p:nvPicPr>
        <p:blipFill>
          <a:blip r:embed="rId3"/>
          <a:srcRect/>
          <a:stretch>
            <a:fillRect/>
          </a:stretch>
        </p:blipFill>
        <p:spPr bwMode="auto">
          <a:xfrm>
            <a:off x="1145060" y="5725296"/>
            <a:ext cx="5296929" cy="1025611"/>
          </a:xfrm>
          <a:prstGeom prst="rect">
            <a:avLst/>
          </a:prstGeom>
          <a:noFill/>
        </p:spPr>
      </p:pic>
      <p:sp>
        <p:nvSpPr>
          <p:cNvPr id="12" name="Rectangle 11"/>
          <p:cNvSpPr/>
          <p:nvPr/>
        </p:nvSpPr>
        <p:spPr>
          <a:xfrm>
            <a:off x="9118118" y="3606799"/>
            <a:ext cx="1039067" cy="276999"/>
          </a:xfrm>
          <a:prstGeom prst="rect">
            <a:avLst/>
          </a:prstGeom>
        </p:spPr>
        <p:txBody>
          <a:bodyPr wrap="none">
            <a:spAutoFit/>
          </a:bodyPr>
          <a:lstStyle/>
          <a:p>
            <a:r>
              <a:rPr lang="en-GB" sz="1200" dirty="0" smtClean="0"/>
              <a:t>Debit Cards</a:t>
            </a:r>
            <a:endParaRPr lang="en-GB" sz="1200" dirty="0"/>
          </a:p>
        </p:txBody>
      </p:sp>
      <p:pic>
        <p:nvPicPr>
          <p:cNvPr id="13" name="Picture 6" descr="https://lh6.googleusercontent.com/iqJVs_iA0kkLy0Hcb6CQ27sw2lSm_8aKEo51ZpQhUWrSWuRYbSBvNBK9YE4vnzde3cmhHcg5a9ZF-m-3iwCc7MWo4cWabnCgDGsafGuqm-ILmcVwpZ_76VHjwl9A2w5AizB6cWWe2XIDnHH4q0bBXRxHTBCQVVLXeV6tKc0RaVspCwwIBnbFuFtlndSsxPhc"/>
          <p:cNvPicPr>
            <a:picLocks noChangeAspect="1" noChangeArrowheads="1"/>
          </p:cNvPicPr>
          <p:nvPr/>
        </p:nvPicPr>
        <p:blipFill>
          <a:blip r:embed="rId4"/>
          <a:srcRect/>
          <a:stretch>
            <a:fillRect/>
          </a:stretch>
        </p:blipFill>
        <p:spPr bwMode="auto">
          <a:xfrm>
            <a:off x="7049323" y="3921211"/>
            <a:ext cx="4881726" cy="1344828"/>
          </a:xfrm>
          <a:prstGeom prst="rect">
            <a:avLst/>
          </a:prstGeom>
          <a:noFill/>
        </p:spPr>
      </p:pic>
    </p:spTree>
    <p:extLst>
      <p:ext uri="{BB962C8B-B14F-4D97-AF65-F5344CB8AC3E}">
        <p14:creationId xmlns="" xmlns:p14="http://schemas.microsoft.com/office/powerpoint/2010/main" val="338527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07839" y="101135"/>
            <a:ext cx="9486690" cy="1208681"/>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smtClean="0">
                <a:ln>
                  <a:noFill/>
                </a:ln>
                <a:solidFill>
                  <a:schemeClr val="tx1"/>
                </a:solidFill>
                <a:effectLst/>
                <a:uLnTx/>
                <a:uFillTx/>
                <a:latin typeface="+mj-lt"/>
                <a:ea typeface="+mj-ea"/>
                <a:cs typeface="+mj-cs"/>
              </a:rPr>
              <a:t>2</a:t>
            </a:r>
            <a:r>
              <a:rPr kumimoji="0" lang="en-GB" sz="3200" b="1" i="0" u="none" strike="noStrike" kern="1200" cap="none" spc="0" normalizeH="0" baseline="30000" noProof="0" dirty="0" smtClean="0">
                <a:ln>
                  <a:noFill/>
                </a:ln>
                <a:solidFill>
                  <a:schemeClr val="tx1"/>
                </a:solidFill>
                <a:effectLst/>
                <a:uLnTx/>
                <a:uFillTx/>
                <a:latin typeface="+mj-lt"/>
                <a:ea typeface="+mj-ea"/>
                <a:cs typeface="+mj-cs"/>
              </a:rPr>
              <a:t>nd</a:t>
            </a:r>
            <a:r>
              <a:rPr kumimoji="0" lang="en-GB" sz="3200" b="1" i="0" u="none" strike="noStrike" kern="1200" cap="none" spc="0" normalizeH="0" baseline="0" noProof="0" dirty="0" smtClean="0">
                <a:ln>
                  <a:noFill/>
                </a:ln>
                <a:solidFill>
                  <a:schemeClr val="tx1"/>
                </a:solidFill>
                <a:effectLst/>
                <a:uLnTx/>
                <a:uFillTx/>
                <a:latin typeface="+mj-lt"/>
                <a:ea typeface="+mj-ea"/>
                <a:cs typeface="+mj-cs"/>
              </a:rPr>
              <a:t> Database: credit_card_data </a:t>
            </a:r>
            <a:r>
              <a:rPr kumimoji="0" lang="en-GB" sz="2400" b="1" i="0" u="none" strike="noStrike" kern="1200" cap="none" spc="0" normalizeH="0" baseline="0" noProof="0" dirty="0" smtClean="0">
                <a:ln>
                  <a:noFill/>
                </a:ln>
                <a:solidFill>
                  <a:schemeClr val="tx1"/>
                </a:solidFill>
                <a:effectLst/>
                <a:uLnTx/>
                <a:uFillTx/>
                <a:latin typeface="+mj-lt"/>
                <a:ea typeface="+mj-ea"/>
                <a:cs typeface="+mj-cs"/>
              </a:rPr>
              <a:t/>
            </a:r>
            <a:br>
              <a:rPr kumimoji="0" lang="en-GB" sz="2400" b="1" i="0" u="none" strike="noStrike" kern="1200" cap="none" spc="0" normalizeH="0" baseline="0" noProof="0" dirty="0" smtClean="0">
                <a:ln>
                  <a:noFill/>
                </a:ln>
                <a:solidFill>
                  <a:schemeClr val="tx1"/>
                </a:solidFill>
                <a:effectLst/>
                <a:uLnTx/>
                <a:uFillTx/>
                <a:latin typeface="+mj-lt"/>
                <a:ea typeface="+mj-ea"/>
                <a:cs typeface="+mj-cs"/>
              </a:rPr>
            </a:br>
            <a:r>
              <a:rPr kumimoji="0" lang="en-GB" sz="2400" b="1" i="0" u="none" strike="noStrike" kern="1200" cap="none" spc="0" normalizeH="0" baseline="0" noProof="0" dirty="0" smtClean="0">
                <a:ln>
                  <a:noFill/>
                </a:ln>
                <a:solidFill>
                  <a:schemeClr val="tx1"/>
                </a:solidFill>
                <a:effectLst/>
                <a:uLnTx/>
                <a:uFillTx/>
                <a:latin typeface="+mj-lt"/>
                <a:ea typeface="+mj-ea"/>
                <a:cs typeface="+mj-cs"/>
              </a:rPr>
              <a:t>with the following tables: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Content Placeholder 2"/>
          <p:cNvSpPr txBox="1">
            <a:spLocks/>
          </p:cNvSpPr>
          <p:nvPr/>
        </p:nvSpPr>
        <p:spPr>
          <a:xfrm>
            <a:off x="1573426" y="1002600"/>
            <a:ext cx="9967784" cy="2444935"/>
          </a:xfrm>
          <a:prstGeom prst="rect">
            <a:avLst/>
          </a:prstGeom>
        </p:spPr>
        <p:txBody>
          <a:bodyPr vert="horz" lIns="91440" tIns="45720" rIns="91440" bIns="45720" rtlCol="0">
            <a:normAutofit fontScale="47500" lnSpcReduction="20000"/>
          </a:bodyPr>
          <a:lstStyle/>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Country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r>
            <a:br>
              <a:rPr kumimoji="0" lang="en-GB" sz="2400" b="0" i="0" u="none" strike="noStrike" kern="1200" cap="none" spc="0" normalizeH="0" baseline="0" noProof="0" dirty="0" smtClean="0">
                <a:ln>
                  <a:noFill/>
                </a:ln>
                <a:solidFill>
                  <a:schemeClr val="tx1"/>
                </a:solidFill>
                <a:effectLst/>
                <a:uLnTx/>
                <a:uFillTx/>
                <a:latin typeface="+mn-lt"/>
                <a:ea typeface="+mn-ea"/>
                <a:cs typeface="+mn-cs"/>
              </a:rPr>
            </a:br>
            <a:r>
              <a:rPr kumimoji="0" lang="en-GB" sz="2400" b="0" i="0" u="none" strike="noStrike" kern="1200" cap="none" spc="0" normalizeH="0" baseline="0" noProof="0" dirty="0" smtClean="0">
                <a:ln>
                  <a:noFill/>
                </a:ln>
                <a:solidFill>
                  <a:schemeClr val="tx1"/>
                </a:solidFill>
                <a:effectLst/>
                <a:uLnTx/>
                <a:uFillTx/>
                <a:latin typeface="+mn-lt"/>
                <a:ea typeface="+mn-ea"/>
                <a:cs typeface="+mn-cs"/>
              </a:rPr>
              <a:t> Columns: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country_id</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(Primary Key),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country_name</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r>
            <a:br>
              <a:rPr kumimoji="0" lang="en-GB" sz="2400" b="0" i="0" u="none" strike="noStrike" kern="1200" cap="none" spc="0" normalizeH="0" baseline="0" noProof="0" dirty="0" smtClean="0">
                <a:ln>
                  <a:noFill/>
                </a:ln>
                <a:solidFill>
                  <a:schemeClr val="tx1"/>
                </a:solidFill>
                <a:effectLst/>
                <a:uLnTx/>
                <a:uFillTx/>
                <a:latin typeface="+mn-lt"/>
                <a:ea typeface="+mn-ea"/>
                <a:cs typeface="+mn-cs"/>
              </a:rPr>
            </a:br>
            <a:endParaRPr kumimoji="0" lang="en-GB" sz="24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 type</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Columns: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card_type_id</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(PK),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card_type_name</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None/>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Customer</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Columns: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cust_id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(PK),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nin, first_name, last_name, country_id</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None/>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 transaction</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Columns</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 transaction_id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(PK),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transaction_date, transaction_amount, card_number_id</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Card number</a:t>
            </a:r>
          </a:p>
          <a:p>
            <a:pPr marL="228600" marR="0" lvl="0" indent="-228600" algn="l" defTabSz="914400" rtl="0" eaLnBrk="1" fontAlgn="auto" latinLnBrk="0" hangingPunct="1">
              <a:lnSpc>
                <a:spcPct val="110000"/>
              </a:lnSpc>
              <a:spcBef>
                <a:spcPts val="0"/>
              </a:spcBef>
              <a:spcAft>
                <a:spcPts val="0"/>
              </a:spcAft>
              <a:buClr>
                <a:schemeClr val="accent1"/>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Columns: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card_id</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(PK),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customer_id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(FK referencing the table Customer), (FK referencing the table Card_type).</a:t>
            </a:r>
          </a:p>
          <a:p>
            <a:pPr marL="228600" lvl="0" indent="-228600">
              <a:lnSpc>
                <a:spcPct val="110000"/>
              </a:lnSpc>
              <a:buClr>
                <a:schemeClr val="accent1"/>
              </a:buClr>
              <a:buFont typeface="Arial" panose="020B0604020202020204" pitchFamily="34" charset="0"/>
              <a:buChar char="•"/>
            </a:pPr>
            <a:r>
              <a:rPr lang="en-GB" sz="2000" b="1" dirty="0" smtClean="0"/>
              <a:t>card_type_id</a:t>
            </a:r>
            <a:endParaRPr kumimoji="0" lang="en-GB"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204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FFFFFF"/>
                </a:solidFill>
                <a:effectLst/>
                <a:latin typeface="Arial" pitchFamily="34" charset="0"/>
                <a:cs typeface="Arial" pitchFamily="34" charset="0"/>
              </a:rPr>
              <a:t>Bank loans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14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5" name="Picture 7"/>
          <p:cNvPicPr>
            <a:picLocks noChangeAspect="1" noChangeArrowheads="1"/>
          </p:cNvPicPr>
          <p:nvPr/>
        </p:nvPicPr>
        <p:blipFill>
          <a:blip r:embed="rId2"/>
          <a:srcRect/>
          <a:stretch>
            <a:fillRect/>
          </a:stretch>
        </p:blipFill>
        <p:spPr bwMode="auto">
          <a:xfrm>
            <a:off x="10287515" y="4143630"/>
            <a:ext cx="1643964" cy="1909119"/>
          </a:xfrm>
          <a:prstGeom prst="rect">
            <a:avLst/>
          </a:prstGeom>
          <a:noFill/>
          <a:ln w="9525">
            <a:noFill/>
            <a:miter lim="800000"/>
            <a:headEnd/>
            <a:tailEnd/>
          </a:ln>
          <a:effectLst/>
        </p:spPr>
      </p:pic>
      <p:pic>
        <p:nvPicPr>
          <p:cNvPr id="2056" name="Picture 8"/>
          <p:cNvPicPr>
            <a:picLocks noChangeAspect="1" noChangeArrowheads="1"/>
          </p:cNvPicPr>
          <p:nvPr/>
        </p:nvPicPr>
        <p:blipFill>
          <a:blip r:embed="rId3"/>
          <a:srcRect/>
          <a:stretch>
            <a:fillRect/>
          </a:stretch>
        </p:blipFill>
        <p:spPr bwMode="auto">
          <a:xfrm>
            <a:off x="7431175" y="4148911"/>
            <a:ext cx="2661987" cy="1897662"/>
          </a:xfrm>
          <a:prstGeom prst="rect">
            <a:avLst/>
          </a:prstGeom>
          <a:noFill/>
          <a:ln w="9525">
            <a:noFill/>
            <a:miter lim="800000"/>
            <a:headEnd/>
            <a:tailEnd/>
          </a:ln>
          <a:effectLst/>
        </p:spPr>
      </p:pic>
      <p:pic>
        <p:nvPicPr>
          <p:cNvPr id="2057" name="Picture 9"/>
          <p:cNvPicPr>
            <a:picLocks noChangeAspect="1" noChangeArrowheads="1"/>
          </p:cNvPicPr>
          <p:nvPr/>
        </p:nvPicPr>
        <p:blipFill>
          <a:blip r:embed="rId4"/>
          <a:srcRect/>
          <a:stretch>
            <a:fillRect/>
          </a:stretch>
        </p:blipFill>
        <p:spPr bwMode="auto">
          <a:xfrm>
            <a:off x="3080952" y="4017569"/>
            <a:ext cx="1469940" cy="2226712"/>
          </a:xfrm>
          <a:prstGeom prst="rect">
            <a:avLst/>
          </a:prstGeom>
          <a:noFill/>
          <a:ln w="9525">
            <a:noFill/>
            <a:miter lim="800000"/>
            <a:headEnd/>
            <a:tailEnd/>
          </a:ln>
          <a:effectLst/>
        </p:spPr>
      </p:pic>
      <p:pic>
        <p:nvPicPr>
          <p:cNvPr id="2058" name="Picture 10"/>
          <p:cNvPicPr>
            <a:picLocks noChangeAspect="1" noChangeArrowheads="1"/>
          </p:cNvPicPr>
          <p:nvPr/>
        </p:nvPicPr>
        <p:blipFill>
          <a:blip r:embed="rId5"/>
          <a:srcRect/>
          <a:stretch>
            <a:fillRect/>
          </a:stretch>
        </p:blipFill>
        <p:spPr bwMode="auto">
          <a:xfrm>
            <a:off x="1257032" y="4020065"/>
            <a:ext cx="1703698" cy="2239147"/>
          </a:xfrm>
          <a:prstGeom prst="rect">
            <a:avLst/>
          </a:prstGeom>
          <a:noFill/>
          <a:ln w="9525">
            <a:noFill/>
            <a:miter lim="800000"/>
            <a:headEnd/>
            <a:tailEnd/>
          </a:ln>
          <a:effectLst/>
        </p:spPr>
      </p:pic>
      <p:pic>
        <p:nvPicPr>
          <p:cNvPr id="2059" name="Picture 11"/>
          <p:cNvPicPr>
            <a:picLocks noChangeAspect="1" noChangeArrowheads="1"/>
          </p:cNvPicPr>
          <p:nvPr/>
        </p:nvPicPr>
        <p:blipFill>
          <a:blip r:embed="rId6"/>
          <a:srcRect/>
          <a:stretch>
            <a:fillRect/>
          </a:stretch>
        </p:blipFill>
        <p:spPr bwMode="auto">
          <a:xfrm>
            <a:off x="4619102" y="4127157"/>
            <a:ext cx="2769465" cy="19760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185" y="101135"/>
            <a:ext cx="9486690" cy="1550419"/>
          </a:xfrm>
        </p:spPr>
        <p:txBody>
          <a:bodyPr/>
          <a:lstStyle/>
          <a:p>
            <a:pPr algn="ctr"/>
            <a:r>
              <a:rPr lang="en-GB" b="0" dirty="0" smtClean="0"/>
              <a:t>DB Diagram</a:t>
            </a:r>
            <a:endParaRPr lang="en-GB" dirty="0"/>
          </a:p>
        </p:txBody>
      </p:sp>
      <p:pic>
        <p:nvPicPr>
          <p:cNvPr id="19458" name="Picture 2" descr="https://lh3.googleusercontent.com/Edxf5olvssG6-sHcUJ6w_RDKSjx-NPzSCaIYHdcTFuvx8haNseVTF95LCIk3eMIjVvU1CpHTaY_MNKq2zt7sPMa06OHk2_eR5McUAiHmYXmp2VH2e4MYv7vjsRJf24AoHc-C3lZyGSgO5BrCSjS9CkNBL971aWX789tCCKFl-oxpWlwPMtgEdxzDC7FuVyaF"/>
          <p:cNvPicPr>
            <a:picLocks noChangeAspect="1" noChangeArrowheads="1"/>
          </p:cNvPicPr>
          <p:nvPr/>
        </p:nvPicPr>
        <p:blipFill>
          <a:blip r:embed="rId2"/>
          <a:srcRect/>
          <a:stretch>
            <a:fillRect/>
          </a:stretch>
        </p:blipFill>
        <p:spPr bwMode="auto">
          <a:xfrm>
            <a:off x="1482811" y="996778"/>
            <a:ext cx="10058400" cy="574177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000" dirty="0" smtClean="0"/>
              <a:t>Code used -reason</a:t>
            </a:r>
            <a:r>
              <a:rPr lang="en-GB" sz="4000" dirty="0" smtClean="0"/>
              <a:t>: </a:t>
            </a:r>
            <a:br>
              <a:rPr lang="en-GB" sz="4000" dirty="0" smtClean="0"/>
            </a:br>
            <a:r>
              <a:rPr lang="en-GB" sz="4000" dirty="0" smtClean="0"/>
              <a:t>Stored Function</a:t>
            </a:r>
            <a:br>
              <a:rPr lang="en-GB" sz="4000" dirty="0" smtClean="0"/>
            </a:br>
            <a:r>
              <a:rPr lang="en-GB" sz="4000" dirty="0" smtClean="0">
                <a:solidFill>
                  <a:srgbClr val="FF0000"/>
                </a:solidFill>
              </a:rPr>
              <a:t>Calculate the total account balance after what event?</a:t>
            </a:r>
            <a:endParaRPr lang="en-GB" sz="4000" dirty="0">
              <a:solidFill>
                <a:srgbClr val="FF0000"/>
              </a:solidFill>
            </a:endParaRPr>
          </a:p>
        </p:txBody>
      </p:sp>
      <p:sp>
        <p:nvSpPr>
          <p:cNvPr id="3" name="Content Placeholder 2"/>
          <p:cNvSpPr>
            <a:spLocks noGrp="1"/>
          </p:cNvSpPr>
          <p:nvPr>
            <p:ph idx="1"/>
          </p:nvPr>
        </p:nvSpPr>
        <p:spPr>
          <a:xfrm>
            <a:off x="1587710" y="2916198"/>
            <a:ext cx="9486690" cy="3342967"/>
          </a:xfrm>
        </p:spPr>
        <p:txBody>
          <a:bodyPr>
            <a:normAutofit/>
          </a:bodyPr>
          <a:lstStyle/>
          <a:p>
            <a:r>
              <a:rPr lang="en-GB" dirty="0" smtClean="0"/>
              <a:t>CREATE PROCEDURE </a:t>
            </a:r>
            <a:r>
              <a:rPr lang="en-GB" dirty="0" err="1" smtClean="0"/>
              <a:t>total_account_balance</a:t>
            </a:r>
            <a:r>
              <a:rPr lang="en-GB" dirty="0" smtClean="0"/>
              <a:t>()</a:t>
            </a:r>
          </a:p>
          <a:p>
            <a:r>
              <a:rPr lang="en-GB" dirty="0" smtClean="0"/>
              <a:t>BEGIN</a:t>
            </a:r>
          </a:p>
          <a:p>
            <a:r>
              <a:rPr lang="en-GB" dirty="0" smtClean="0"/>
              <a:t>SELECT SUM(</a:t>
            </a:r>
            <a:r>
              <a:rPr lang="en-GB" dirty="0" err="1" smtClean="0"/>
              <a:t>account_balance</a:t>
            </a:r>
            <a:r>
              <a:rPr lang="en-GB" dirty="0" smtClean="0"/>
              <a:t>)</a:t>
            </a:r>
          </a:p>
          <a:p>
            <a:r>
              <a:rPr lang="en-GB" dirty="0" smtClean="0"/>
              <a:t>FROM online_banking;</a:t>
            </a:r>
          </a:p>
          <a:p>
            <a:r>
              <a:rPr lang="en-GB" dirty="0" smtClean="0"/>
              <a:t>END</a:t>
            </a:r>
          </a:p>
          <a:p>
            <a:r>
              <a:rPr lang="en-GB" dirty="0" smtClean="0"/>
              <a:t>CALL </a:t>
            </a:r>
            <a:r>
              <a:rPr lang="en-GB" dirty="0" err="1" smtClean="0"/>
              <a:t>total_card_balance</a:t>
            </a:r>
            <a:r>
              <a:rPr lang="en-GB" dirty="0" smtClean="0"/>
              <a:t>();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Stored </a:t>
            </a:r>
            <a:r>
              <a:rPr lang="en-GB" dirty="0" smtClean="0"/>
              <a:t>procedure: </a:t>
            </a:r>
            <a:br>
              <a:rPr lang="en-GB" dirty="0" smtClean="0"/>
            </a:br>
            <a:r>
              <a:rPr lang="en-GB" dirty="0" smtClean="0">
                <a:solidFill>
                  <a:srgbClr val="FF0000"/>
                </a:solidFill>
              </a:rPr>
              <a:t>We use it to find what exactly?</a:t>
            </a:r>
            <a:r>
              <a:rPr lang="en-GB" dirty="0" smtClean="0">
                <a:solidFill>
                  <a:srgbClr val="FF0000"/>
                </a:solidFill>
              </a:rPr>
              <a:t> </a:t>
            </a:r>
            <a:br>
              <a:rPr lang="en-GB" dirty="0" smtClean="0">
                <a:solidFill>
                  <a:srgbClr val="FF0000"/>
                </a:solidFill>
              </a:rPr>
            </a:br>
            <a:endParaRPr lang="en-GB" dirty="0">
              <a:solidFill>
                <a:srgbClr val="FF0000"/>
              </a:solidFill>
            </a:endParaRPr>
          </a:p>
        </p:txBody>
      </p:sp>
      <p:sp>
        <p:nvSpPr>
          <p:cNvPr id="3" name="Content Placeholder 2"/>
          <p:cNvSpPr>
            <a:spLocks noGrp="1"/>
          </p:cNvSpPr>
          <p:nvPr>
            <p:ph idx="1"/>
          </p:nvPr>
        </p:nvSpPr>
        <p:spPr>
          <a:xfrm>
            <a:off x="1587710" y="1878226"/>
            <a:ext cx="10011166" cy="4703805"/>
          </a:xfrm>
        </p:spPr>
        <p:txBody>
          <a:bodyPr>
            <a:normAutofit fontScale="47500" lnSpcReduction="20000"/>
          </a:bodyPr>
          <a:lstStyle/>
          <a:p>
            <a:r>
              <a:rPr lang="en-GB" dirty="0" smtClean="0"/>
              <a:t>CREATE PROCEDURE </a:t>
            </a:r>
            <a:r>
              <a:rPr lang="en-GB" dirty="0" err="1" smtClean="0"/>
              <a:t>debitCardProcedure</a:t>
            </a:r>
            <a:endParaRPr lang="en-GB" dirty="0" smtClean="0"/>
          </a:p>
          <a:p>
            <a:r>
              <a:rPr lang="en-GB" dirty="0" smtClean="0"/>
              <a:t>@</a:t>
            </a:r>
            <a:r>
              <a:rPr lang="en-GB" dirty="0" err="1" smtClean="0"/>
              <a:t>cardNumber</a:t>
            </a:r>
            <a:r>
              <a:rPr lang="en-GB" dirty="0" smtClean="0"/>
              <a:t> char(16),</a:t>
            </a:r>
          </a:p>
          <a:p>
            <a:r>
              <a:rPr lang="en-GB" dirty="0" smtClean="0"/>
              <a:t>@</a:t>
            </a:r>
            <a:r>
              <a:rPr lang="en-GB" dirty="0" err="1" smtClean="0"/>
              <a:t>cardholderName</a:t>
            </a:r>
            <a:r>
              <a:rPr lang="en-GB" dirty="0" smtClean="0"/>
              <a:t> </a:t>
            </a:r>
            <a:r>
              <a:rPr lang="en-GB" dirty="0" err="1" smtClean="0"/>
              <a:t>varchar</a:t>
            </a:r>
            <a:r>
              <a:rPr lang="en-GB" dirty="0" smtClean="0"/>
              <a:t>(255),</a:t>
            </a:r>
          </a:p>
          <a:p>
            <a:r>
              <a:rPr lang="en-GB" dirty="0" smtClean="0"/>
              <a:t>@</a:t>
            </a:r>
            <a:r>
              <a:rPr lang="en-GB" dirty="0" err="1" smtClean="0"/>
              <a:t>expirationDate</a:t>
            </a:r>
            <a:r>
              <a:rPr lang="en-GB" dirty="0" smtClean="0"/>
              <a:t> date,</a:t>
            </a:r>
          </a:p>
          <a:p>
            <a:r>
              <a:rPr lang="en-GB" dirty="0" smtClean="0"/>
              <a:t>@</a:t>
            </a:r>
            <a:r>
              <a:rPr lang="en-GB" dirty="0" err="1" smtClean="0"/>
              <a:t>currentBalance</a:t>
            </a:r>
            <a:r>
              <a:rPr lang="en-GB" dirty="0" smtClean="0"/>
              <a:t> decimal(10,2)</a:t>
            </a:r>
          </a:p>
          <a:p>
            <a:r>
              <a:rPr lang="en-GB" dirty="0" smtClean="0"/>
              <a:t>AS</a:t>
            </a:r>
          </a:p>
          <a:p>
            <a:r>
              <a:rPr lang="en-GB" dirty="0" smtClean="0"/>
              <a:t>BEGIN</a:t>
            </a:r>
          </a:p>
          <a:p>
            <a:r>
              <a:rPr lang="en-GB" dirty="0" smtClean="0"/>
              <a:t>    INSERT INTO </a:t>
            </a:r>
            <a:r>
              <a:rPr lang="en-GB" dirty="0" err="1" smtClean="0"/>
              <a:t>DebitCards</a:t>
            </a:r>
            <a:r>
              <a:rPr lang="en-GB" dirty="0" smtClean="0"/>
              <a:t>(</a:t>
            </a:r>
            <a:r>
              <a:rPr lang="en-GB" dirty="0" err="1" smtClean="0"/>
              <a:t>cardNumber</a:t>
            </a:r>
            <a:r>
              <a:rPr lang="en-GB" dirty="0" smtClean="0"/>
              <a:t>, </a:t>
            </a:r>
            <a:r>
              <a:rPr lang="en-GB" dirty="0" err="1" smtClean="0"/>
              <a:t>cardholderName</a:t>
            </a:r>
            <a:r>
              <a:rPr lang="en-GB" dirty="0" smtClean="0"/>
              <a:t>, </a:t>
            </a:r>
            <a:r>
              <a:rPr lang="en-GB" dirty="0" err="1" smtClean="0"/>
              <a:t>expirationDate</a:t>
            </a:r>
            <a:r>
              <a:rPr lang="en-GB" dirty="0" smtClean="0"/>
              <a:t>, </a:t>
            </a:r>
            <a:r>
              <a:rPr lang="en-GB" dirty="0" err="1" smtClean="0"/>
              <a:t>currentBalance</a:t>
            </a:r>
            <a:r>
              <a:rPr lang="en-GB" dirty="0" smtClean="0"/>
              <a:t>)</a:t>
            </a:r>
          </a:p>
          <a:p>
            <a:r>
              <a:rPr lang="en-GB" dirty="0" smtClean="0"/>
              <a:t>    VALUES(@</a:t>
            </a:r>
            <a:r>
              <a:rPr lang="en-GB" dirty="0" err="1" smtClean="0"/>
              <a:t>cardNumber</a:t>
            </a:r>
            <a:r>
              <a:rPr lang="en-GB" dirty="0" smtClean="0"/>
              <a:t>, @</a:t>
            </a:r>
            <a:r>
              <a:rPr lang="en-GB" dirty="0" err="1" smtClean="0"/>
              <a:t>cardholderName</a:t>
            </a:r>
            <a:r>
              <a:rPr lang="en-GB" dirty="0" smtClean="0"/>
              <a:t>, @</a:t>
            </a:r>
            <a:r>
              <a:rPr lang="en-GB" dirty="0" err="1" smtClean="0"/>
              <a:t>expirationDate</a:t>
            </a:r>
            <a:r>
              <a:rPr lang="en-GB" dirty="0" smtClean="0"/>
              <a:t>, @</a:t>
            </a:r>
            <a:r>
              <a:rPr lang="en-GB" dirty="0" err="1" smtClean="0"/>
              <a:t>currentBalance</a:t>
            </a:r>
            <a:r>
              <a:rPr lang="en-GB" dirty="0" smtClean="0"/>
              <a:t>)</a:t>
            </a:r>
          </a:p>
          <a:p>
            <a:r>
              <a:rPr lang="en-GB" dirty="0" smtClean="0"/>
              <a:t>END</a:t>
            </a:r>
          </a:p>
          <a:p>
            <a:r>
              <a:rPr lang="en-GB" dirty="0" smtClean="0"/>
              <a:t/>
            </a:r>
            <a:br>
              <a:rPr lang="en-GB" dirty="0" smtClean="0"/>
            </a:br>
            <a:r>
              <a:rPr lang="en-GB" dirty="0" smtClean="0"/>
              <a:t/>
            </a:r>
            <a:br>
              <a:rPr lang="en-GB" dirty="0" smtClean="0"/>
            </a:br>
            <a:r>
              <a:rPr lang="en-GB" dirty="0" smtClean="0"/>
              <a:t/>
            </a:r>
            <a:br>
              <a:rPr lang="en-GB" dirty="0" smtClean="0"/>
            </a:br>
            <a:r>
              <a:rPr lang="en-GB" dirty="0" smtClean="0"/>
              <a:t>EXEC </a:t>
            </a:r>
            <a:r>
              <a:rPr lang="en-GB" dirty="0" err="1" smtClean="0"/>
              <a:t>debitCardProcedure</a:t>
            </a:r>
            <a:r>
              <a:rPr lang="en-GB" dirty="0" smtClean="0"/>
              <a:t> @</a:t>
            </a:r>
            <a:r>
              <a:rPr lang="en-GB" dirty="0" err="1" smtClean="0"/>
              <a:t>cardNumber</a:t>
            </a:r>
            <a:r>
              <a:rPr lang="en-GB" dirty="0" smtClean="0"/>
              <a:t> = '1234567812345678',</a:t>
            </a:r>
          </a:p>
          <a:p>
            <a:r>
              <a:rPr lang="en-GB" dirty="0" smtClean="0"/>
              <a:t>                        @</a:t>
            </a:r>
            <a:r>
              <a:rPr lang="en-GB" dirty="0" err="1" smtClean="0"/>
              <a:t>cardholderName</a:t>
            </a:r>
            <a:r>
              <a:rPr lang="en-GB" dirty="0" smtClean="0"/>
              <a:t> = 'John Doe',</a:t>
            </a:r>
          </a:p>
          <a:p>
            <a:r>
              <a:rPr lang="en-GB" dirty="0" smtClean="0"/>
              <a:t>                        @</a:t>
            </a:r>
            <a:r>
              <a:rPr lang="en-GB" dirty="0" err="1" smtClean="0"/>
              <a:t>expirationDate</a:t>
            </a:r>
            <a:r>
              <a:rPr lang="en-GB" dirty="0" smtClean="0"/>
              <a:t> = '2022-12-31',</a:t>
            </a:r>
          </a:p>
          <a:p>
            <a:r>
              <a:rPr lang="en-GB" dirty="0" smtClean="0"/>
              <a:t>                        @</a:t>
            </a:r>
            <a:r>
              <a:rPr lang="en-GB" dirty="0" err="1" smtClean="0"/>
              <a:t>currentBalance</a:t>
            </a:r>
            <a:r>
              <a:rPr lang="en-GB" dirty="0" smtClean="0"/>
              <a:t> = 100.00</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0" dirty="0" smtClean="0"/>
              <a:t>Views (joins, query &amp;</a:t>
            </a:r>
            <a:r>
              <a:rPr lang="en-GB" b="0" dirty="0" err="1" smtClean="0"/>
              <a:t>subquery</a:t>
            </a:r>
            <a:r>
              <a:rPr lang="en-GB" b="0" dirty="0" smtClean="0"/>
              <a:t>)</a:t>
            </a:r>
            <a:br>
              <a:rPr lang="en-GB" b="0" dirty="0" smtClean="0"/>
            </a:br>
            <a:r>
              <a:rPr lang="en-GB" b="0" dirty="0" smtClean="0">
                <a:solidFill>
                  <a:srgbClr val="FF0000"/>
                </a:solidFill>
              </a:rPr>
              <a:t>We use it to achieve what?</a:t>
            </a:r>
            <a:endParaRPr lang="en-GB" dirty="0">
              <a:solidFill>
                <a:srgbClr val="FF0000"/>
              </a:solidFill>
            </a:endParaRPr>
          </a:p>
        </p:txBody>
      </p:sp>
      <p:sp>
        <p:nvSpPr>
          <p:cNvPr id="3" name="Content Placeholder 2"/>
          <p:cNvSpPr>
            <a:spLocks noGrp="1"/>
          </p:cNvSpPr>
          <p:nvPr>
            <p:ph idx="1"/>
          </p:nvPr>
        </p:nvSpPr>
        <p:spPr/>
        <p:txBody>
          <a:bodyPr>
            <a:normAutofit fontScale="92500"/>
          </a:bodyPr>
          <a:lstStyle/>
          <a:p>
            <a:pPr fontAlgn="base">
              <a:buNone/>
            </a:pPr>
            <a:r>
              <a:rPr lang="en-GB" dirty="0" smtClean="0"/>
              <a:t>CREATE VIEW </a:t>
            </a:r>
            <a:r>
              <a:rPr lang="en-GB" dirty="0" err="1" smtClean="0"/>
              <a:t>card_History</a:t>
            </a:r>
            <a:r>
              <a:rPr lang="en-GB" dirty="0" smtClean="0"/>
              <a:t> AS</a:t>
            </a:r>
          </a:p>
          <a:p>
            <a:pPr fontAlgn="base">
              <a:buNone/>
            </a:pPr>
            <a:r>
              <a:rPr lang="en-GB" dirty="0" smtClean="0"/>
              <a:t>SELECT Customers.firstname,Customers.lastname,card_transaction.trans_amount,</a:t>
            </a:r>
          </a:p>
          <a:p>
            <a:pPr fontAlgn="base">
              <a:buNone/>
            </a:pPr>
            <a:r>
              <a:rPr lang="en-GB" dirty="0" err="1" smtClean="0"/>
              <a:t>card_transaction.trans_date</a:t>
            </a:r>
            <a:r>
              <a:rPr lang="en-GB" dirty="0" smtClean="0"/>
              <a:t>, </a:t>
            </a:r>
            <a:r>
              <a:rPr lang="en-GB" dirty="0" err="1" smtClean="0"/>
              <a:t>card_type.card_types</a:t>
            </a:r>
            <a:endParaRPr lang="en-GB" dirty="0" smtClean="0"/>
          </a:p>
          <a:p>
            <a:pPr fontAlgn="base">
              <a:buNone/>
            </a:pPr>
            <a:r>
              <a:rPr lang="en-GB" dirty="0" smtClean="0"/>
              <a:t>FROM customer inner join </a:t>
            </a:r>
            <a:r>
              <a:rPr lang="en-GB" dirty="0" err="1" smtClean="0"/>
              <a:t>card_transaction</a:t>
            </a:r>
            <a:r>
              <a:rPr lang="en-GB" dirty="0" smtClean="0"/>
              <a:t> </a:t>
            </a:r>
          </a:p>
          <a:p>
            <a:pPr fontAlgn="base">
              <a:buNone/>
            </a:pPr>
            <a:r>
              <a:rPr lang="en-GB" dirty="0" smtClean="0"/>
              <a:t>on(</a:t>
            </a:r>
            <a:r>
              <a:rPr lang="en-GB" dirty="0" err="1" smtClean="0"/>
              <a:t>Customer.customer_id</a:t>
            </a:r>
            <a:r>
              <a:rPr lang="en-GB" dirty="0" smtClean="0"/>
              <a:t> = </a:t>
            </a:r>
            <a:r>
              <a:rPr lang="en-GB" dirty="0" err="1" smtClean="0"/>
              <a:t>Card_number.customer_id</a:t>
            </a:r>
            <a:r>
              <a:rPr lang="en-GB" dirty="0" smtClean="0"/>
              <a:t>)</a:t>
            </a:r>
          </a:p>
          <a:p>
            <a:pPr fontAlgn="base">
              <a:buNone/>
            </a:pPr>
            <a:r>
              <a:rPr lang="en-GB" dirty="0" smtClean="0"/>
              <a:t>inner join </a:t>
            </a:r>
            <a:r>
              <a:rPr lang="en-GB" dirty="0" err="1" smtClean="0"/>
              <a:t>card_transaction</a:t>
            </a:r>
            <a:endParaRPr lang="en-GB" dirty="0" smtClean="0"/>
          </a:p>
          <a:p>
            <a:pPr fontAlgn="base">
              <a:buNone/>
            </a:pPr>
            <a:r>
              <a:rPr lang="en-GB" dirty="0" smtClean="0"/>
              <a:t>on(</a:t>
            </a:r>
            <a:r>
              <a:rPr lang="en-GB" dirty="0" err="1" smtClean="0"/>
              <a:t>card_transaction.card_id</a:t>
            </a:r>
            <a:r>
              <a:rPr lang="en-GB" dirty="0" smtClean="0"/>
              <a:t> = </a:t>
            </a:r>
            <a:r>
              <a:rPr lang="en-GB" dirty="0" err="1" smtClean="0"/>
              <a:t>card_number.card_id</a:t>
            </a:r>
            <a:r>
              <a:rPr lang="en-GB" dirty="0" smtClean="0"/>
              <a:t>);</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710" y="455362"/>
            <a:ext cx="9706366" cy="1752379"/>
          </a:xfrm>
        </p:spPr>
        <p:txBody>
          <a:bodyPr>
            <a:normAutofit fontScale="90000"/>
          </a:bodyPr>
          <a:lstStyle/>
          <a:p>
            <a:pPr algn="just"/>
            <a:r>
              <a:rPr lang="en-GB" dirty="0" smtClean="0"/>
              <a:t>Trigger </a:t>
            </a:r>
            <a:r>
              <a:rPr lang="en-GB" dirty="0" smtClean="0"/>
              <a:t/>
            </a:r>
            <a:br>
              <a:rPr lang="en-GB" dirty="0" smtClean="0"/>
            </a:br>
            <a:r>
              <a:rPr lang="en-GB" sz="1800" b="0" dirty="0" smtClean="0"/>
              <a:t>In this example, the trigger is named </a:t>
            </a:r>
            <a:r>
              <a:rPr lang="en-GB" sz="1800" u="sng" dirty="0" smtClean="0"/>
              <a:t>debit_card_limit</a:t>
            </a:r>
            <a:r>
              <a:rPr lang="en-GB" sz="1800" b="0" dirty="0" smtClean="0"/>
              <a:t> and is associated with the </a:t>
            </a:r>
            <a:r>
              <a:rPr lang="en-GB" sz="1800" u="sng" dirty="0" smtClean="0"/>
              <a:t>debit_card_table</a:t>
            </a:r>
            <a:r>
              <a:rPr lang="en-GB" sz="1800" b="0" u="sng" dirty="0" smtClean="0"/>
              <a:t>. </a:t>
            </a:r>
            <a:r>
              <a:rPr lang="en-GB" sz="1800" b="0" dirty="0" smtClean="0"/>
              <a:t>The trigger is set to activate </a:t>
            </a:r>
            <a:r>
              <a:rPr lang="en-GB" sz="1800" u="sng" dirty="0" smtClean="0"/>
              <a:t>AFTER</a:t>
            </a:r>
            <a:r>
              <a:rPr lang="en-GB" sz="1800" b="0" u="sng" dirty="0" smtClean="0"/>
              <a:t> </a:t>
            </a:r>
            <a:r>
              <a:rPr lang="en-GB" sz="1800" b="0" dirty="0" smtClean="0"/>
              <a:t>a new row is </a:t>
            </a:r>
            <a:r>
              <a:rPr lang="en-GB" sz="1800" dirty="0" smtClean="0"/>
              <a:t>INSERT</a:t>
            </a:r>
            <a:r>
              <a:rPr lang="en-GB" sz="1800" b="0" dirty="0" smtClean="0"/>
              <a:t>ed into the table. When the trigger is activated, it checks the </a:t>
            </a:r>
            <a:r>
              <a:rPr lang="en-GB" sz="1800" u="sng" dirty="0" smtClean="0"/>
              <a:t>amount</a:t>
            </a:r>
            <a:r>
              <a:rPr lang="en-GB" sz="1800" b="0" dirty="0" smtClean="0"/>
              <a:t> value in the new row. If the amount is greater than </a:t>
            </a:r>
            <a:r>
              <a:rPr lang="en-GB" sz="1800" b="0" dirty="0" smtClean="0"/>
              <a:t>25,000</a:t>
            </a:r>
            <a:r>
              <a:rPr lang="en-GB" sz="1800" b="0" dirty="0" smtClean="0"/>
              <a:t>, it raises an error stating that the debit card limit has been exceeded.</a:t>
            </a:r>
            <a:endParaRPr lang="en-GB" dirty="0"/>
          </a:p>
        </p:txBody>
      </p:sp>
      <p:sp>
        <p:nvSpPr>
          <p:cNvPr id="3" name="Content Placeholder 2"/>
          <p:cNvSpPr>
            <a:spLocks noGrp="1"/>
          </p:cNvSpPr>
          <p:nvPr>
            <p:ph idx="1"/>
          </p:nvPr>
        </p:nvSpPr>
        <p:spPr>
          <a:xfrm>
            <a:off x="1645375" y="2652580"/>
            <a:ext cx="9486690" cy="3756455"/>
          </a:xfrm>
        </p:spPr>
        <p:txBody>
          <a:bodyPr>
            <a:normAutofit fontScale="92500" lnSpcReduction="10000"/>
          </a:bodyPr>
          <a:lstStyle/>
          <a:p>
            <a:pPr fontAlgn="base"/>
            <a:r>
              <a:rPr lang="en-GB" dirty="0" smtClean="0"/>
              <a:t>CREATE TRIGGER debit_card_limit</a:t>
            </a:r>
          </a:p>
          <a:p>
            <a:pPr fontAlgn="base"/>
            <a:r>
              <a:rPr lang="en-GB" dirty="0" smtClean="0"/>
              <a:t>AFTER INSERT ON debit_card_table</a:t>
            </a:r>
          </a:p>
          <a:p>
            <a:pPr fontAlgn="base"/>
            <a:r>
              <a:rPr lang="en-GB" dirty="0" smtClean="0"/>
              <a:t>FOR EACH ROW</a:t>
            </a:r>
          </a:p>
          <a:p>
            <a:pPr fontAlgn="base"/>
            <a:r>
              <a:rPr lang="en-GB" dirty="0" smtClean="0"/>
              <a:t>BEGIN</a:t>
            </a:r>
          </a:p>
          <a:p>
            <a:pPr fontAlgn="base"/>
            <a:r>
              <a:rPr lang="en-GB" dirty="0" smtClean="0"/>
              <a:t> IF (</a:t>
            </a:r>
            <a:r>
              <a:rPr lang="en-GB" dirty="0" err="1" smtClean="0"/>
              <a:t>NEW.amount</a:t>
            </a:r>
            <a:r>
              <a:rPr lang="en-GB" dirty="0" smtClean="0"/>
              <a:t> &gt; 25000) THEN</a:t>
            </a:r>
          </a:p>
          <a:p>
            <a:pPr fontAlgn="base"/>
            <a:r>
              <a:rPr lang="en-GB" dirty="0" smtClean="0"/>
              <a:t>RAISEERROR('Debit card limit exceeded.');</a:t>
            </a:r>
          </a:p>
          <a:p>
            <a:pPr fontAlgn="base"/>
            <a:r>
              <a:rPr lang="en-GB" dirty="0" smtClean="0"/>
              <a:t> END IF;</a:t>
            </a:r>
          </a:p>
          <a:p>
            <a:pPr fontAlgn="base"/>
            <a:r>
              <a:rPr lang="en-GB" dirty="0" smtClean="0"/>
              <a:t>END;</a:t>
            </a:r>
          </a:p>
          <a:p>
            <a:endParaRPr lang="en-GB" dirty="0"/>
          </a:p>
        </p:txBody>
      </p:sp>
    </p:spTree>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6315</TotalTime>
  <Words>152</Words>
  <Application>Microsoft Office PowerPoint</Application>
  <PresentationFormat>Custom</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InterweaveVTI</vt:lpstr>
      <vt:lpstr>Analysing financial credit/debit card data and online bank transactions</vt:lpstr>
      <vt:lpstr>Slide 2</vt:lpstr>
      <vt:lpstr>1st Database: credit_card_data  with the following tables:</vt:lpstr>
      <vt:lpstr>Slide 4</vt:lpstr>
      <vt:lpstr>DB Diagram</vt:lpstr>
      <vt:lpstr>Code used -reason:  Stored Function Calculate the total account balance after what event?</vt:lpstr>
      <vt:lpstr>Stored procedure:  We use it to find what exactly?  </vt:lpstr>
      <vt:lpstr>Views (joins, query &amp;subquery) We use it to achieve what?</vt:lpstr>
      <vt:lpstr>Trigger  In this example, the trigger is named debit_card_limit and is associated with the debit_card_table. The trigger is set to activate AFTER a new row is INSERTed into the table. When the trigger is activated, it checks the amount value in the new row. If the amount is greater than 25,000, it raises an error stating that the debit card limit has been exceeded.</vt:lpstr>
      <vt:lpstr>Event  This event will be triggered every day, and will send an email to each new customer that is added to the online_banking table. Of course, you can customize the event to suit your specific needs, such as changing the schedule or the email message that is sent. </vt:lpstr>
      <vt:lpstr>Tableau</vt:lpstr>
      <vt:lpstr>Reflections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financial data on behalf of a credit card processing company</dc:title>
  <dc:creator>Eirini Tzoumaki</dc:creator>
  <cp:lastModifiedBy>Irene</cp:lastModifiedBy>
  <cp:revision>4</cp:revision>
  <dcterms:created xsi:type="dcterms:W3CDTF">2022-12-03T21:22:52Z</dcterms:created>
  <dcterms:modified xsi:type="dcterms:W3CDTF">2022-12-13T23:40:33Z</dcterms:modified>
</cp:coreProperties>
</file>