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3" r:id="rId4"/>
  </p:sldMasterIdLst>
  <p:notesMasterIdLst>
    <p:notesMasterId r:id="rId15"/>
  </p:notesMasterIdLst>
  <p:handoutMasterIdLst>
    <p:handoutMasterId r:id="rId16"/>
  </p:handoutMasterIdLst>
  <p:sldIdLst>
    <p:sldId id="3020" r:id="rId5"/>
    <p:sldId id="3021" r:id="rId6"/>
    <p:sldId id="3023" r:id="rId7"/>
    <p:sldId id="3071" r:id="rId8"/>
    <p:sldId id="3027" r:id="rId9"/>
    <p:sldId id="3073" r:id="rId10"/>
    <p:sldId id="3075" r:id="rId11"/>
    <p:sldId id="3072" r:id="rId12"/>
    <p:sldId id="3074" r:id="rId13"/>
    <p:sldId id="3051" r:id="rId14"/>
  </p:sldIdLst>
  <p:sldSz cx="12192000" cy="6858000"/>
  <p:notesSz cx="6797675" cy="99266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pos="937" userDrawn="1">
          <p15:clr>
            <a:srgbClr val="A4A3A4"/>
          </p15:clr>
        </p15:guide>
        <p15:guide id="8" pos="674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B13"/>
    <a:srgbClr val="FFFFFF"/>
    <a:srgbClr val="776E52"/>
    <a:srgbClr val="D3CEBF"/>
    <a:srgbClr val="AAA083"/>
    <a:srgbClr val="4C3800"/>
    <a:srgbClr val="006600"/>
    <a:srgbClr val="99FF99"/>
    <a:srgbClr val="FF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D86F6-E298-4D40-AA64-8B003C3D7D19}" v="86" dt="2022-09-28T13:15:38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>
        <p:guide orient="horz" pos="3725"/>
        <p:guide pos="3840"/>
        <p:guide pos="370"/>
        <p:guide pos="7287"/>
        <p:guide orient="horz" pos="391"/>
        <p:guide pos="937"/>
        <p:guide pos="6743"/>
        <p:guide orient="horz" pos="958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96821-7208-4E5A-A8DC-59BAFD839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FD802-D615-4F43-AC80-C841812E74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678FFABD-788C-4DD9-B45B-156B3830D0C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93D8-485E-466B-96BA-EC6C26A5B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CF2F-4CC6-4F37-A9B7-4130372A6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CC151B76-5190-44B8-9117-2633AE25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96D0820D-F20E-BF4D-922C-DD94DB756132}" type="datetimeFigureOut">
              <a:rPr lang="en-US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0E04EEA1-C6C1-7440-B2D5-363C191F222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30">
              <a:defRPr/>
            </a:pPr>
            <a:fld id="{0E04EEA1-C6C1-7440-B2D5-363C191F2221}" type="slidenum">
              <a:rPr>
                <a:solidFill>
                  <a:prstClr val="black"/>
                </a:solidFill>
                <a:latin typeface="Calibri" panose="020F0502020204030204"/>
              </a:rPr>
              <a:pPr defTabSz="914330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29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0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DC2DAD-76BE-2C47-A0C6-75A194DAA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86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7031C-D1AA-7944-83C6-AA0A04268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0" y="1833658"/>
            <a:ext cx="11009160" cy="77653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Etihad Altis Light" panose="020B0303030000000003" pitchFamily="34" charset="77"/>
                <a:ea typeface="Etihad Altis Light" panose="020B0303030000000003" pitchFamily="34" charset="77"/>
                <a:cs typeface="Etihad Altis Light" panose="020B03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92290" y="2734204"/>
            <a:ext cx="11009160" cy="335071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9F3F5B-CC5B-524F-A8D9-FE2B50A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85836" cy="563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A6B2C-21E3-0847-BFE9-534AFE0C7B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8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90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290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250032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250032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F6C9B7-A287-9547-8BB5-96AC332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C704A-42D0-FF43-B866-1FDBCD1A42B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6" y="3837979"/>
            <a:ext cx="263848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19946" y="3837979"/>
            <a:ext cx="259580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92386" y="3837979"/>
            <a:ext cx="261199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EFFFA3-FCDE-D84F-8A87-4547D0E2F3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81018" y="3837979"/>
            <a:ext cx="2599479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2638483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06106" y="2097087"/>
            <a:ext cx="260964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2388" y="2097087"/>
            <a:ext cx="261199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A182D35-678B-EB4B-967C-FF3BC9788E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1019" y="2097087"/>
            <a:ext cx="2599478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89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3476424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67693" y="2097087"/>
            <a:ext cx="34014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189" y="2097087"/>
            <a:ext cx="34088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5" y="3837979"/>
            <a:ext cx="347642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67692" y="3837979"/>
            <a:ext cx="3401451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55586" y="3837979"/>
            <a:ext cx="340145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7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C2D4C02-2895-8341-9249-9FF06067F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0558" y="0"/>
            <a:ext cx="6101442" cy="6858000"/>
          </a:xfrm>
          <a:custGeom>
            <a:avLst/>
            <a:gdLst>
              <a:gd name="connsiteX0" fmla="*/ 0 w 6101442"/>
              <a:gd name="connsiteY0" fmla="*/ 0 h 6858000"/>
              <a:gd name="connsiteX1" fmla="*/ 5017332 w 6101442"/>
              <a:gd name="connsiteY1" fmla="*/ 0 h 6858000"/>
              <a:gd name="connsiteX2" fmla="*/ 5017332 w 6101442"/>
              <a:gd name="connsiteY2" fmla="*/ 671593 h 6858000"/>
              <a:gd name="connsiteX3" fmla="*/ 5953641 w 6101442"/>
              <a:gd name="connsiteY3" fmla="*/ 671593 h 6858000"/>
              <a:gd name="connsiteX4" fmla="*/ 5953641 w 6101442"/>
              <a:gd name="connsiteY4" fmla="*/ 0 h 6858000"/>
              <a:gd name="connsiteX5" fmla="*/ 6101442 w 6101442"/>
              <a:gd name="connsiteY5" fmla="*/ 0 h 6858000"/>
              <a:gd name="connsiteX6" fmla="*/ 6101442 w 6101442"/>
              <a:gd name="connsiteY6" fmla="*/ 6858000 h 6858000"/>
              <a:gd name="connsiteX7" fmla="*/ 0 w 61014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442" h="6858000">
                <a:moveTo>
                  <a:pt x="0" y="0"/>
                </a:moveTo>
                <a:lnTo>
                  <a:pt x="5017332" y="0"/>
                </a:lnTo>
                <a:lnTo>
                  <a:pt x="5017332" y="671593"/>
                </a:lnTo>
                <a:lnTo>
                  <a:pt x="5953641" y="671593"/>
                </a:lnTo>
                <a:lnTo>
                  <a:pt x="5953641" y="0"/>
                </a:lnTo>
                <a:lnTo>
                  <a:pt x="6101442" y="0"/>
                </a:lnTo>
                <a:lnTo>
                  <a:pt x="61014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28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7273F1-7E10-1D46-AFA5-D6709607AA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1208" y="-1"/>
            <a:ext cx="12213208" cy="4286249"/>
          </a:xfrm>
          <a:custGeom>
            <a:avLst/>
            <a:gdLst>
              <a:gd name="connsiteX0" fmla="*/ 11129842 w 12213208"/>
              <a:gd name="connsiteY0" fmla="*/ 1 h 4286249"/>
              <a:gd name="connsiteX1" fmla="*/ 11129842 w 12213208"/>
              <a:gd name="connsiteY1" fmla="*/ 671594 h 4286249"/>
              <a:gd name="connsiteX2" fmla="*/ 12066151 w 12213208"/>
              <a:gd name="connsiteY2" fmla="*/ 671594 h 4286249"/>
              <a:gd name="connsiteX3" fmla="*/ 12066151 w 12213208"/>
              <a:gd name="connsiteY3" fmla="*/ 1 h 4286249"/>
              <a:gd name="connsiteX4" fmla="*/ 0 w 12213208"/>
              <a:gd name="connsiteY4" fmla="*/ 0 h 4286249"/>
              <a:gd name="connsiteX5" fmla="*/ 12213208 w 12213208"/>
              <a:gd name="connsiteY5" fmla="*/ 0 h 4286249"/>
              <a:gd name="connsiteX6" fmla="*/ 12213208 w 12213208"/>
              <a:gd name="connsiteY6" fmla="*/ 4286249 h 4286249"/>
              <a:gd name="connsiteX7" fmla="*/ 0 w 12213208"/>
              <a:gd name="connsiteY7" fmla="*/ 4286249 h 42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208" h="4286249">
                <a:moveTo>
                  <a:pt x="11129842" y="1"/>
                </a:moveTo>
                <a:lnTo>
                  <a:pt x="11129842" y="671594"/>
                </a:lnTo>
                <a:lnTo>
                  <a:pt x="12066151" y="671594"/>
                </a:lnTo>
                <a:lnTo>
                  <a:pt x="12066151" y="1"/>
                </a:lnTo>
                <a:close/>
                <a:moveTo>
                  <a:pt x="0" y="0"/>
                </a:moveTo>
                <a:lnTo>
                  <a:pt x="12213208" y="0"/>
                </a:lnTo>
                <a:lnTo>
                  <a:pt x="12213208" y="4286249"/>
                </a:lnTo>
                <a:lnTo>
                  <a:pt x="0" y="428624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907A1B-9273-EE48-B772-A82A2A24B2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7478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790E7B-2290-BD4A-B44E-0A77C8EC26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7929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495170"/>
            <a:ext cx="4364973" cy="563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74788" y="3958662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1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1EBEDC9-EACD-234A-A829-01F90DE25A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7318" y="4433657"/>
            <a:ext cx="3994681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4FE62569-9490-C742-83F9-2686A1F624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7678" y="4433657"/>
            <a:ext cx="2030316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51AF6E-142D-8A4F-8820-45C8F33C33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7677" y="0"/>
            <a:ext cx="2030316" cy="2826628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2D9A546-F959-8F40-83CC-574CFE7A3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7678" y="2867506"/>
            <a:ext cx="360975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A84D626-9255-BD49-B3EA-EBF65C35C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75217" y="2867506"/>
            <a:ext cx="241678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B36C6AB6-7E9D-E945-B380-EDF9116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7CF9C2-1E5B-F245-A4D9-65EE159D52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1751319-EF3A-1A4B-B25A-6C569783C4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95779" y="0"/>
            <a:ext cx="3996219" cy="2826628"/>
          </a:xfrm>
          <a:custGeom>
            <a:avLst/>
            <a:gdLst>
              <a:gd name="connsiteX0" fmla="*/ 0 w 3996219"/>
              <a:gd name="connsiteY0" fmla="*/ 0 h 2826628"/>
              <a:gd name="connsiteX1" fmla="*/ 2912111 w 3996219"/>
              <a:gd name="connsiteY1" fmla="*/ 0 h 2826628"/>
              <a:gd name="connsiteX2" fmla="*/ 2912111 w 3996219"/>
              <a:gd name="connsiteY2" fmla="*/ 671593 h 2826628"/>
              <a:gd name="connsiteX3" fmla="*/ 3848420 w 3996219"/>
              <a:gd name="connsiteY3" fmla="*/ 671593 h 2826628"/>
              <a:gd name="connsiteX4" fmla="*/ 3848420 w 3996219"/>
              <a:gd name="connsiteY4" fmla="*/ 0 h 2826628"/>
              <a:gd name="connsiteX5" fmla="*/ 3996219 w 3996219"/>
              <a:gd name="connsiteY5" fmla="*/ 0 h 2826628"/>
              <a:gd name="connsiteX6" fmla="*/ 3996219 w 3996219"/>
              <a:gd name="connsiteY6" fmla="*/ 2826628 h 2826628"/>
              <a:gd name="connsiteX7" fmla="*/ 0 w 3996219"/>
              <a:gd name="connsiteY7" fmla="*/ 2826628 h 282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219" h="2826628">
                <a:moveTo>
                  <a:pt x="0" y="0"/>
                </a:moveTo>
                <a:lnTo>
                  <a:pt x="2912111" y="0"/>
                </a:lnTo>
                <a:lnTo>
                  <a:pt x="2912111" y="671593"/>
                </a:lnTo>
                <a:lnTo>
                  <a:pt x="3848420" y="671593"/>
                </a:lnTo>
                <a:lnTo>
                  <a:pt x="3848420" y="0"/>
                </a:lnTo>
                <a:lnTo>
                  <a:pt x="3996219" y="0"/>
                </a:lnTo>
                <a:lnTo>
                  <a:pt x="3996219" y="2826628"/>
                </a:lnTo>
                <a:lnTo>
                  <a:pt x="0" y="28266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044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" y="1700214"/>
            <a:ext cx="3978646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6B51DE5-4050-444B-AEFA-547EA8EBA4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22716" y="1700214"/>
            <a:ext cx="4991464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A2326F66-6A95-0A43-AF3C-125EF8455B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997192"/>
            <a:ext cx="2429690" cy="231153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34B6674-8C4A-D141-982B-049878A828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73762" y="3997190"/>
            <a:ext cx="2508068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12EDDDC-C5C1-3646-BB17-B7567FEEB4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22196" y="3997190"/>
            <a:ext cx="3991984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D6F427-B057-234A-A34C-29E3DF1C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4546" y="1700213"/>
            <a:ext cx="3137454" cy="460851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93358C-1C7E-1248-BA10-6D69602A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787D71-526F-EB4B-BDF1-2868CB7B6B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582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AEF0A-F9E9-BE42-A11D-42B7CB537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29B2B-7A2A-4542-B94E-C329964619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2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99F76-6A97-6B4C-BB07-5F0EA9EC3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7031C-D1AA-7944-83C6-AA0A04268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9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A5910B-2C00-6D4C-9518-8B4285D50F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662E613-0D2E-0349-9E10-6C14C095B1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210940 w 12192000"/>
              <a:gd name="connsiteY1" fmla="*/ 0 h 6858000"/>
              <a:gd name="connsiteX2" fmla="*/ 10210940 w 12192000"/>
              <a:gd name="connsiteY2" fmla="*/ 1142004 h 6858000"/>
              <a:gd name="connsiteX3" fmla="*/ 11803077 w 12192000"/>
              <a:gd name="connsiteY3" fmla="*/ 1142004 h 6858000"/>
              <a:gd name="connsiteX4" fmla="*/ 1180307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210940" y="0"/>
                </a:lnTo>
                <a:lnTo>
                  <a:pt x="10210940" y="1142004"/>
                </a:lnTo>
                <a:lnTo>
                  <a:pt x="11803077" y="1142004"/>
                </a:lnTo>
                <a:lnTo>
                  <a:pt x="1180307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3BDEAA-9C13-724D-A0FD-FB7530E7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7A9C5338-EA9C-DD41-A659-627EA083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053AD7-42CC-4E46-8981-29F23643AE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7D260-9BD3-BC4A-A946-3D5F491994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bg1">
              <a:lumMod val="95000"/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73628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6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tx1"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44131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bg2"/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44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6762BB-D654-3240-970A-98EE3872D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E10C77-642F-2845-99D7-C96A5A5058C2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9820D60-C95E-AE42-879F-4F2B10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3" y="1484313"/>
            <a:ext cx="9867892" cy="56370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A6FE8C-586C-E848-9492-0BE693166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67763" y="1932556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3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BBC7-6981-7A41-906C-1B702669AE9C}"/>
              </a:ext>
            </a:extLst>
          </p:cNvPr>
          <p:cNvSpPr/>
          <p:nvPr userDrawn="1"/>
        </p:nvSpPr>
        <p:spPr>
          <a:xfrm>
            <a:off x="-32783" y="0"/>
            <a:ext cx="1222851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9423-607F-1D49-A2A9-47BA44655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840615"/>
            <a:ext cx="1100099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8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990EBE-3BCB-984C-86E1-8DA32BC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289" y="1825625"/>
            <a:ext cx="1101233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D5E0-4BF0-C948-A8CC-44EB550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B7B07-6B10-B04E-8B04-4351BDC4B59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1ahack-4-sustainability-landing-page.bemy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F24FB58-02CD-451C-86EF-10507534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05" y="995413"/>
            <a:ext cx="9669790" cy="992204"/>
          </a:xfr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ts val="3440"/>
              </a:lnSpc>
            </a:pPr>
            <a:r>
              <a:rPr lang="en-US" sz="3600" cap="all" dirty="0">
                <a:latin typeface="Etihad Altis Book" panose="020B0503030000000003" pitchFamily="34" charset="77"/>
                <a:ea typeface="+mj-ea"/>
                <a:cs typeface="+mj-cs"/>
              </a:rPr>
              <a:t>Etihad Cargo green coding challenge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E6F7153-045F-4082-A9BC-172A50C9F11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61105" y="1987617"/>
            <a:ext cx="8204263" cy="393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B5D63"/>
                </a:solidFill>
              </a:rPr>
              <a:t>Amadeus global hackathon - </a:t>
            </a:r>
            <a:r>
              <a:rPr lang="en-US" b="1" i="0" u="none" strike="noStrike" dirty="0">
                <a:solidFill>
                  <a:srgbClr val="005EB8"/>
                </a:solidFill>
                <a:effectLst/>
                <a:latin typeface="Source Sans Pro" panose="020B0503030403020204" pitchFamily="34" charset="0"/>
                <a:hlinkClick r:id="rId2"/>
              </a:rPr>
              <a:t>#1AHACK4SUSTAINABILITY</a:t>
            </a:r>
            <a:endParaRPr lang="en-US" dirty="0">
              <a:solidFill>
                <a:srgbClr val="6B5D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0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A08A08-4580-C844-A8A4-7034A47DFF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540"/>
          <a:stretch/>
        </p:blipFill>
        <p:spPr>
          <a:xfrm>
            <a:off x="0" y="8709"/>
            <a:ext cx="12192000" cy="400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9ACAA-EBEA-7842-A2EB-DB973791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51816-AB90-4DF3-A420-7AF2DB5A9D86}"/>
              </a:ext>
            </a:extLst>
          </p:cNvPr>
          <p:cNvSpPr txBox="1"/>
          <p:nvPr/>
        </p:nvSpPr>
        <p:spPr>
          <a:xfrm>
            <a:off x="2609829" y="4977014"/>
            <a:ext cx="697234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1" algn="ctr" fontAlgn="auto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75000"/>
                </a:schemeClr>
              </a:buClr>
              <a:buSzTx/>
              <a:tabLst/>
              <a:defRPr/>
            </a:pPr>
            <a:r>
              <a:rPr lang="en-US" sz="4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A08A08-4580-C844-A8A4-7034A47DFF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540"/>
          <a:stretch/>
        </p:blipFill>
        <p:spPr>
          <a:xfrm>
            <a:off x="0" y="0"/>
            <a:ext cx="12192000" cy="400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9ACAA-EBEA-7842-A2EB-DB973791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8A0D60-F82A-F041-B43D-82CF8745A2B8}"/>
              </a:ext>
            </a:extLst>
          </p:cNvPr>
          <p:cNvSpPr txBox="1"/>
          <p:nvPr/>
        </p:nvSpPr>
        <p:spPr>
          <a:xfrm>
            <a:off x="664890" y="4106156"/>
            <a:ext cx="5377870" cy="23519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The Green Coding Challenge is to develop a SMART Parser Application  </a:t>
            </a:r>
          </a:p>
          <a:p>
            <a:pPr marL="468313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process Cargo EDI Messages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 a specified format.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8313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identify and log any errors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encountered during the processing of the message.</a:t>
            </a:r>
          </a:p>
          <a:p>
            <a:pPr marL="468313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Ability to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auto correct common errors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contained in the message. </a:t>
            </a:r>
          </a:p>
          <a:p>
            <a:pPr marL="468313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Ability to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skip any complex errors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incorrect data elements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 the message.</a:t>
            </a:r>
          </a:p>
          <a:p>
            <a:pPr marL="468313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 dashboard to view the parsed data as well as monitor the messages with errors.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31760-63F7-D242-9F13-14FEB6EA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90" y="3507616"/>
            <a:ext cx="4364973" cy="56370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7A765D-1FB8-4EEF-B3F4-7B402E1DD33F}"/>
              </a:ext>
            </a:extLst>
          </p:cNvPr>
          <p:cNvSpPr txBox="1">
            <a:spLocks/>
          </p:cNvSpPr>
          <p:nvPr/>
        </p:nvSpPr>
        <p:spPr>
          <a:xfrm>
            <a:off x="6430149" y="3507616"/>
            <a:ext cx="4364973" cy="56370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cap="all" baseline="0">
                <a:solidFill>
                  <a:schemeClr val="bg1"/>
                </a:solidFill>
                <a:latin typeface="Etihad Altis Book" panose="020B0503030000000003" pitchFamily="34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51816-AB90-4DF3-A420-7AF2DB5A9D86}"/>
              </a:ext>
            </a:extLst>
          </p:cNvPr>
          <p:cNvSpPr txBox="1"/>
          <p:nvPr/>
        </p:nvSpPr>
        <p:spPr>
          <a:xfrm>
            <a:off x="6430149" y="4123573"/>
            <a:ext cx="5377870" cy="228780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1" indent="-285750" fontAlgn="auto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Improve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% of messages processed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by the application. </a:t>
            </a:r>
          </a:p>
          <a:p>
            <a:pPr marL="285750" lvl="1" indent="-285750">
              <a:spcAft>
                <a:spcPts val="5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Reduce or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eliminate the need for manual corrections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 processing the message.</a:t>
            </a:r>
          </a:p>
          <a:p>
            <a:pPr marL="285750" marR="0" lvl="1" indent="-285750" fontAlgn="auto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Retrieve/Process as much data as possible from the messages.</a:t>
            </a:r>
          </a:p>
          <a:p>
            <a:pPr marL="285750" marR="0" lvl="1" indent="-285750" fontAlgn="auto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Increased data quality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results in qualitative improvements in the Positional Load Factor reporting.</a:t>
            </a:r>
          </a:p>
          <a:p>
            <a:pPr marL="285750" marR="0" lvl="1" indent="-285750" fontAlgn="auto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Accurate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Positional Load Factor reporting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supports aircraft/ULD loading optimization which in turn results in a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sustainable cargo operation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8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30129A2-C8E0-2E47-89F9-A48A763C9E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0627" y="0"/>
            <a:ext cx="4491374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80B069-5C0F-CC4E-94D3-58F761EF1A42}"/>
              </a:ext>
            </a:extLst>
          </p:cNvPr>
          <p:cNvSpPr/>
          <p:nvPr/>
        </p:nvSpPr>
        <p:spPr>
          <a:xfrm>
            <a:off x="7700627" y="0"/>
            <a:ext cx="4491374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4CBD7-5666-8941-97BF-1AA83DA61819}"/>
              </a:ext>
            </a:extLst>
          </p:cNvPr>
          <p:cNvSpPr/>
          <p:nvPr/>
        </p:nvSpPr>
        <p:spPr>
          <a:xfrm>
            <a:off x="1" y="1673482"/>
            <a:ext cx="7701742" cy="154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hape 299">
            <a:extLst>
              <a:ext uri="{FF2B5EF4-FFF2-40B4-BE49-F238E27FC236}">
                <a16:creationId xmlns:a16="http://schemas.microsoft.com/office/drawing/2014/main" id="{D07D5CC4-79AF-554D-85E3-E5E2A880B807}"/>
              </a:ext>
            </a:extLst>
          </p:cNvPr>
          <p:cNvSpPr/>
          <p:nvPr/>
        </p:nvSpPr>
        <p:spPr>
          <a:xfrm>
            <a:off x="3570944" y="2048495"/>
            <a:ext cx="3422657" cy="65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ctr" defTabSz="30954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spc="300">
                <a:latin typeface="EtihadAltis-Text"/>
                <a:ea typeface="EtihadAltis-Text"/>
                <a:cs typeface="EtihadAltis-Text"/>
                <a:sym typeface="EtihadAltis-Text"/>
              </a:defRPr>
            </a:pPr>
            <a:r>
              <a:rPr lang="en-US" sz="3300" b="1" kern="0" cap="all" spc="112" dirty="0">
                <a:solidFill>
                  <a:srgbClr val="CD9904"/>
                </a:solidFill>
                <a:latin typeface="EtihadAltis-Text"/>
                <a:sym typeface="EtihadAltis-Text"/>
              </a:rPr>
              <a:t>6</a:t>
            </a:r>
            <a:br>
              <a:rPr kumimoji="0" sz="1875" b="0" i="0" u="none" strike="noStrike" kern="0" cap="all" spc="1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tihadAltis-Text"/>
                <a:sym typeface="EtihadAltis-Text"/>
              </a:rPr>
            </a:br>
            <a:r>
              <a:rPr kumimoji="0" lang="en-US" sz="1400" b="0" i="0" u="none" strike="noStrike" kern="0" cap="all" spc="112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Altis-Text"/>
                <a:sym typeface="EtihadAltis-Text"/>
              </a:rPr>
              <a:t>JURY MEMBERS</a:t>
            </a:r>
          </a:p>
        </p:txBody>
      </p:sp>
      <p:sp>
        <p:nvSpPr>
          <p:cNvPr id="70" name="Shape 299">
            <a:extLst>
              <a:ext uri="{FF2B5EF4-FFF2-40B4-BE49-F238E27FC236}">
                <a16:creationId xmlns:a16="http://schemas.microsoft.com/office/drawing/2014/main" id="{A0E06F39-FCBB-3C49-A378-127E5E75D80A}"/>
              </a:ext>
            </a:extLst>
          </p:cNvPr>
          <p:cNvSpPr/>
          <p:nvPr/>
        </p:nvSpPr>
        <p:spPr>
          <a:xfrm>
            <a:off x="1377351" y="2057247"/>
            <a:ext cx="1865281" cy="65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30954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spc="300">
                <a:latin typeface="EtihadAltis-Text"/>
                <a:ea typeface="EtihadAltis-Text"/>
                <a:cs typeface="EtihadAltis-Text"/>
                <a:sym typeface="EtihadAltis-Text"/>
              </a:defRPr>
            </a:pPr>
            <a:r>
              <a:rPr kumimoji="0" lang="en-US" sz="3300" b="1" i="0" u="none" strike="noStrike" kern="0" cap="all" spc="112" normalizeH="0" baseline="0" noProof="0" dirty="0">
                <a:ln>
                  <a:noFill/>
                </a:ln>
                <a:solidFill>
                  <a:srgbClr val="CD9904"/>
                </a:solidFill>
                <a:effectLst/>
                <a:uLnTx/>
                <a:uFillTx/>
                <a:latin typeface="EtihadAltis-Text"/>
                <a:sym typeface="EtihadAltis-Text"/>
              </a:rPr>
              <a:t>4</a:t>
            </a:r>
          </a:p>
          <a:p>
            <a:pPr marL="0" marR="0" lvl="0" indent="0" algn="ctr" defTabSz="30954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spc="300">
                <a:latin typeface="EtihadAltis-Text"/>
                <a:ea typeface="EtihadAltis-Text"/>
                <a:cs typeface="EtihadAltis-Text"/>
                <a:sym typeface="EtihadAltis-Text"/>
              </a:defRPr>
            </a:pPr>
            <a:r>
              <a:rPr kumimoji="0" lang="en-US" sz="1400" b="0" i="0" u="none" strike="noStrike" kern="0" cap="all" spc="112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Altis-Text"/>
                <a:sym typeface="EtihadAltis-Text"/>
              </a:rPr>
              <a:t>mentors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A3ADE3B-185C-E046-B998-E22DC177D677}"/>
              </a:ext>
            </a:extLst>
          </p:cNvPr>
          <p:cNvSpPr/>
          <p:nvPr/>
        </p:nvSpPr>
        <p:spPr>
          <a:xfrm rot="10800000">
            <a:off x="1395494" y="3194165"/>
            <a:ext cx="317906" cy="12709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BCD01F7E-6269-2743-A6F5-9EFE946E1496}"/>
              </a:ext>
            </a:extLst>
          </p:cNvPr>
          <p:cNvSpPr/>
          <p:nvPr/>
        </p:nvSpPr>
        <p:spPr>
          <a:xfrm rot="10800000">
            <a:off x="5341021" y="3194165"/>
            <a:ext cx="317906" cy="12709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6EA8B-B694-314F-A78E-944CF72EC5B0}"/>
              </a:ext>
            </a:extLst>
          </p:cNvPr>
          <p:cNvSpPr/>
          <p:nvPr/>
        </p:nvSpPr>
        <p:spPr>
          <a:xfrm>
            <a:off x="592290" y="3403825"/>
            <a:ext cx="2111742" cy="267765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Mano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j Chandran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Snr Product Manager – Cargo DTI</a:t>
            </a:r>
          </a:p>
          <a:p>
            <a:pPr lvl="0"/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Leonard Rodrigues</a:t>
            </a:r>
          </a:p>
          <a:p>
            <a:pPr lvl="0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Head of Cargo Revenue Management</a:t>
            </a:r>
          </a:p>
          <a:p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Devendra Chavan</a:t>
            </a:r>
          </a:p>
          <a:p>
            <a:pPr lvl="0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Product Owner – Cargo DTI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Upkar Rehan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Solution Architect – Cargo DTI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8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8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B8B8F7-BDEA-7E49-B387-3A450A4D4BA1}"/>
              </a:ext>
            </a:extLst>
          </p:cNvPr>
          <p:cNvSpPr/>
          <p:nvPr/>
        </p:nvSpPr>
        <p:spPr>
          <a:xfrm>
            <a:off x="619025" y="1002075"/>
            <a:ext cx="6690268" cy="38510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EtihadAltis-Text" panose="020B060303000000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&amp; Technology Experts for Support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AEB91A-72BA-5145-BB0F-2015A3EEAB76}"/>
              </a:ext>
            </a:extLst>
          </p:cNvPr>
          <p:cNvSpPr/>
          <p:nvPr/>
        </p:nvSpPr>
        <p:spPr>
          <a:xfrm>
            <a:off x="7698568" y="1673482"/>
            <a:ext cx="4490257" cy="1541902"/>
          </a:xfrm>
          <a:prstGeom prst="rect">
            <a:avLst/>
          </a:prstGeom>
          <a:solidFill>
            <a:schemeClr val="tx1">
              <a:lumMod val="65000"/>
              <a:lumOff val="3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273622-EA3A-0846-B4E1-C893F817AC7E}"/>
              </a:ext>
            </a:extLst>
          </p:cNvPr>
          <p:cNvSpPr/>
          <p:nvPr/>
        </p:nvSpPr>
        <p:spPr>
          <a:xfrm>
            <a:off x="7782427" y="1751935"/>
            <a:ext cx="4443384" cy="13849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chemeClr val="bg2"/>
                </a:solidFill>
                <a:effectLst/>
                <a:latin typeface="EtihadAltis-Book" panose="020B0503030000000003"/>
              </a:rPr>
              <a:t>Etihad Cargo is the cargo and logistics arm of Etihad Aviation Group, the national airline of the UAE. Established in 2004, we’ve come a long way in a short amount of time, and with our specialist teams we’ve developed a range of dedicated air cargo and freighter services that you can trust. We're proud to be your air cargo partner of choice.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Etihad Altis Light" panose="020B03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1AC3-D8C3-F94B-A5C5-79D8F3F9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US" dirty="0"/>
              <a:t>Etihad mentors &amp; jury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15FAB3-F950-4147-9D1F-24CF702B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262" y="0"/>
            <a:ext cx="936309" cy="6715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97FA7F-426E-3C4A-8E70-1F9DB39B7C9B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tihad Altis Medium" panose="020B0603030000000003" pitchFamily="34" charset="77"/>
                <a:ea typeface="+mn-ea"/>
                <a:cs typeface="+mn-cs"/>
              </a:rPr>
              <a:t>3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9CC5957-B042-4862-B9C2-E9FCB762A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1462" y="2114612"/>
            <a:ext cx="540000" cy="54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23660A2-707B-48D2-8DE8-67C8400FAD2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351" y="2105064"/>
            <a:ext cx="540000" cy="54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B683F9-5107-B479-18F9-B1A6B2A6A391}"/>
              </a:ext>
            </a:extLst>
          </p:cNvPr>
          <p:cNvSpPr/>
          <p:nvPr/>
        </p:nvSpPr>
        <p:spPr>
          <a:xfrm>
            <a:off x="4603056" y="3397533"/>
            <a:ext cx="2111742" cy="39703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Martin Drew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SVP Sales &amp; Cargo</a:t>
            </a:r>
          </a:p>
          <a:p>
            <a:pPr lvl="0"/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Slobodan Stamenkovic</a:t>
            </a:r>
          </a:p>
          <a:p>
            <a:pPr lvl="0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Senior Manager Projects </a:t>
            </a:r>
          </a:p>
          <a:p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Dr Reem Alaya Lebhar</a:t>
            </a:r>
          </a:p>
          <a:p>
            <a:pPr lvl="0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Director Strategy - DTI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Francisco Javier Malpica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Innovation Lead – DTI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Arun Subramanian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Value Stream Lead – Cargo DTI</a:t>
            </a:r>
          </a:p>
          <a:p>
            <a:pPr lvl="0"/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Mariam Musallam Al Qubaisi</a:t>
            </a:r>
          </a:p>
          <a:p>
            <a:pPr lvl="0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Etihad Altis Book" panose="020B0503030000000003" pitchFamily="34" charset="77"/>
              </a:rPr>
              <a:t>Head of Sustainability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8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800" dirty="0">
              <a:solidFill>
                <a:srgbClr val="000000">
                  <a:lumMod val="65000"/>
                  <a:lumOff val="35000"/>
                </a:srgbClr>
              </a:solidFill>
              <a:latin typeface="Etihad Altis Book" panose="020B05030300000000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88CBFA-153D-44CA-99D6-BF228F80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5FFD0A-2785-4DEF-8575-01557CE8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8" y="1120727"/>
            <a:ext cx="10380511" cy="306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all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BUILD a parser to process IATA CPM &amp; LDM Messages</a:t>
            </a:r>
            <a:endParaRPr lang="en-GB" sz="1200" cap="all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5D33EB-63CC-6E98-8A55-FEC5541AE2D8}"/>
              </a:ext>
            </a:extLst>
          </p:cNvPr>
          <p:cNvGrpSpPr/>
          <p:nvPr/>
        </p:nvGrpSpPr>
        <p:grpSpPr>
          <a:xfrm>
            <a:off x="6846013" y="2550396"/>
            <a:ext cx="2038120" cy="2630549"/>
            <a:chOff x="6513681" y="4011943"/>
            <a:chExt cx="2038120" cy="2630549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EDE35A5-A3EE-A0BD-4EBC-6CB62F568F73}"/>
                </a:ext>
              </a:extLst>
            </p:cNvPr>
            <p:cNvSpPr/>
            <p:nvPr/>
          </p:nvSpPr>
          <p:spPr>
            <a:xfrm>
              <a:off x="7016864" y="4715616"/>
              <a:ext cx="1534937" cy="519011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SMART PARSER</a:t>
              </a:r>
              <a:endParaRPr lang="en-US" sz="1000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AFCB102-2F3F-24E8-FF53-4A918B78A8AC}"/>
                </a:ext>
              </a:extLst>
            </p:cNvPr>
            <p:cNvSpPr/>
            <p:nvPr/>
          </p:nvSpPr>
          <p:spPr>
            <a:xfrm>
              <a:off x="7016864" y="4011943"/>
              <a:ext cx="1534937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Out station Ground Handling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692283-0321-978B-8548-AE1686383FFA}"/>
                </a:ext>
              </a:extLst>
            </p:cNvPr>
            <p:cNvSpPr/>
            <p:nvPr/>
          </p:nvSpPr>
          <p:spPr>
            <a:xfrm>
              <a:off x="7016864" y="5485294"/>
              <a:ext cx="1534937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Data Hub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3E2955B-02A8-1D46-C4D2-3FF858E66ABC}"/>
                </a:ext>
              </a:extLst>
            </p:cNvPr>
            <p:cNvSpPr/>
            <p:nvPr/>
          </p:nvSpPr>
          <p:spPr>
            <a:xfrm>
              <a:off x="7016864" y="6189486"/>
              <a:ext cx="1534937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Reporting</a:t>
              </a: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083E4E2-6EDB-4B09-E6E8-B38268BDD0E8}"/>
                </a:ext>
              </a:extLst>
            </p:cNvPr>
            <p:cNvSpPr/>
            <p:nvPr/>
          </p:nvSpPr>
          <p:spPr>
            <a:xfrm rot="5400000">
              <a:off x="7752504" y="4521242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72" name="Star: 4 Points 71">
              <a:extLst>
                <a:ext uri="{FF2B5EF4-FFF2-40B4-BE49-F238E27FC236}">
                  <a16:creationId xmlns:a16="http://schemas.microsoft.com/office/drawing/2014/main" id="{0835DDE4-7ADF-3C03-8C62-53BE1FD6AE0A}"/>
                </a:ext>
              </a:extLst>
            </p:cNvPr>
            <p:cNvSpPr/>
            <p:nvPr/>
          </p:nvSpPr>
          <p:spPr>
            <a:xfrm>
              <a:off x="8347585" y="4771400"/>
              <a:ext cx="154502" cy="155679"/>
            </a:xfrm>
            <a:prstGeom prst="star4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6D96E49-DCE2-63C5-7662-7E963615A243}"/>
                </a:ext>
              </a:extLst>
            </p:cNvPr>
            <p:cNvSpPr/>
            <p:nvPr/>
          </p:nvSpPr>
          <p:spPr>
            <a:xfrm>
              <a:off x="6520133" y="4718705"/>
              <a:ext cx="672716" cy="180466"/>
            </a:xfrm>
            <a:prstGeom prst="roundRect">
              <a:avLst/>
            </a:prstGeom>
            <a:solidFill>
              <a:schemeClr val="accent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17" dirty="0">
                  <a:solidFill>
                    <a:schemeClr val="bg1"/>
                  </a:solidFill>
                  <a:latin typeface="Etihad Altis Text" panose="020B0603030000000003" pitchFamily="34" charset="77"/>
                </a:rPr>
                <a:t>Process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1C5188E-A72A-EE66-7E29-05ED15E73572}"/>
                </a:ext>
              </a:extLst>
            </p:cNvPr>
            <p:cNvSpPr/>
            <p:nvPr/>
          </p:nvSpPr>
          <p:spPr>
            <a:xfrm>
              <a:off x="6513681" y="4916644"/>
              <a:ext cx="679168" cy="158063"/>
            </a:xfrm>
            <a:prstGeom prst="roundRect">
              <a:avLst/>
            </a:prstGeom>
            <a:solidFill>
              <a:schemeClr val="accent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17" dirty="0">
                  <a:solidFill>
                    <a:schemeClr val="bg1"/>
                  </a:solidFill>
                  <a:latin typeface="Etihad Altis Text" panose="020B0603030000000003" pitchFamily="34" charset="77"/>
                </a:rPr>
                <a:t>Correct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AD8B73E-53FB-FEAD-BED2-C1F015B73C5C}"/>
                </a:ext>
              </a:extLst>
            </p:cNvPr>
            <p:cNvSpPr/>
            <p:nvPr/>
          </p:nvSpPr>
          <p:spPr>
            <a:xfrm>
              <a:off x="6520133" y="5094171"/>
              <a:ext cx="666959" cy="158062"/>
            </a:xfrm>
            <a:prstGeom prst="roundRect">
              <a:avLst/>
            </a:prstGeom>
            <a:solidFill>
              <a:schemeClr val="accent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17" dirty="0">
                  <a:solidFill>
                    <a:schemeClr val="bg1"/>
                  </a:solidFill>
                  <a:latin typeface="Etihad Altis Text" panose="020B0603030000000003" pitchFamily="34" charset="77"/>
                </a:rPr>
                <a:t>Skip</a:t>
              </a:r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2CF2326B-F486-B856-A22D-E9A18929D9F2}"/>
                </a:ext>
              </a:extLst>
            </p:cNvPr>
            <p:cNvSpPr/>
            <p:nvPr/>
          </p:nvSpPr>
          <p:spPr>
            <a:xfrm rot="5400000">
              <a:off x="7752504" y="5295793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87A8A498-85B8-D488-0563-6D90C5537F0A}"/>
                </a:ext>
              </a:extLst>
            </p:cNvPr>
            <p:cNvSpPr/>
            <p:nvPr/>
          </p:nvSpPr>
          <p:spPr>
            <a:xfrm rot="5400000">
              <a:off x="7752504" y="5986908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D358DC9-BD9A-7A4F-27B1-9E4CCDB01CB5}"/>
              </a:ext>
            </a:extLst>
          </p:cNvPr>
          <p:cNvGrpSpPr/>
          <p:nvPr/>
        </p:nvGrpSpPr>
        <p:grpSpPr>
          <a:xfrm>
            <a:off x="678230" y="2550396"/>
            <a:ext cx="4003922" cy="2564494"/>
            <a:chOff x="7016864" y="1013870"/>
            <a:chExt cx="4003922" cy="2564494"/>
          </a:xfrm>
        </p:grpSpPr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9A69A7A0-45FF-2EA3-7B83-5D0AD2D05BC6}"/>
                </a:ext>
              </a:extLst>
            </p:cNvPr>
            <p:cNvSpPr/>
            <p:nvPr/>
          </p:nvSpPr>
          <p:spPr>
            <a:xfrm rot="5400000">
              <a:off x="7683403" y="1509981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63146E8F-6717-0990-1302-AB3E0DD559D0}"/>
                </a:ext>
              </a:extLst>
            </p:cNvPr>
            <p:cNvSpPr/>
            <p:nvPr/>
          </p:nvSpPr>
          <p:spPr>
            <a:xfrm rot="5400000">
              <a:off x="7683402" y="2207570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3DA709D5-147B-F255-4D42-5648E4035A8B}"/>
                </a:ext>
              </a:extLst>
            </p:cNvPr>
            <p:cNvSpPr/>
            <p:nvPr/>
          </p:nvSpPr>
          <p:spPr>
            <a:xfrm rot="5400000">
              <a:off x="7685425" y="2911771"/>
              <a:ext cx="241873" cy="162246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F3D1006-E9D8-D90B-8F08-3EAB54F9410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8980728" y="454636"/>
              <a:ext cx="142104" cy="2392039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70F65D0-28C8-A4F9-0C58-DF95C1EAD6B6}"/>
                </a:ext>
              </a:extLst>
            </p:cNvPr>
            <p:cNvSpPr/>
            <p:nvPr/>
          </p:nvSpPr>
          <p:spPr>
            <a:xfrm>
              <a:off x="9474811" y="1721708"/>
              <a:ext cx="1545975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Error Queue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C921567-9F5B-61C7-68BB-A15D56BD3F6A}"/>
                </a:ext>
              </a:extLst>
            </p:cNvPr>
            <p:cNvSpPr/>
            <p:nvPr/>
          </p:nvSpPr>
          <p:spPr>
            <a:xfrm>
              <a:off x="7016864" y="1013870"/>
              <a:ext cx="1545975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Out station Ground Handling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0BBE8C-03B5-1885-3A45-8CA23BD62AAF}"/>
                </a:ext>
              </a:extLst>
            </p:cNvPr>
            <p:cNvSpPr/>
            <p:nvPr/>
          </p:nvSpPr>
          <p:spPr>
            <a:xfrm>
              <a:off x="7016864" y="1711240"/>
              <a:ext cx="1545975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Hub Message Processing System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6723223-4A83-8636-E401-8E31B435975C}"/>
                </a:ext>
              </a:extLst>
            </p:cNvPr>
            <p:cNvSpPr/>
            <p:nvPr/>
          </p:nvSpPr>
          <p:spPr>
            <a:xfrm>
              <a:off x="7016864" y="2412768"/>
              <a:ext cx="1545975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Data Hub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D9D25C-9C03-C573-D94E-1B1EB7D4AB83}"/>
                </a:ext>
              </a:extLst>
            </p:cNvPr>
            <p:cNvSpPr/>
            <p:nvPr/>
          </p:nvSpPr>
          <p:spPr>
            <a:xfrm>
              <a:off x="7025253" y="3125358"/>
              <a:ext cx="1545975" cy="453006"/>
            </a:xfrm>
            <a:prstGeom prst="roundRect">
              <a:avLst/>
            </a:prstGeom>
            <a:solidFill>
              <a:schemeClr val="bg2">
                <a:lumMod val="9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rPr>
                <a:t>Reporting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F6C9BAA-ED3C-693D-F078-F2AC8A0B76FC}"/>
                </a:ext>
              </a:extLst>
            </p:cNvPr>
            <p:cNvSpPr/>
            <p:nvPr/>
          </p:nvSpPr>
          <p:spPr>
            <a:xfrm>
              <a:off x="8553846" y="1876184"/>
              <a:ext cx="911973" cy="144054"/>
            </a:xfrm>
            <a:prstGeom prst="rightArrow">
              <a:avLst/>
            </a:prstGeom>
            <a:solidFill>
              <a:schemeClr val="tx2">
                <a:lumMod val="75000"/>
                <a:alpha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pc="17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F326AE-8650-E72A-64FE-5C1A4F7DD5B4}"/>
                </a:ext>
              </a:extLst>
            </p:cNvPr>
            <p:cNvSpPr txBox="1"/>
            <p:nvPr/>
          </p:nvSpPr>
          <p:spPr>
            <a:xfrm>
              <a:off x="8813195" y="1395001"/>
              <a:ext cx="1323233" cy="17235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 spc="17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800" dirty="0"/>
                <a:t>Manual Correction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C7D03B-116F-2ADA-44E3-2783285D81BD}"/>
                </a:ext>
              </a:extLst>
            </p:cNvPr>
            <p:cNvSpPr txBox="1"/>
            <p:nvPr/>
          </p:nvSpPr>
          <p:spPr>
            <a:xfrm>
              <a:off x="8813195" y="1992988"/>
              <a:ext cx="447465" cy="14405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 spc="17">
                  <a:solidFill>
                    <a:schemeClr val="tx1">
                      <a:lumMod val="65000"/>
                      <a:lumOff val="35000"/>
                    </a:schemeClr>
                  </a:solidFill>
                  <a:latin typeface="Etihad Altis Text" panose="020B0603030000000003" pitchFamily="34" charset="7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Error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B7F31-FEAA-5D07-0937-3325660213A7}"/>
                </a:ext>
              </a:extLst>
            </p:cNvPr>
            <p:cNvSpPr txBox="1"/>
            <p:nvPr/>
          </p:nvSpPr>
          <p:spPr>
            <a:xfrm>
              <a:off x="7884907" y="2206845"/>
              <a:ext cx="659625" cy="17235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 spc="17">
                  <a:solidFill>
                    <a:srgbClr val="FF0000"/>
                  </a:solidFill>
                  <a:latin typeface="Etihad Altis Text" panose="020B0603030000000003" pitchFamily="34" charset="7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B0F0"/>
                  </a:solidFill>
                </a:rPr>
                <a:t>Processed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1FF844-3450-A727-E4EA-D94533FAEE3D}"/>
              </a:ext>
            </a:extLst>
          </p:cNvPr>
          <p:cNvCxnSpPr/>
          <p:nvPr/>
        </p:nvCxnSpPr>
        <p:spPr>
          <a:xfrm>
            <a:off x="6197355" y="1955452"/>
            <a:ext cx="0" cy="4462943"/>
          </a:xfrm>
          <a:prstGeom prst="line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2C1FD39-0BFE-C022-EA23-030305D1D77F}"/>
              </a:ext>
            </a:extLst>
          </p:cNvPr>
          <p:cNvSpPr txBox="1"/>
          <p:nvPr/>
        </p:nvSpPr>
        <p:spPr>
          <a:xfrm>
            <a:off x="1914251" y="1848125"/>
            <a:ext cx="2443852" cy="394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Current Process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4A68C3-4C42-4E32-3517-2C7948E7C719}"/>
              </a:ext>
            </a:extLst>
          </p:cNvPr>
          <p:cNvSpPr txBox="1"/>
          <p:nvPr/>
        </p:nvSpPr>
        <p:spPr>
          <a:xfrm>
            <a:off x="6852848" y="1848125"/>
            <a:ext cx="2443852" cy="394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Future Process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C13A10-7260-48B1-C4A6-69A9F07641B2}"/>
              </a:ext>
            </a:extLst>
          </p:cNvPr>
          <p:cNvSpPr txBox="1"/>
          <p:nvPr/>
        </p:nvSpPr>
        <p:spPr>
          <a:xfrm>
            <a:off x="9332678" y="2625499"/>
            <a:ext cx="2443852" cy="178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Eliminate the error queue and the manual correction.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Process, Auto Correct, Skip errors.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Record the skip reasons and add it to the data hub.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B6664C-7B9C-4177-8468-1250D1E14091}"/>
              </a:ext>
            </a:extLst>
          </p:cNvPr>
          <p:cNvSpPr txBox="1"/>
          <p:nvPr/>
        </p:nvSpPr>
        <p:spPr>
          <a:xfrm>
            <a:off x="3064054" y="4131515"/>
            <a:ext cx="2443852" cy="250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Messages are pushed to the queue on the first instance of a format error or a data error.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Manual correction is required to reprocess the message and retrieve the data.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endParaRPr lang="en-US" sz="1100" i="1" spc="17" dirty="0">
              <a:solidFill>
                <a:schemeClr val="tx1">
                  <a:lumMod val="65000"/>
                  <a:lumOff val="35000"/>
                </a:schemeClr>
              </a:solidFill>
              <a:latin typeface="Etihad Altis Text" panose="020B06030300000000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A752F-F5C5-23E1-D52E-725073E9FA1B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tihad Altis Medium" panose="020B0603030000000003" pitchFamily="34" charset="77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70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624-329F-704B-956C-318044DB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9" y="1120727"/>
            <a:ext cx="10363674" cy="7062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CPM MESSAGE SPECIFICATIONS</a:t>
            </a:r>
            <a:endParaRPr lang="en-GB" sz="1200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9" y="633844"/>
            <a:ext cx="11425539" cy="563702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Message specifications	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12741-2E66-4681-A86F-1292F15EE146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tihad Altis Medium" panose="020B0603030000000003" pitchFamily="34" charset="77"/>
                <a:ea typeface="+mn-ea"/>
                <a:cs typeface="+mn-cs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6AC13-0C72-E191-2BB3-01C805A8921D}"/>
              </a:ext>
            </a:extLst>
          </p:cNvPr>
          <p:cNvSpPr txBox="1"/>
          <p:nvPr/>
        </p:nvSpPr>
        <p:spPr>
          <a:xfrm>
            <a:off x="409575" y="1821307"/>
            <a:ext cx="44005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spc="150" dirty="0">
                <a:latin typeface="Etihad Altis Medium" panose="020B0703030000000003" pitchFamily="34" charset="0"/>
              </a:rPr>
              <a:t>CPM MESSAGE SPECIFICATIONS</a:t>
            </a:r>
            <a:endParaRPr lang="en-GB" sz="1800" spc="150" dirty="0">
              <a:latin typeface="Etihad Altis Medium" panose="020B07030300000000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F7A1B-F0EB-A24A-A45C-AA5B5CA179AB}"/>
              </a:ext>
            </a:extLst>
          </p:cNvPr>
          <p:cNvSpPr txBox="1"/>
          <p:nvPr/>
        </p:nvSpPr>
        <p:spPr>
          <a:xfrm>
            <a:off x="5038725" y="1826997"/>
            <a:ext cx="51790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spc="150" dirty="0">
                <a:latin typeface="Etihad Altis Medium" panose="020B0703030000000003" pitchFamily="34" charset="0"/>
              </a:rPr>
              <a:t>Reference : IATA Airport Handling Manual </a:t>
            </a:r>
            <a:endParaRPr lang="en-GB" sz="1800" spc="150" dirty="0">
              <a:latin typeface="Etihad Altis Medium" panose="020B0703030000000003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C3B21D0-9519-3D76-1B8F-B485025F3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34347"/>
              </p:ext>
            </p:extLst>
          </p:nvPr>
        </p:nvGraphicFramePr>
        <p:xfrm>
          <a:off x="1089741" y="2527577"/>
          <a:ext cx="1751901" cy="154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806400" progId="Word.Document.12">
                  <p:embed/>
                </p:oleObj>
              </mc:Choice>
              <mc:Fallback>
                <p:oleObj name="Document" showAsIcon="1" r:id="rId3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741" y="2527577"/>
                        <a:ext cx="1751901" cy="154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98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624-329F-704B-956C-318044DB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9" y="1120727"/>
            <a:ext cx="10363674" cy="7062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CPM MESSAGE ERRORS</a:t>
            </a:r>
            <a:endParaRPr lang="en-GB" sz="1200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9" y="633844"/>
            <a:ext cx="11425539" cy="563702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COMMON Message ERRORS	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12741-2E66-4681-A86F-1292F15EE146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tihad Altis Medium" panose="020B0603030000000003" pitchFamily="34" charset="77"/>
                <a:ea typeface="+mn-ea"/>
                <a:cs typeface="+mn-cs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A7157-68B2-B556-8A37-3B1D7551D83D}"/>
              </a:ext>
            </a:extLst>
          </p:cNvPr>
          <p:cNvSpPr txBox="1"/>
          <p:nvPr/>
        </p:nvSpPr>
        <p:spPr>
          <a:xfrm>
            <a:off x="712552" y="1911124"/>
            <a:ext cx="4446677" cy="268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Syntax Errors.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endParaRPr lang="en-US" sz="1400" i="1" spc="17" dirty="0">
              <a:solidFill>
                <a:schemeClr val="tx1">
                  <a:lumMod val="65000"/>
                  <a:lumOff val="35000"/>
                </a:schemeClr>
              </a:solidFill>
              <a:latin typeface="Etihad Altis Text" panose="020B0603030000000003" pitchFamily="34" charset="7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Footer (e.g. :- Email Disclaimer)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new line character 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flight date format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ULD Number format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Position format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endParaRPr lang="en-US" sz="1400" i="1" spc="17" dirty="0">
              <a:solidFill>
                <a:schemeClr val="tx1">
                  <a:lumMod val="65000"/>
                  <a:lumOff val="35000"/>
                </a:schemeClr>
              </a:solidFill>
              <a:latin typeface="Etihad Altis Text" panose="020B06030300000000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2B8B4-2DFF-8B27-72E6-EBC54DFE1070}"/>
              </a:ext>
            </a:extLst>
          </p:cNvPr>
          <p:cNvSpPr txBox="1"/>
          <p:nvPr/>
        </p:nvSpPr>
        <p:spPr>
          <a:xfrm>
            <a:off x="6096000" y="1826997"/>
            <a:ext cx="4446677" cy="167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Data Errors.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defRPr sz="1800" spc="0"/>
            </a:pPr>
            <a:endParaRPr lang="en-US" sz="1400" i="1" spc="17" dirty="0">
              <a:solidFill>
                <a:schemeClr val="tx1">
                  <a:lumMod val="65000"/>
                  <a:lumOff val="35000"/>
                </a:schemeClr>
              </a:solidFill>
              <a:latin typeface="Etihad Altis Text" panose="020B0603030000000003" pitchFamily="34" charset="7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Flight Date (GMT vs Local)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Invalid ULD Destination (Not a valid station)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AutoNum type="arabicPeriod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ULD Information is missing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09C680-1D80-60ED-6AB2-9690A4FA0B37}"/>
              </a:ext>
            </a:extLst>
          </p:cNvPr>
          <p:cNvCxnSpPr/>
          <p:nvPr/>
        </p:nvCxnSpPr>
        <p:spPr>
          <a:xfrm>
            <a:off x="5886963" y="1911124"/>
            <a:ext cx="0" cy="4462943"/>
          </a:xfrm>
          <a:prstGeom prst="line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5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624-329F-704B-956C-318044DB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9" y="1120727"/>
            <a:ext cx="10363674" cy="7062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CPM MESSAGE SAMPLES</a:t>
            </a:r>
            <a:endParaRPr lang="en-GB" sz="1200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9" y="633844"/>
            <a:ext cx="11425539" cy="563702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Message samples	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12741-2E66-4681-A86F-1292F15EE146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Etihad Altis Medium" panose="020B0603030000000003" pitchFamily="34" charset="77"/>
              </a:rPr>
              <a:t>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tihad Altis Medium" panose="020B0603030000000003" pitchFamily="34" charset="77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F72805-1BCF-1076-13AA-BA26FD72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0" y="1593907"/>
            <a:ext cx="1888584" cy="481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356EAE-ED63-88B9-CCC0-435685DEE010}"/>
              </a:ext>
            </a:extLst>
          </p:cNvPr>
          <p:cNvSpPr/>
          <p:nvPr/>
        </p:nvSpPr>
        <p:spPr>
          <a:xfrm rot="6288075">
            <a:off x="4883453" y="3535397"/>
            <a:ext cx="508873" cy="2515798"/>
          </a:xfrm>
          <a:prstGeom prst="rightArrow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28A1E2B-C4A9-63B5-7477-A17426AAC356}"/>
              </a:ext>
            </a:extLst>
          </p:cNvPr>
          <p:cNvSpPr/>
          <p:nvPr/>
        </p:nvSpPr>
        <p:spPr>
          <a:xfrm rot="5400000">
            <a:off x="1182667" y="5988623"/>
            <a:ext cx="212793" cy="258276"/>
          </a:xfrm>
          <a:prstGeom prst="down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F29C9-F02E-3F01-C8F9-02137C8D3834}"/>
              </a:ext>
            </a:extLst>
          </p:cNvPr>
          <p:cNvSpPr txBox="1"/>
          <p:nvPr/>
        </p:nvSpPr>
        <p:spPr>
          <a:xfrm>
            <a:off x="1702965" y="5787016"/>
            <a:ext cx="3095538" cy="421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Invalid Space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A9CC0F-9937-10D2-BE3F-2301A59E0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557" y="1505370"/>
            <a:ext cx="3684348" cy="3568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7806EBE6-3E3C-DC12-A6CE-5C02DD332769}"/>
              </a:ext>
            </a:extLst>
          </p:cNvPr>
          <p:cNvSpPr/>
          <p:nvPr/>
        </p:nvSpPr>
        <p:spPr>
          <a:xfrm rot="10800000">
            <a:off x="3896998" y="4878564"/>
            <a:ext cx="212793" cy="258276"/>
          </a:xfrm>
          <a:prstGeom prst="down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71A04-54C0-76EA-C696-1AB84095D245}"/>
              </a:ext>
            </a:extLst>
          </p:cNvPr>
          <p:cNvSpPr txBox="1"/>
          <p:nvPr/>
        </p:nvSpPr>
        <p:spPr>
          <a:xfrm>
            <a:off x="3323511" y="5160650"/>
            <a:ext cx="3095538" cy="421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Mail Disclaimer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49898A-06C7-20E0-1F43-79CAF22DE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15" y="1297789"/>
            <a:ext cx="2439612" cy="272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BFA70391-006E-0E49-E29B-51575A5B61D0}"/>
              </a:ext>
            </a:extLst>
          </p:cNvPr>
          <p:cNvSpPr/>
          <p:nvPr/>
        </p:nvSpPr>
        <p:spPr>
          <a:xfrm>
            <a:off x="6800870" y="1197546"/>
            <a:ext cx="293615" cy="660511"/>
          </a:xfrm>
          <a:prstGeom prst="down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EA420-D09F-BB90-4B3F-5812AF59D0BE}"/>
              </a:ext>
            </a:extLst>
          </p:cNvPr>
          <p:cNvSpPr txBox="1"/>
          <p:nvPr/>
        </p:nvSpPr>
        <p:spPr>
          <a:xfrm>
            <a:off x="6524807" y="824338"/>
            <a:ext cx="3095538" cy="421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Invalid ULD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665368F-59FE-A070-3E87-86348CAC68A9}"/>
              </a:ext>
            </a:extLst>
          </p:cNvPr>
          <p:cNvSpPr/>
          <p:nvPr/>
        </p:nvSpPr>
        <p:spPr>
          <a:xfrm rot="16200000">
            <a:off x="8520039" y="5640698"/>
            <a:ext cx="293615" cy="660511"/>
          </a:xfrm>
          <a:prstGeom prst="down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E28062-55BD-56C5-14C7-78176EE07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116" y="4159055"/>
            <a:ext cx="2562319" cy="264801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2295EF-A68F-D5D4-3EE3-79A39A99ECFA}"/>
              </a:ext>
            </a:extLst>
          </p:cNvPr>
          <p:cNvSpPr txBox="1"/>
          <p:nvPr/>
        </p:nvSpPr>
        <p:spPr>
          <a:xfrm>
            <a:off x="7094485" y="5411043"/>
            <a:ext cx="1888584" cy="857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9323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624-329F-704B-956C-318044DB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9" y="1120727"/>
            <a:ext cx="10363674" cy="7062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CPM MESSAGE SAMPLES</a:t>
            </a:r>
            <a:endParaRPr lang="en-GB" sz="1200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9" y="633844"/>
            <a:ext cx="11425539" cy="563702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Message samples	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12741-2E66-4681-A86F-1292F15EE146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Etihad Altis Medium" panose="020B0603030000000003" pitchFamily="34" charset="77"/>
              </a:rPr>
              <a:t>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tihad Altis Medium" panose="020B0603030000000003" pitchFamily="34" charset="77"/>
              <a:ea typeface="+mn-ea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22B2E86-EFBC-15BF-691D-C92298B3C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81300"/>
              </p:ext>
            </p:extLst>
          </p:nvPr>
        </p:nvGraphicFramePr>
        <p:xfrm>
          <a:off x="289910" y="2521528"/>
          <a:ext cx="1325880" cy="122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96080" imgH="456480" progId="Package">
                  <p:embed/>
                </p:oleObj>
              </mc:Choice>
              <mc:Fallback>
                <p:oleObj name="Packager Shell Object" showAsIcon="1" r:id="rId3" imgW="496080" imgH="45648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22B2E86-EFBC-15BF-691D-C92298B3C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910" y="2521528"/>
                        <a:ext cx="1325880" cy="122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1A3C4B-7513-7081-7E3F-EFCB1F826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60193"/>
              </p:ext>
            </p:extLst>
          </p:nvPr>
        </p:nvGraphicFramePr>
        <p:xfrm>
          <a:off x="4160473" y="2520941"/>
          <a:ext cx="1327405" cy="12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96080" imgH="456480" progId="Package">
                  <p:embed/>
                </p:oleObj>
              </mc:Choice>
              <mc:Fallback>
                <p:oleObj name="Packager Shell Object" showAsIcon="1" r:id="rId5" imgW="496080" imgH="45648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D1A3C4B-7513-7081-7E3F-EFCB1F826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0473" y="2520941"/>
                        <a:ext cx="1327405" cy="122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0BD2683-9ED9-66B6-C74B-05B26AB89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09017"/>
              </p:ext>
            </p:extLst>
          </p:nvPr>
        </p:nvGraphicFramePr>
        <p:xfrm>
          <a:off x="2909973" y="2521529"/>
          <a:ext cx="1325880" cy="122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496080" imgH="456480" progId="Package">
                  <p:embed/>
                </p:oleObj>
              </mc:Choice>
              <mc:Fallback>
                <p:oleObj name="Packager Shell Object" showAsIcon="1" r:id="rId7" imgW="496080" imgH="45648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0BD2683-9ED9-66B6-C74B-05B26AB89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973" y="2521529"/>
                        <a:ext cx="1325880" cy="1223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0BDC7CF-1F08-6AE8-08B8-F4CAAA402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09391"/>
              </p:ext>
            </p:extLst>
          </p:nvPr>
        </p:nvGraphicFramePr>
        <p:xfrm>
          <a:off x="1657948" y="2520941"/>
          <a:ext cx="1327404" cy="12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496080" imgH="456480" progId="Package">
                  <p:embed/>
                </p:oleObj>
              </mc:Choice>
              <mc:Fallback>
                <p:oleObj name="Packager Shell Object" showAsIcon="1" r:id="rId9" imgW="496080" imgH="45648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0BDC7CF-1F08-6AE8-08B8-F4CAAA402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7948" y="2520941"/>
                        <a:ext cx="1327404" cy="122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5A1715-EC7E-7C28-B7D6-5077CB5E8046}"/>
              </a:ext>
            </a:extLst>
          </p:cNvPr>
          <p:cNvSpPr txBox="1"/>
          <p:nvPr/>
        </p:nvSpPr>
        <p:spPr>
          <a:xfrm>
            <a:off x="521365" y="6114205"/>
            <a:ext cx="4038600" cy="374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* More Samples can be provided on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6D92D-2EE9-5ECA-E2CF-0A2CA51FD66D}"/>
              </a:ext>
            </a:extLst>
          </p:cNvPr>
          <p:cNvSpPr txBox="1"/>
          <p:nvPr/>
        </p:nvSpPr>
        <p:spPr>
          <a:xfrm>
            <a:off x="730624" y="1823664"/>
            <a:ext cx="4629942" cy="394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Message Samples in Correct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6EF1B-D94D-5D97-2E23-7648E30017F0}"/>
              </a:ext>
            </a:extLst>
          </p:cNvPr>
          <p:cNvSpPr txBox="1"/>
          <p:nvPr/>
        </p:nvSpPr>
        <p:spPr>
          <a:xfrm>
            <a:off x="7065710" y="1779245"/>
            <a:ext cx="4629942" cy="394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77"/>
              </a:rPr>
              <a:t>Message Samples in In-correct Format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0F6DA5A-B66A-CEC9-ABEE-A67A6BF46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54852"/>
              </p:ext>
            </p:extLst>
          </p:nvPr>
        </p:nvGraphicFramePr>
        <p:xfrm>
          <a:off x="8093075" y="2519363"/>
          <a:ext cx="1327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496080" imgH="456480" progId="Package">
                  <p:embed/>
                </p:oleObj>
              </mc:Choice>
              <mc:Fallback>
                <p:oleObj name="Packager Shell Object" showAsIcon="1" r:id="rId11" imgW="496080" imgH="456480" progId="Packag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0F6DA5A-B66A-CEC9-ABEE-A67A6BF46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3075" y="2519363"/>
                        <a:ext cx="132715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C870013-3C34-6FF7-3FE4-6799E3009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32622"/>
              </p:ext>
            </p:extLst>
          </p:nvPr>
        </p:nvGraphicFramePr>
        <p:xfrm>
          <a:off x="9412156" y="2520122"/>
          <a:ext cx="1327404" cy="12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3" imgW="496080" imgH="456480" progId="Package">
                  <p:embed/>
                </p:oleObj>
              </mc:Choice>
              <mc:Fallback>
                <p:oleObj name="Packager Shell Object" showAsIcon="1" r:id="rId13" imgW="496080" imgH="456480" progId="Package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5C870013-3C34-6FF7-3FE4-6799E3009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12156" y="2520122"/>
                        <a:ext cx="1327404" cy="122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478B9F0-9FE9-1926-A858-03A4E1832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95656"/>
              </p:ext>
            </p:extLst>
          </p:nvPr>
        </p:nvGraphicFramePr>
        <p:xfrm>
          <a:off x="10690424" y="2520122"/>
          <a:ext cx="1327404" cy="12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5" imgW="496080" imgH="456480" progId="Package">
                  <p:embed/>
                </p:oleObj>
              </mc:Choice>
              <mc:Fallback>
                <p:oleObj name="Packager Shell Object" showAsIcon="1" r:id="rId15" imgW="496080" imgH="456480" progId="Package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5478B9F0-9FE9-1926-A858-03A4E1832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90424" y="2520122"/>
                        <a:ext cx="1327404" cy="122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F82F7F-20CA-8402-26CE-433A7818837E}"/>
              </a:ext>
            </a:extLst>
          </p:cNvPr>
          <p:cNvCxnSpPr/>
          <p:nvPr/>
        </p:nvCxnSpPr>
        <p:spPr>
          <a:xfrm>
            <a:off x="6197355" y="1955452"/>
            <a:ext cx="0" cy="4462943"/>
          </a:xfrm>
          <a:prstGeom prst="line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3E1F3A-B1C9-52B7-1713-DEEFCFC02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83780"/>
              </p:ext>
            </p:extLst>
          </p:nvPr>
        </p:nvGraphicFramePr>
        <p:xfrm>
          <a:off x="6662999" y="2489977"/>
          <a:ext cx="1391349" cy="128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7" imgW="496080" imgH="456480" progId="Package">
                  <p:embed/>
                </p:oleObj>
              </mc:Choice>
              <mc:Fallback>
                <p:oleObj name="Packager Shell Object" showAsIcon="1" r:id="rId17" imgW="4960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2999" y="2489977"/>
                        <a:ext cx="1391349" cy="128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624-329F-704B-956C-318044DB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89" y="1120727"/>
            <a:ext cx="10363674" cy="7062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spc="150" dirty="0">
                <a:solidFill>
                  <a:schemeClr val="accent1">
                    <a:lumMod val="50000"/>
                  </a:schemeClr>
                </a:solidFill>
                <a:latin typeface="Etihad Altis Medium" panose="020B0703030000000003" pitchFamily="34" charset="0"/>
              </a:rPr>
              <a:t>MESSAGE OUTPUT SAMPLE</a:t>
            </a:r>
            <a:endParaRPr lang="en-GB" sz="1200" spc="150" dirty="0">
              <a:solidFill>
                <a:schemeClr val="accent1">
                  <a:lumMod val="50000"/>
                </a:schemeClr>
              </a:solidFill>
              <a:latin typeface="Etihad Altis Medium" panose="020B07030300000000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9" y="633844"/>
            <a:ext cx="11425539" cy="563702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SAMPLE DASHBOARD	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12741-2E66-4681-A86F-1292F15EE146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tihad Altis Medium" panose="020B0603030000000003" pitchFamily="34" charset="77"/>
                <a:ea typeface="+mn-ea"/>
                <a:cs typeface="+mn-cs"/>
              </a:rPr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3E360-0CEB-A6E0-FB5E-3EED9B6F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73" y="2281389"/>
            <a:ext cx="9672506" cy="2014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1C1F7-F385-5200-A46D-B5187FF1F02A}"/>
              </a:ext>
            </a:extLst>
          </p:cNvPr>
          <p:cNvSpPr txBox="1"/>
          <p:nvPr/>
        </p:nvSpPr>
        <p:spPr>
          <a:xfrm>
            <a:off x="854382" y="1704369"/>
            <a:ext cx="951441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Char char="Ø"/>
              <a:defRPr sz="1800" spc="0"/>
            </a:pPr>
            <a:r>
              <a:rPr lang="en-US" sz="1400" i="1" spc="17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Text" panose="020B0603030000000003" pitchFamily="34" charset="77"/>
              </a:rPr>
              <a:t>The parsed data should be tokenized and stored in a table and a UI should be provided to retrieve data as indicated below..</a:t>
            </a:r>
          </a:p>
        </p:txBody>
      </p:sp>
    </p:spTree>
    <p:extLst>
      <p:ext uri="{BB962C8B-B14F-4D97-AF65-F5344CB8AC3E}">
        <p14:creationId xmlns:p14="http://schemas.microsoft.com/office/powerpoint/2010/main" val="2223959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TIHAD ENHANCED 2020">
      <a:dk1>
        <a:srgbClr val="000000"/>
      </a:dk1>
      <a:lt1>
        <a:srgbClr val="FFFFFF"/>
      </a:lt1>
      <a:dk2>
        <a:srgbClr val="BD8B13"/>
      </a:dk2>
      <a:lt2>
        <a:srgbClr val="FFFFFF"/>
      </a:lt2>
      <a:accent1>
        <a:srgbClr val="FFC72A"/>
      </a:accent1>
      <a:accent2>
        <a:srgbClr val="6997D3"/>
      </a:accent2>
      <a:accent3>
        <a:srgbClr val="F68D38"/>
      </a:accent3>
      <a:accent4>
        <a:srgbClr val="DB414C"/>
      </a:accent4>
      <a:accent5>
        <a:srgbClr val="803235"/>
      </a:accent5>
      <a:accent6>
        <a:srgbClr val="D3CEBF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sz="2800">
            <a:solidFill>
              <a:schemeClr val="tx1">
                <a:lumMod val="65000"/>
                <a:lumOff val="35000"/>
              </a:schemeClr>
            </a:solidFill>
            <a:latin typeface="Etihad Altis Book" panose="020B05030300000000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tihadCargo_PPT_Template_2020_ENGLISH" id="{E68B4340-07E8-1644-911F-5F8FED3B05AE}" vid="{02A53F5F-C66D-BF4F-96E2-DAB5969C49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3172FD239124C90904BE709BDD5C9" ma:contentTypeVersion="12" ma:contentTypeDescription="Create a new document." ma:contentTypeScope="" ma:versionID="20249e5eb515833f0ffbf59a13c32402">
  <xsd:schema xmlns:xsd="http://www.w3.org/2001/XMLSchema" xmlns:xs="http://www.w3.org/2001/XMLSchema" xmlns:p="http://schemas.microsoft.com/office/2006/metadata/properties" xmlns:ns3="ab7aab16-7a78-4c05-b403-ead74ee715e0" xmlns:ns4="76e34b7b-6a24-43e3-9f61-3bcbae7f4d30" targetNamespace="http://schemas.microsoft.com/office/2006/metadata/properties" ma:root="true" ma:fieldsID="4cd44e1e19691b9babb9386c0d3e1dc8" ns3:_="" ns4:_="">
    <xsd:import namespace="ab7aab16-7a78-4c05-b403-ead74ee715e0"/>
    <xsd:import namespace="76e34b7b-6a24-43e3-9f61-3bcbae7f4d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aab16-7a78-4c05-b403-ead74ee71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34b7b-6a24-43e3-9f61-3bcbae7f4d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70CD9F-CA2C-477D-B814-10C2CCA8F959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b7aab16-7a78-4c05-b403-ead74ee715e0"/>
    <ds:schemaRef ds:uri="http://schemas.microsoft.com/office/infopath/2007/PartnerControls"/>
    <ds:schemaRef ds:uri="76e34b7b-6a24-43e3-9f61-3bcbae7f4d3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24317C-0CAF-42C8-ADE3-5877F65032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7ECA79-986A-42EF-907E-6BC086ACB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7aab16-7a78-4c05-b403-ead74ee715e0"/>
    <ds:schemaRef ds:uri="76e34b7b-6a24-43e3-9f61-3bcbae7f4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Oct20</Template>
  <TotalTime>12888</TotalTime>
  <Words>580</Words>
  <Application>Microsoft Office PowerPoint</Application>
  <PresentationFormat>Widescreen</PresentationFormat>
  <Paragraphs>124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Etihad Altis Book</vt:lpstr>
      <vt:lpstr>Etihad Altis Light</vt:lpstr>
      <vt:lpstr>Etihad Altis Medium</vt:lpstr>
      <vt:lpstr>Etihad Altis Text</vt:lpstr>
      <vt:lpstr>EtihadAltis-Book</vt:lpstr>
      <vt:lpstr>EtihadAltis-Text</vt:lpstr>
      <vt:lpstr>Source Sans Pro</vt:lpstr>
      <vt:lpstr>Wingdings</vt:lpstr>
      <vt:lpstr>Office Theme</vt:lpstr>
      <vt:lpstr>Packager Shell Object</vt:lpstr>
      <vt:lpstr>Package</vt:lpstr>
      <vt:lpstr>Microsoft Word Document</vt:lpstr>
      <vt:lpstr>Etihad Cargo green coding challenge</vt:lpstr>
      <vt:lpstr>objective</vt:lpstr>
      <vt:lpstr>Etihad mentors &amp; jury</vt:lpstr>
      <vt:lpstr>OVERVIEW OF THE PROCESS</vt:lpstr>
      <vt:lpstr>Message specifications </vt:lpstr>
      <vt:lpstr>COMMON Message ERRORS </vt:lpstr>
      <vt:lpstr>Message samples </vt:lpstr>
      <vt:lpstr>Message samples </vt:lpstr>
      <vt:lpstr>SAMPLE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TWO LINES</dc:title>
  <dc:creator>Howard Jewell</dc:creator>
  <cp:lastModifiedBy>arun sub</cp:lastModifiedBy>
  <cp:revision>493</cp:revision>
  <cp:lastPrinted>2021-11-08T11:15:38Z</cp:lastPrinted>
  <dcterms:created xsi:type="dcterms:W3CDTF">2021-02-15T03:37:01Z</dcterms:created>
  <dcterms:modified xsi:type="dcterms:W3CDTF">2022-09-30T12:36:13Z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0x0101003C03172FD239124C90904BE709BDD5C9</vt:lpwstr>
  </property>
</Properties>
</file>