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3" r:id="rId4"/>
    <p:sldId id="286" r:id="rId5"/>
    <p:sldId id="259" r:id="rId6"/>
    <p:sldId id="310" r:id="rId7"/>
    <p:sldId id="276" r:id="rId8"/>
    <p:sldId id="277" r:id="rId9"/>
    <p:sldId id="311" r:id="rId10"/>
    <p:sldId id="278" r:id="rId11"/>
    <p:sldId id="281" r:id="rId12"/>
    <p:sldId id="282" r:id="rId13"/>
    <p:sldId id="305" r:id="rId14"/>
    <p:sldId id="307" r:id="rId15"/>
    <p:sldId id="306" r:id="rId16"/>
    <p:sldId id="313" r:id="rId17"/>
    <p:sldId id="308" r:id="rId18"/>
    <p:sldId id="312" r:id="rId19"/>
    <p:sldId id="314" r:id="rId20"/>
    <p:sldId id="315" r:id="rId21"/>
    <p:sldId id="316" r:id="rId22"/>
    <p:sldId id="319" r:id="rId23"/>
    <p:sldId id="317" r:id="rId24"/>
    <p:sldId id="267" r:id="rId25"/>
    <p:sldId id="318" r:id="rId26"/>
    <p:sldId id="321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B87AB-4A5A-A2B9-606B-7042352BFD68}" v="251" dt="2022-02-26T01:47:45.472"/>
    <p1510:client id="{E44924DC-CD6F-20B4-56B8-667A6B09D864}" v="192" dt="2022-02-26T02:01:43.112"/>
    <p1510:client id="{F5048B3B-3B9A-DBA1-786C-E873C033BD85}" v="299" dt="2022-02-26T03:40:21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85852" autoAdjust="0"/>
  </p:normalViewPr>
  <p:slideViewPr>
    <p:cSldViewPr>
      <p:cViewPr varScale="1">
        <p:scale>
          <a:sx n="73" d="100"/>
          <a:sy n="73" d="100"/>
        </p:scale>
        <p:origin x="202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5D42-2A8F-4FBF-9D33-2C079F61602F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24CFA-0B54-4DB9-9FCF-1C717EAE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24CFA-0B54-4DB9-9FCF-1C717EAE0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8C89-C678-4A28-ABD4-D079ADBF5F52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C314-00E3-4C09-A70F-E546E53C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74320" y="184639"/>
            <a:ext cx="8691197" cy="7602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   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PAPER GENERATOR AND MODERATOR 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Times New Roman"/>
                <a:cs typeface="Times New Roman"/>
              </a:rPr>
              <a:t>Ashok Ghimire (</a:t>
            </a:r>
            <a:r>
              <a:rPr lang="en-US" sz="2000" dirty="0"/>
              <a:t>18758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	</a:t>
            </a:r>
            <a:r>
              <a:rPr lang="en-US" sz="2000" dirty="0" err="1">
                <a:latin typeface="Times New Roman"/>
                <a:cs typeface="Times New Roman"/>
              </a:rPr>
              <a:t>Resarch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Paija</a:t>
            </a:r>
            <a:r>
              <a:rPr lang="en-US" sz="2000" dirty="0">
                <a:latin typeface="Times New Roman"/>
                <a:cs typeface="Times New Roman"/>
              </a:rPr>
              <a:t> Pun (</a:t>
            </a:r>
            <a:r>
              <a:rPr lang="en-US" sz="2000" dirty="0"/>
              <a:t>18771)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i="1" dirty="0">
                <a:latin typeface="Times New Roman"/>
                <a:cs typeface="Times New Roman"/>
              </a:rPr>
              <a:t>	</a:t>
            </a:r>
            <a:r>
              <a:rPr lang="en-US" sz="2000" dirty="0" err="1">
                <a:latin typeface="Times New Roman"/>
                <a:cs typeface="Times New Roman"/>
              </a:rPr>
              <a:t>Sabal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Thapa</a:t>
            </a:r>
            <a:r>
              <a:rPr lang="en-US" sz="2000" dirty="0">
                <a:latin typeface="Times New Roman"/>
                <a:cs typeface="Times New Roman"/>
              </a:rPr>
              <a:t> (</a:t>
            </a:r>
            <a:r>
              <a:rPr lang="en-US" sz="2000" dirty="0"/>
              <a:t>18774)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	</a:t>
            </a:r>
            <a:r>
              <a:rPr lang="en-US" sz="2000" dirty="0" err="1">
                <a:latin typeface="Times New Roman"/>
                <a:cs typeface="Times New Roman"/>
              </a:rPr>
              <a:t>Kishor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Humagain</a:t>
            </a:r>
            <a:r>
              <a:rPr lang="en-US" sz="2000" dirty="0">
                <a:latin typeface="Times New Roman"/>
                <a:cs typeface="Times New Roman"/>
              </a:rPr>
              <a:t> (</a:t>
            </a:r>
            <a:r>
              <a:rPr lang="en-US" sz="2000" dirty="0"/>
              <a:t>18791)</a:t>
            </a:r>
          </a:p>
          <a:p>
            <a:r>
              <a:rPr lang="en-US" sz="2000" dirty="0">
                <a:latin typeface="Times New Roman"/>
                <a:cs typeface="Times New Roman"/>
              </a:rPr>
              <a:t>SUPERVISOR: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	</a:t>
            </a:r>
            <a:r>
              <a:rPr lang="en-US" sz="2000" dirty="0" err="1">
                <a:latin typeface="Times New Roman"/>
                <a:cs typeface="Times New Roman"/>
              </a:rPr>
              <a:t>Er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dirty="0" err="1">
                <a:latin typeface="Times New Roman"/>
                <a:cs typeface="Times New Roman"/>
              </a:rPr>
              <a:t>Himal</a:t>
            </a:r>
            <a:r>
              <a:rPr lang="en-US" sz="2000" dirty="0">
                <a:latin typeface="Times New Roman"/>
                <a:cs typeface="Times New Roman"/>
              </a:rPr>
              <a:t> Chand Thapa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SUBMITTED TO DEPARTMENT OF COMPUTER AND        ELECTRONICS ENGINEERING IN PARTIAL FULFILLMENT OF THE REQUIREMENT FOR BACHELOR’S DEGREE OF COMPUTER  ENGINEERING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DEPARTMENT OF COMPUTER AND ELECTRONICS ENGINEERING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Date:21 May, 2022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B264-D555-471D-8FA8-BC43C78F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62AB-7065-417F-A7B0-07D98E9D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Secure user-id storage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24 hour availability when server is live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Faster scan operation by OCR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Faster Question paper generation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Flexible for future upgrade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1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04828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Flow Diagram(DFD)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                  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6241660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Fig: DFD - level zero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-18933"/>
            <a:ext cx="5715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465"/>
            <a:ext cx="9144000" cy="28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5791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- 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3048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flow diagram(DFD)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345"/>
            <a:ext cx="8229600" cy="4309672"/>
          </a:xfrm>
        </p:spPr>
      </p:pic>
    </p:spTree>
    <p:extLst>
      <p:ext uri="{BB962C8B-B14F-4D97-AF65-F5344CB8AC3E}">
        <p14:creationId xmlns:p14="http://schemas.microsoft.com/office/powerpoint/2010/main" val="387928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 Diagram for Admin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64886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Sequence diagram for Admin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4F6F2-2B6C-F81D-30FA-4F5A291A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86316"/>
            <a:ext cx="6134100" cy="599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Teacher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828800" y="6019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Sequence diagram for Teacher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54" y="1066800"/>
            <a:ext cx="5815445" cy="5992746"/>
          </a:xfrm>
        </p:spPr>
      </p:pic>
    </p:spTree>
    <p:extLst>
      <p:ext uri="{BB962C8B-B14F-4D97-AF65-F5344CB8AC3E}">
        <p14:creationId xmlns:p14="http://schemas.microsoft.com/office/powerpoint/2010/main" val="208142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546931" y="6096000"/>
            <a:ext cx="347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</a:t>
            </a:r>
            <a:r>
              <a:rPr lang="en-US"/>
              <a:t>: ER </a:t>
            </a:r>
            <a:r>
              <a:rPr lang="en-US" dirty="0"/>
              <a:t>Diagram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5" y="1143000"/>
            <a:ext cx="7764109" cy="4621616"/>
          </a:xfrm>
        </p:spPr>
      </p:pic>
    </p:spTree>
    <p:extLst>
      <p:ext uri="{BB962C8B-B14F-4D97-AF65-F5344CB8AC3E}">
        <p14:creationId xmlns:p14="http://schemas.microsoft.com/office/powerpoint/2010/main" val="268138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6477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System flow diagram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44F208-BE24-E7D3-40E3-A5C96A40D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081385"/>
            <a:ext cx="4952999" cy="5501977"/>
          </a:xfrm>
        </p:spPr>
      </p:pic>
    </p:spTree>
    <p:extLst>
      <p:ext uri="{BB962C8B-B14F-4D97-AF65-F5344CB8AC3E}">
        <p14:creationId xmlns:p14="http://schemas.microsoft.com/office/powerpoint/2010/main" val="33498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Incremental Model</a:t>
            </a:r>
          </a:p>
          <a:p>
            <a:r>
              <a:rPr lang="en-US" sz="2000" dirty="0"/>
              <a:t>Incremental model is a process of software development where requirements are broken down into multiple standalone modules of software development cycle.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decomposed into a number of components, each of which is designed and built separately (termed as builds).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6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86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Content Placeholder 3" descr="C:\Users\legion\Downloads\SysArchdiagram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9373"/>
            <a:ext cx="86106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667000" y="6400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64797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29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or optical character reader (OCR) converts images of typed, handwritten or printed text into machine-encoded text.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as a form of data entry from printed paper data records – whether passport documents, invoices, bank statements.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systems capable of producing a high degree of recognition accuracy for variety of digital image file format inputs.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1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42901"/>
            <a:ext cx="886264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1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OCR</a:t>
            </a:r>
          </a:p>
        </p:txBody>
      </p:sp>
      <p:pic>
        <p:nvPicPr>
          <p:cNvPr id="4" name="Content Placeholder 3" descr="C:\Users\legion\Downloads\oc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6" y="1371600"/>
            <a:ext cx="8030494" cy="4754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0" y="611923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Flowchart for OCR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9C3384D-8F6F-470F-CBBF-DEA3203DDD00}"/>
              </a:ext>
            </a:extLst>
          </p:cNvPr>
          <p:cNvSpPr/>
          <p:nvPr/>
        </p:nvSpPr>
        <p:spPr>
          <a:xfrm>
            <a:off x="3124200" y="3581400"/>
            <a:ext cx="762000" cy="1524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48B786-E45C-7BF9-0435-499DCD54D2B6}"/>
              </a:ext>
            </a:extLst>
          </p:cNvPr>
          <p:cNvSpPr/>
          <p:nvPr/>
        </p:nvSpPr>
        <p:spPr>
          <a:xfrm>
            <a:off x="3124200" y="3657600"/>
            <a:ext cx="762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steps of OCR working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2546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pdf</a:t>
                </a:r>
              </a:p>
              <a:p>
                <a:pPr marL="514350" indent="-514350">
                  <a:buAutoNum type="arabicPeriod"/>
                </a:pP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 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Pre-processor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Binarization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∁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𝐼𝑚𝑎𝑥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𝐼𝑚𝑖𝑛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𝐼𝑚𝑎𝑥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𝐼𝑚𝑖𝑛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Imax= Maximum pixel value in the image,</a:t>
                </a:r>
              </a:p>
              <a:p>
                <a:pPr marL="457200" lvl="1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Imin= Minimum pixel value in the image, </a:t>
                </a:r>
              </a:p>
              <a:p>
                <a:pPr marL="457200" lvl="1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Constant value,</a:t>
                </a:r>
              </a:p>
              <a:p>
                <a:pPr marL="457200" lvl="1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C(i,j) is the threshold for a defined size of locality in the image (like a 10x10 size part)</a:t>
                </a:r>
              </a:p>
              <a:p>
                <a:pPr marL="457200" lvl="1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Skewness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Project Profile Method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Noise removal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2546"/>
                <a:ext cx="8229600" cy="4525963"/>
              </a:xfrm>
              <a:blipFill>
                <a:blip r:embed="rId2"/>
                <a:stretch>
                  <a:fillRect l="-96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6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6179AA-70CB-47A3-A2AC-1CD8F3FEB333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74368-C805-4B3D-87D7-7F1CA775ECDC}"/>
              </a:ext>
            </a:extLst>
          </p:cNvPr>
          <p:cNvSpPr txBox="1"/>
          <p:nvPr/>
        </p:nvSpPr>
        <p:spPr>
          <a:xfrm>
            <a:off x="914400" y="228600"/>
            <a:ext cx="7772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OCR Engine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Leptonica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NIST dataset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 startAt="4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Post-Processor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faults in file like grammar errors, spelling errors etc.</a:t>
            </a:r>
          </a:p>
          <a:p>
            <a:pPr marL="342900" indent="-342900">
              <a:buAutoNum type="arabicPeriod" startAt="4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Text Output</a:t>
            </a:r>
          </a:p>
        </p:txBody>
      </p:sp>
    </p:spTree>
    <p:extLst>
      <p:ext uri="{BB962C8B-B14F-4D97-AF65-F5344CB8AC3E}">
        <p14:creationId xmlns:p14="http://schemas.microsoft.com/office/powerpoint/2010/main" val="274222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</a:p>
        </p:txBody>
      </p:sp>
      <p:pic>
        <p:nvPicPr>
          <p:cNvPr id="4" name="Content Placeholder 3" descr="C:\Users\legion\Downloads\regular express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8486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000" y="6324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Flowchart for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09192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OCR process has successfully scanned the pdf file.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Questions with marks has been stored in database using regex.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Questions retrieved successfully from database 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Fast random generation of questions paper.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Error messages when invalid input.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Passed unit testing and integration testing.</a:t>
            </a:r>
          </a:p>
        </p:txBody>
      </p:sp>
    </p:spTree>
    <p:extLst>
      <p:ext uri="{BB962C8B-B14F-4D97-AF65-F5344CB8AC3E}">
        <p14:creationId xmlns:p14="http://schemas.microsoft.com/office/powerpoint/2010/main" val="137923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system that can be used to generate and moderate paper.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development of this project we used various  resources like video tutorial, website, articles.</a:t>
            </a:r>
          </a:p>
        </p:txBody>
      </p:sp>
    </p:spTree>
    <p:extLst>
      <p:ext uri="{BB962C8B-B14F-4D97-AF65-F5344CB8AC3E}">
        <p14:creationId xmlns:p14="http://schemas.microsoft.com/office/powerpoint/2010/main" val="370042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Khairnar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"“Automatic Question Paper"," “Automatic Question Paper", 2018.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Joisher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AutomaticQuestion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AutomaticQuestion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vol. 4, 2015.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Pisat, "“Question Paper Generator”," “Question Paper Generator”, 2017.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Purohit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"“Design of Adaptive Question Bank"," “Design of Adaptive Question Bank", 2012.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Mori, "“Historical Review of OCR Research and Development", 1992.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A. Chaudhary, “OCR of Bangla Character Using Neural Network", 2002.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Journal of Multi-Disciplinary Research on Examination System,, 2014.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Fonseca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Jorge Ramon, "Improving OCR Post Processing with Machine Learning Tools", 2019.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"www.youtube.com/Python Backend Web Development Course (with Django), free code camp channel," [Online].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"www.youtube.com/regular expression with Corey Schafer," [Online].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"https://docs.djangoproject.com," [Online].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Wood, "Explainthatstuff.com |OCR," [Online].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5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590800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05687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of suitable system for generating question papers.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system that stores questions related to a particular course.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webpage.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user login interface.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Provisions to enter and edit data suitable to any educational organization.</a:t>
            </a:r>
          </a:p>
          <a:p>
            <a:pPr algn="just"/>
            <a:r>
              <a:rPr lang="en-US" sz="2000" dirty="0">
                <a:latin typeface="Times New Roman"/>
                <a:cs typeface="Times New Roman"/>
              </a:rPr>
              <a:t>Uses OCR and regular expression technique to scan pdf and store questions in database.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aims to provide fast operations, data storage and high security for all its tasks.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manages all the other entities of the system.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examination question paper generation method currently used is Zambia method.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Zambia method is time consuming and compromises the quality.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Risk of leakage of paper.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14" y="272562"/>
            <a:ext cx="88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668" y="272562"/>
            <a:ext cx="880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668" y="272562"/>
            <a:ext cx="880329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questions in database provided by many teachers.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To play vital role for the moderation of question papers.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To generate question paper in shorter period of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9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all educational institutions for the quicker generation of   papers.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used by educational institutions when many sets of questions are to be generated at a time.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137B-F22E-4943-93D8-FF24AB65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242" y="198055"/>
            <a:ext cx="5422016" cy="96596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35E85-5F47-4991-90BC-D124D6550D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5174F-A503-4272-90F8-4322571F7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8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3A0935-B44D-4C68-9113-F10352BE2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73470"/>
              </p:ext>
            </p:extLst>
          </p:nvPr>
        </p:nvGraphicFramePr>
        <p:xfrm>
          <a:off x="533400" y="2362200"/>
          <a:ext cx="2800350" cy="31321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62340755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3765327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Mobile, Computer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PC above 2GB RAM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mobile above 540 MB RAM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11454842"/>
                  </a:ext>
                </a:extLst>
              </a:tr>
              <a:tr h="1561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  <a:r>
                        <a:rPr lang="en-US" sz="1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Above (I5 7-Gen, CPU 1.8GHZ, 8-GB RAM)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03569595"/>
                  </a:ext>
                </a:extLst>
              </a:tr>
              <a:tr h="80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 GHZ or fast CPU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10GB HDD/5GB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SSD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Developer specification for local host server)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857233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EC86E7-0888-4AB4-B1D5-B1562A3F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10978"/>
              </p:ext>
            </p:extLst>
          </p:nvPr>
        </p:nvGraphicFramePr>
        <p:xfrm>
          <a:off x="4876800" y="2362200"/>
          <a:ext cx="2704321" cy="30954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7558">
                  <a:extLst>
                    <a:ext uri="{9D8B030D-6E8A-4147-A177-3AD203B41FA5}">
                      <a16:colId xmlns:a16="http://schemas.microsoft.com/office/drawing/2014/main" val="4278323081"/>
                    </a:ext>
                  </a:extLst>
                </a:gridCol>
                <a:gridCol w="1926763">
                  <a:extLst>
                    <a:ext uri="{9D8B030D-6E8A-4147-A177-3AD203B41FA5}">
                      <a16:colId xmlns:a16="http://schemas.microsoft.com/office/drawing/2014/main" val="3327103522"/>
                    </a:ext>
                  </a:extLst>
                </a:gridCol>
              </a:tblGrid>
              <a:tr h="842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Browser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7+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95030846"/>
                  </a:ext>
                </a:extLst>
              </a:tr>
              <a:tr h="1616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dbsqlite3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HTML, JS, CSS, Django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7+ OS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83088687"/>
                  </a:ext>
                </a:extLst>
              </a:tr>
              <a:tr h="636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Django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Live Server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(Can be implemented in online server)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2963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69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E5F4-A170-459B-A10C-2907FA86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7780A2-FF08-4E2A-9965-C09201B7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Sign in with unique login id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interactive interface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Uploading raw questions for moderation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the subject in dashboard for question generation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View and Download question paper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1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293"/>
            <a:ext cx="8229600" cy="11430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895600" y="63550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use case diagram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2286"/>
            <a:ext cx="8305800" cy="5416531"/>
          </a:xfrm>
        </p:spPr>
      </p:pic>
    </p:spTree>
    <p:extLst>
      <p:ext uri="{BB962C8B-B14F-4D97-AF65-F5344CB8AC3E}">
        <p14:creationId xmlns:p14="http://schemas.microsoft.com/office/powerpoint/2010/main" val="14905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1043</Words>
  <Application>Microsoft Office PowerPoint</Application>
  <PresentationFormat>On-screen Show (4:3)</PresentationFormat>
  <Paragraphs>173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INTRODUCTION</vt:lpstr>
      <vt:lpstr>Problem Statement</vt:lpstr>
      <vt:lpstr>PowerPoint Presentation</vt:lpstr>
      <vt:lpstr> Applications</vt:lpstr>
      <vt:lpstr> REQUIREMENT ANALYSIS</vt:lpstr>
      <vt:lpstr>Functional Requirements</vt:lpstr>
      <vt:lpstr>Use case diagram</vt:lpstr>
      <vt:lpstr>Non-Functional Requirements</vt:lpstr>
      <vt:lpstr>Data Flow Diagram(DFD)</vt:lpstr>
      <vt:lpstr>PowerPoint Presentation</vt:lpstr>
      <vt:lpstr>Sequence  Diagram for Admin</vt:lpstr>
      <vt:lpstr>Sequence Diagram for Teacher</vt:lpstr>
      <vt:lpstr>ER Diagram</vt:lpstr>
      <vt:lpstr>System flow diagram</vt:lpstr>
      <vt:lpstr>Methodology</vt:lpstr>
      <vt:lpstr>System Architecture</vt:lpstr>
      <vt:lpstr>OCR</vt:lpstr>
      <vt:lpstr>Flowchart of OCR</vt:lpstr>
      <vt:lpstr>General steps of OCR working</vt:lpstr>
      <vt:lpstr>PowerPoint Presentation</vt:lpstr>
      <vt:lpstr>Regular expression</vt:lpstr>
      <vt:lpstr>System Evaluation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Smart Thapa</cp:lastModifiedBy>
  <cp:revision>237</cp:revision>
  <dcterms:created xsi:type="dcterms:W3CDTF">2021-12-17T16:12:26Z</dcterms:created>
  <dcterms:modified xsi:type="dcterms:W3CDTF">2022-05-21T04:25:29Z</dcterms:modified>
</cp:coreProperties>
</file>