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ubik"/>
      <p:regular r:id="rId24"/>
      <p:bold r:id="rId25"/>
      <p:italic r:id="rId26"/>
      <p:boldItalic r:id="rId27"/>
    </p:embeddedFont>
    <p:embeddedFont>
      <p:font typeface="Shantell Sans"/>
      <p:regular r:id="rId28"/>
      <p:bold r:id="rId29"/>
      <p:italic r:id="rId30"/>
      <p:boldItalic r:id="rId31"/>
    </p:embeddedFont>
    <p:embeddedFont>
      <p:font typeface="JetBrains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italic.fntdata"/><Relationship Id="rId25" Type="http://schemas.openxmlformats.org/officeDocument/2006/relationships/font" Target="fonts/Rubik-bold.fntdata"/><Relationship Id="rId28" Type="http://schemas.openxmlformats.org/officeDocument/2006/relationships/font" Target="fonts/ShantellSans-regular.fntdata"/><Relationship Id="rId27" Type="http://schemas.openxmlformats.org/officeDocument/2006/relationships/font" Target="fonts/Rubi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hante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hantellSans-boldItalic.fntdata"/><Relationship Id="rId30" Type="http://schemas.openxmlformats.org/officeDocument/2006/relationships/font" Target="fonts/ShantellSans-italic.fntdata"/><Relationship Id="rId11" Type="http://schemas.openxmlformats.org/officeDocument/2006/relationships/slide" Target="slides/slide6.xml"/><Relationship Id="rId33" Type="http://schemas.openxmlformats.org/officeDocument/2006/relationships/font" Target="fonts/JetBrainsMono-bold.fntdata"/><Relationship Id="rId10" Type="http://schemas.openxmlformats.org/officeDocument/2006/relationships/slide" Target="slides/slide5.xml"/><Relationship Id="rId32" Type="http://schemas.openxmlformats.org/officeDocument/2006/relationships/font" Target="fonts/JetBrainsMono-regular.fntdata"/><Relationship Id="rId13" Type="http://schemas.openxmlformats.org/officeDocument/2006/relationships/slide" Target="slides/slide8.xml"/><Relationship Id="rId35" Type="http://schemas.openxmlformats.org/officeDocument/2006/relationships/font" Target="fonts/JetBrainsMono-boldItalic.fntdata"/><Relationship Id="rId12" Type="http://schemas.openxmlformats.org/officeDocument/2006/relationships/slide" Target="slides/slide7.xml"/><Relationship Id="rId34" Type="http://schemas.openxmlformats.org/officeDocument/2006/relationships/font" Target="fonts/JetBrains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c4f2fc3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c4f2fc3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c4f2fc3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c4f2fc3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4f2fc3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c4f2fc3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c4f2fc3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c4f2fc3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c019575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c019575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019575f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c019575f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c019575f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c019575f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c78a32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c78a32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c4f2fc3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c4f2fc3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c4f2fc3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c4f2fc3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c4f2fc3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c4f2fc3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c382655b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c382655b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c4f2fc3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c4f2fc3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tldraw.com/r/T-zxVwtHPOG4v881mq-CE?v=-2537,2160,2689,1337&amp;p=page" TargetMode="External"/><Relationship Id="rId4" Type="http://schemas.openxmlformats.org/officeDocument/2006/relationships/hyperlink" Target="https://developer.mozilla.org/en-US/docs/Web/JavaScript/Reference/Global_Objects/Arra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1850" y="19541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985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428050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#12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Operasi pada Object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Destructuring adalah operasi untuk mengekstrak (unpack) data di dalam object ke dalam variabel-variabel.</a:t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Destructuring Assignment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3961850" cy="2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Spread operator berfungsi untuk copy properti pada object</a:t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 Operator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425" y="775975"/>
            <a:ext cx="340995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4572000" y="3796500"/>
            <a:ext cx="398700" cy="2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Nullish Coalescing operator</a:t>
            </a:r>
            <a:r>
              <a:rPr lang="en"/>
              <a:t> adalah operator yang menghasilkan nilai default jika nilai pada operan sebelah kiri bernilai null atau undefined.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Operator </a:t>
            </a:r>
            <a:r>
              <a:rPr b="1" i="1" lang="en"/>
              <a:t>Nullish Coalescing</a:t>
            </a:r>
            <a:r>
              <a:rPr lang="en"/>
              <a:t> bisa dipakai untuk cek properti pada object</a:t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Nullish coalescing operator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450" y="1003638"/>
            <a:ext cx="4410598" cy="3654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 💪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 1: Object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40287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Buat sebuah object phone dan tampilkan seperti gambar di samping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475" y="562150"/>
            <a:ext cx="4498800" cy="329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 2: Tweet App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40287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 sebuah aplikasi Tweet sederhana dengan object dan array seperti gambar di samping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325" y="501350"/>
            <a:ext cx="3586525" cy="42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Illustrasi: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https://www.tldraw.com/r/T-zxVwtHPOG4v881mq-CE?v=-2537,2160,2689,1337&amp;p=page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https://developer.mozilla.org/en-US/docs/Web/JavaScript/Reference/Global_Objects/Array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Kenalan dengan Object di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di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Kata kunci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Mengenal Object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adalah struktur data untuk menyimpan data dan fungsi dalam satu variabel.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di JavaScript menggunakan format 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key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r>
              <a:rPr lang="en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Object adalah tempat untuk mengelompokan data dan fungsi dalam satu unit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Object?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975" y="809025"/>
            <a:ext cx="4410598" cy="275016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572000" y="3772850"/>
            <a:ext cx="395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Object itu variabel yang berisi data dan fungsi, bisa juga cuma berisi data saja tanpa fungsi</a:t>
            </a:r>
            <a:endParaRPr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dibuat seperti membuat variabel. Aturan penamaannya juga sama.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Object dibuat dengan kurung kurawal {...}, lalu di dalamnya kita isi dengan data dan fungsi dengan dipisah pakai koma.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buat Object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700" y="705850"/>
            <a:ext cx="4740451" cy="26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25" y="3521025"/>
            <a:ext cx="2566825" cy="6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Aturan penulisan nama properti sama seperti penulisan nama variabel.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Jika ingin menggunakan spasi, maka properti tersebut harus diapit dengan tanda petik.</a:t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buat Object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225" y="1152475"/>
            <a:ext cx="4048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235" y="4197822"/>
            <a:ext cx="4016200" cy="5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5246675" y="2881250"/>
            <a:ext cx="1982225" cy="14725"/>
          </a:xfrm>
          <a:custGeom>
            <a:rect b="b" l="l" r="r" t="t"/>
            <a:pathLst>
              <a:path extrusionOk="0" h="589" w="79289">
                <a:moveTo>
                  <a:pt x="0" y="0"/>
                </a:moveTo>
                <a:cubicBezTo>
                  <a:pt x="26430" y="0"/>
                  <a:pt x="52859" y="589"/>
                  <a:pt x="79289" y="589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Google Shape;93;p18"/>
          <p:cNvSpPr txBox="1"/>
          <p:nvPr/>
        </p:nvSpPr>
        <p:spPr>
          <a:xfrm>
            <a:off x="4574938" y="3422075"/>
            <a:ext cx="414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Akses data dari properti yang menggunakan spasi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Selain mengisi data di dalam object, kita juga bisa menambahkan fungsi.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Fungsi yang tersimpan di dalam object disebut </a:t>
            </a:r>
            <a:r>
              <a:rPr b="1" i="1" lang="en"/>
              <a:t>method</a:t>
            </a:r>
            <a:r>
              <a:rPr lang="en"/>
              <a:t>. Sedangkan data yang tersimpan di dalam object disebut </a:t>
            </a:r>
            <a:r>
              <a:rPr b="1" i="1" lang="en"/>
              <a:t>properti</a:t>
            </a:r>
            <a:r>
              <a:rPr lang="en"/>
              <a:t>.</a:t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buat Object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150" y="543775"/>
            <a:ext cx="414329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Kata Kunci </a:t>
            </a:r>
            <a:r>
              <a:rPr i="1" lang="en">
                <a:solidFill>
                  <a:schemeClr val="lt1"/>
                </a:solidFill>
                <a:highlight>
                  <a:srgbClr val="45818E"/>
                </a:highlight>
              </a:rPr>
              <a:t>this</a:t>
            </a:r>
            <a:r>
              <a:rPr lang="en">
                <a:solidFill>
                  <a:schemeClr val="lt1"/>
                </a:solidFill>
              </a:rPr>
              <a:t> pada Object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lang="en"/>
              <a:t> adalah kata kunci untuk merujuk object yang sedang aktif (object itu sendiri).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Pada contoh di samping, </a:t>
            </a:r>
            <a:r>
              <a:rPr i="1"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lang="en"/>
              <a:t> akan mewakili object </a:t>
            </a:r>
            <a:r>
              <a:rPr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laptop</a:t>
            </a:r>
            <a:r>
              <a:rPr lang="en"/>
              <a:t> karena dipakai di dalam object tersebut.</a:t>
            </a:r>
            <a:endParaRPr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</a:t>
            </a:r>
            <a:r>
              <a:rPr i="1" lang="en"/>
              <a:t>this</a:t>
            </a:r>
            <a:r>
              <a:rPr lang="en"/>
              <a:t>?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150" y="543775"/>
            <a:ext cx="414329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4381625" y="1788250"/>
            <a:ext cx="611700" cy="16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4374825" y="2375725"/>
            <a:ext cx="611700" cy="16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