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ubik"/>
      <p:regular r:id="rId27"/>
      <p:bold r:id="rId28"/>
      <p:italic r:id="rId29"/>
      <p:boldItalic r:id="rId30"/>
    </p:embeddedFont>
    <p:embeddedFont>
      <p:font typeface="Shantell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ubik-bold.fntdata"/><Relationship Id="rId27" Type="http://schemas.openxmlformats.org/officeDocument/2006/relationships/font" Target="fonts/Rubi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ubik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hantellSans-regular.fntdata"/><Relationship Id="rId30" Type="http://schemas.openxmlformats.org/officeDocument/2006/relationships/font" Target="fonts/Rubik-boldItalic.fntdata"/><Relationship Id="rId11" Type="http://schemas.openxmlformats.org/officeDocument/2006/relationships/slide" Target="slides/slide6.xml"/><Relationship Id="rId33" Type="http://schemas.openxmlformats.org/officeDocument/2006/relationships/font" Target="fonts/ShantellSans-italic.fntdata"/><Relationship Id="rId10" Type="http://schemas.openxmlformats.org/officeDocument/2006/relationships/slide" Target="slides/slide5.xml"/><Relationship Id="rId32" Type="http://schemas.openxmlformats.org/officeDocument/2006/relationships/font" Target="fonts/Shantell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Shantell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c66bdcbd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c66bdcbd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c382655b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c382655b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c4f2fc36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c4f2fc36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c66bdcbd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c66bdcbd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c66bdcbd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c66bdcbd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c4f2fc36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c4f2fc36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c4f2fc36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c4f2fc36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c66bdcbd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c66bdcbd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c019575f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6c019575f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c019575f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6c019575f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5b8443b3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5b8443b3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b0bdadde5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b0bdadde5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b6367a9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6b6367a9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2524b1bb6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2524b1bb6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bc78a321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bc78a321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c66bdcbd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c66bdcbd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c66bdcbd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c66bdcbd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c4f2fc36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c4f2fc36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c4f2fc36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c4f2fc36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c66bdcbd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c66bdcbd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E293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Font typeface="Rubik"/>
              <a:buNone/>
              <a:defRPr sz="120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915475" y="2150850"/>
            <a:ext cx="730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 sz="1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 sz="1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400"/>
              <a:buFont typeface="Rubik"/>
              <a:buNone/>
              <a:defRPr sz="2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293B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w3schools.com/js/js_function_definition.as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41850" y="1954100"/>
            <a:ext cx="7860300" cy="9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Fungsi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9985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Ahmad Muhardian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1428050"/>
            <a:ext cx="85206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Coding Subuh #13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41169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Return</a:t>
            </a:r>
            <a:r>
              <a:rPr lang="en"/>
              <a:t> pada fungsi berfungsi untuk menghentikan eksekusi fungsi.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i="1" lang="en"/>
              <a:t>Return</a:t>
            </a:r>
            <a:r>
              <a:rPr lang="en"/>
              <a:t> juga dipakai untuk mengembalikan nilai setelah pemrosesan di dalam fungsi.</a:t>
            </a:r>
            <a:endParaRPr/>
          </a:p>
        </p:txBody>
      </p:sp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dan Nilai Kembalian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871" y="1355896"/>
            <a:ext cx="4698749" cy="172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/>
          <p:nvPr/>
        </p:nvSpPr>
        <p:spPr>
          <a:xfrm>
            <a:off x="4605575" y="2181200"/>
            <a:ext cx="1377975" cy="25650"/>
          </a:xfrm>
          <a:custGeom>
            <a:rect b="b" l="l" r="r" t="t"/>
            <a:pathLst>
              <a:path extrusionOk="0" h="1026" w="55119">
                <a:moveTo>
                  <a:pt x="0" y="0"/>
                </a:moveTo>
                <a:cubicBezTo>
                  <a:pt x="18261" y="2030"/>
                  <a:pt x="36746" y="295"/>
                  <a:pt x="55119" y="295"/>
                </a:cubicBez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915475" y="1925250"/>
            <a:ext cx="73098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Arrow Function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(Function Expressions)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41169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Fungsi dapat dibuat dalam bentuk ekspresi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Fungsi ekspresi tidak memiliki nama </a:t>
            </a:r>
            <a:r>
              <a:rPr b="1" i="1" lang="en"/>
              <a:t>(anonymous function)</a:t>
            </a:r>
            <a:r>
              <a:rPr lang="en"/>
              <a:t> dan bisa disimpan ke dalam variabel.</a:t>
            </a:r>
            <a:endParaRPr/>
          </a:p>
        </p:txBody>
      </p:sp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</a:t>
            </a:r>
            <a:r>
              <a:rPr lang="en"/>
              <a:t>Expression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50" y="3261000"/>
            <a:ext cx="7943700" cy="17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5077175" y="1097950"/>
            <a:ext cx="3787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Fungsi dibuat tanpa menuliskan namanya dan akan disimpan ke variabel. Variabel tersebut akan menjadi nama dari fungsi.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sp>
        <p:nvSpPr>
          <p:cNvPr id="137" name="Google Shape;137;p24"/>
          <p:cNvSpPr/>
          <p:nvPr/>
        </p:nvSpPr>
        <p:spPr>
          <a:xfrm>
            <a:off x="5379300" y="2365425"/>
            <a:ext cx="1306375" cy="943225"/>
          </a:xfrm>
          <a:custGeom>
            <a:rect b="b" l="l" r="r" t="t"/>
            <a:pathLst>
              <a:path extrusionOk="0" h="37729" w="52255">
                <a:moveTo>
                  <a:pt x="51583" y="0"/>
                </a:moveTo>
                <a:cubicBezTo>
                  <a:pt x="53566" y="6609"/>
                  <a:pt x="50969" y="17032"/>
                  <a:pt x="44508" y="19454"/>
                </a:cubicBezTo>
                <a:cubicBezTo>
                  <a:pt x="37960" y="21909"/>
                  <a:pt x="30556" y="21427"/>
                  <a:pt x="23581" y="20928"/>
                </a:cubicBezTo>
                <a:cubicBezTo>
                  <a:pt x="19454" y="20633"/>
                  <a:pt x="14901" y="18193"/>
                  <a:pt x="11201" y="20043"/>
                </a:cubicBezTo>
                <a:cubicBezTo>
                  <a:pt x="4960" y="23164"/>
                  <a:pt x="0" y="30751"/>
                  <a:pt x="0" y="37729"/>
                </a:cubicBez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41169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Arrow function adalah bentuk singkat dari fungsi ekspresi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Kita tidak perlu menggunakan kata kunci </a:t>
            </a:r>
            <a:r>
              <a:rPr b="1" i="1" lang="en">
                <a:solidFill>
                  <a:schemeClr val="dk1"/>
                </a:solidFill>
              </a:rPr>
              <a:t>function</a:t>
            </a:r>
            <a:r>
              <a:rPr lang="en">
                <a:solidFill>
                  <a:schemeClr val="dk1"/>
                </a:solidFill>
              </a:rPr>
              <a:t> untuk membuat fungsi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Arrow Function</a:t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4922425" y="1603725"/>
            <a:ext cx="3787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Arrow function menggunakan simbol </a:t>
            </a:r>
            <a:r>
              <a:rPr lang="en" sz="1800">
                <a:solidFill>
                  <a:srgbClr val="9900FF"/>
                </a:solidFill>
                <a:latin typeface="Shantell Sans"/>
                <a:ea typeface="Shantell Sans"/>
                <a:cs typeface="Shantell Sans"/>
                <a:sym typeface="Shantell Sans"/>
              </a:rPr>
              <a:t>=&gt;</a:t>
            </a: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 untuk menggantikan </a:t>
            </a:r>
            <a:r>
              <a:rPr lang="en" sz="1800">
                <a:solidFill>
                  <a:srgbClr val="9900FF"/>
                </a:solidFill>
                <a:latin typeface="Shantell Sans"/>
                <a:ea typeface="Shantell Sans"/>
                <a:cs typeface="Shantell Sans"/>
                <a:sym typeface="Shantell Sans"/>
              </a:rPr>
              <a:t>function</a:t>
            </a:r>
            <a:endParaRPr sz="1800">
              <a:solidFill>
                <a:srgbClr val="9900FF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00" y="3003838"/>
            <a:ext cx="7934325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/>
          <p:nvPr/>
        </p:nvSpPr>
        <p:spPr>
          <a:xfrm>
            <a:off x="6433050" y="2406950"/>
            <a:ext cx="1002175" cy="832700"/>
          </a:xfrm>
          <a:custGeom>
            <a:rect b="b" l="l" r="r" t="t"/>
            <a:pathLst>
              <a:path extrusionOk="0" h="33308" w="40087">
                <a:moveTo>
                  <a:pt x="0" y="0"/>
                </a:moveTo>
                <a:cubicBezTo>
                  <a:pt x="3468" y="6072"/>
                  <a:pt x="818" y="15568"/>
                  <a:pt x="6190" y="20044"/>
                </a:cubicBezTo>
                <a:cubicBezTo>
                  <a:pt x="12837" y="25582"/>
                  <a:pt x="24096" y="15948"/>
                  <a:pt x="32129" y="19160"/>
                </a:cubicBezTo>
                <a:cubicBezTo>
                  <a:pt x="37153" y="21169"/>
                  <a:pt x="38374" y="28175"/>
                  <a:pt x="40087" y="33308"/>
                </a:cubicBez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41169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Jika hanya terdapat satu baris nilai yang akan dikembalikan pada arrow function, maka tanda kurung bisa dihapus dan menulisnya dalam satu baris seperti ini: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Arrow Function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050" y="3205525"/>
            <a:ext cx="7931901" cy="17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/>
        </p:nvSpPr>
        <p:spPr>
          <a:xfrm>
            <a:off x="6477275" y="1880775"/>
            <a:ext cx="1974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Body fungsi, hasil nilai yang akan dikembalikan</a:t>
            </a:r>
            <a:endParaRPr sz="16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6035150" y="3516966"/>
            <a:ext cx="2218025" cy="49575"/>
          </a:xfrm>
          <a:custGeom>
            <a:rect b="b" l="l" r="r" t="t"/>
            <a:pathLst>
              <a:path extrusionOk="0" h="1983" w="88721">
                <a:moveTo>
                  <a:pt x="0" y="1983"/>
                </a:moveTo>
                <a:cubicBezTo>
                  <a:pt x="29396" y="-1287"/>
                  <a:pt x="59143" y="509"/>
                  <a:pt x="88721" y="509"/>
                </a:cubicBez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Google Shape;156;p26"/>
          <p:cNvSpPr txBox="1"/>
          <p:nvPr/>
        </p:nvSpPr>
        <p:spPr>
          <a:xfrm>
            <a:off x="4802175" y="1822475"/>
            <a:ext cx="160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Parameter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7214175" y="2741225"/>
            <a:ext cx="52025" cy="714800"/>
          </a:xfrm>
          <a:custGeom>
            <a:rect b="b" l="l" r="r" t="t"/>
            <a:pathLst>
              <a:path extrusionOk="0" h="28592" w="2081">
                <a:moveTo>
                  <a:pt x="0" y="0"/>
                </a:moveTo>
                <a:cubicBezTo>
                  <a:pt x="3019" y="9059"/>
                  <a:pt x="1768" y="19043"/>
                  <a:pt x="1768" y="28592"/>
                </a:cubicBez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Google Shape;158;p26"/>
          <p:cNvSpPr/>
          <p:nvPr/>
        </p:nvSpPr>
        <p:spPr>
          <a:xfrm>
            <a:off x="4664525" y="2240150"/>
            <a:ext cx="680925" cy="1348500"/>
          </a:xfrm>
          <a:custGeom>
            <a:rect b="b" l="l" r="r" t="t"/>
            <a:pathLst>
              <a:path extrusionOk="0" h="53940" w="27237">
                <a:moveTo>
                  <a:pt x="26823" y="0"/>
                </a:moveTo>
                <a:cubicBezTo>
                  <a:pt x="29109" y="12956"/>
                  <a:pt x="21337" y="26944"/>
                  <a:pt x="12674" y="36845"/>
                </a:cubicBezTo>
                <a:cubicBezTo>
                  <a:pt x="8003" y="42184"/>
                  <a:pt x="0" y="46846"/>
                  <a:pt x="0" y="53940"/>
                </a:cubicBez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915475" y="2202300"/>
            <a:ext cx="7309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Fungsi Callback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41169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Fungsi bisa dimasukan ke dalam fungsi lain melalui parameter, sehingga fungsi tersebut dapat dipanggil di dalam fungsi.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Callback adalah fungsi yang dipanggil kembali setelah sebuah fungsi selesai dikerjakan</a:t>
            </a:r>
            <a:endParaRPr/>
          </a:p>
        </p:txBody>
      </p:sp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Fungsi Callback..</a:t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700" y="1257125"/>
            <a:ext cx="4410601" cy="314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8"/>
          <p:cNvSpPr txBox="1"/>
          <p:nvPr/>
        </p:nvSpPr>
        <p:spPr>
          <a:xfrm>
            <a:off x="6705725" y="361925"/>
            <a:ext cx="1864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Parameter ini </a:t>
            </a: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berisi</a:t>
            </a: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 fungsi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sp>
        <p:nvSpPr>
          <p:cNvPr id="172" name="Google Shape;172;p28"/>
          <p:cNvSpPr/>
          <p:nvPr/>
        </p:nvSpPr>
        <p:spPr>
          <a:xfrm>
            <a:off x="7390225" y="1006800"/>
            <a:ext cx="18350" cy="302900"/>
          </a:xfrm>
          <a:custGeom>
            <a:rect b="b" l="l" r="r" t="t"/>
            <a:pathLst>
              <a:path extrusionOk="0" h="12116" w="734">
                <a:moveTo>
                  <a:pt x="585" y="0"/>
                </a:moveTo>
                <a:cubicBezTo>
                  <a:pt x="1119" y="4008"/>
                  <a:pt x="0" y="8073"/>
                  <a:pt x="0" y="12116"/>
                </a:cubicBez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Fungsi Callback..</a:t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25" y="1115650"/>
            <a:ext cx="4410601" cy="314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175" y="2012525"/>
            <a:ext cx="4206125" cy="240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9"/>
          <p:cNvSpPr txBox="1"/>
          <p:nvPr/>
        </p:nvSpPr>
        <p:spPr>
          <a:xfrm>
            <a:off x="4974025" y="921125"/>
            <a:ext cx="3858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Kita bisa buat custom callback setelah fungsi cari selesai dieksekusi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915475" y="2202300"/>
            <a:ext cx="7309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Latihan 💪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Latihan: Tweet App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1152475"/>
            <a:ext cx="40287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Buat sebuah aplikasi Tweet sederhana dengan object dan array seperti gambar di samping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Gunakan fungsi untuk memecah program ini.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/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325" y="501350"/>
            <a:ext cx="3586525" cy="42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317200" cy="3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Kenalan dengan Fungsi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Mengapa kita butuh fungsi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Cara buat fungsi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 di fungsi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Fungsi Callback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Latihan</a:t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kita..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ctrTitle"/>
          </p:nvPr>
        </p:nvSpPr>
        <p:spPr>
          <a:xfrm>
            <a:off x="311708" y="1277975"/>
            <a:ext cx="8520600" cy="17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🎉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Selamat</a:t>
            </a:r>
            <a:endParaRPr/>
          </a:p>
        </p:txBody>
      </p:sp>
      <p:sp>
        <p:nvSpPr>
          <p:cNvPr id="198" name="Google Shape;198;p32"/>
          <p:cNvSpPr txBox="1"/>
          <p:nvPr>
            <p:ph idx="1" type="subTitle"/>
          </p:nvPr>
        </p:nvSpPr>
        <p:spPr>
          <a:xfrm>
            <a:off x="311700" y="28341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Kita</a:t>
            </a:r>
            <a:r>
              <a:rPr lang="en"/>
              <a:t> sudah selesai hari ini..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&amp; Referensi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JavaScript Function Definitions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917100" y="2202300"/>
            <a:ext cx="7309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Fungsi di Javascript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41169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Fungsi adalah </a:t>
            </a:r>
            <a:r>
              <a:rPr lang="en">
                <a:highlight>
                  <a:srgbClr val="D9EAD3"/>
                </a:highlight>
              </a:rPr>
              <a:t>blok kode</a:t>
            </a:r>
            <a:r>
              <a:rPr lang="en"/>
              <a:t> yang dirancang untuk </a:t>
            </a:r>
            <a:r>
              <a:rPr lang="en">
                <a:highlight>
                  <a:srgbClr val="D9EAD3"/>
                </a:highlight>
              </a:rPr>
              <a:t>melakukan tugas tertentu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Fungsi juga dikenal dengan prosedur, subroutine, subprogram.</a:t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itu Fungsi?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125" y="624675"/>
            <a:ext cx="3628874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41169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Fungsi membantu kita memecah program besar menjadi bagian-bagian kecil.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Fungsi dapat digunakan ulang sehingga kita tidak menulis kode berulang.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Fungsi membuat struktur kode program menjadi lebih baik dan mudah dipahami.</a:t>
            </a:r>
            <a:endParaRPr/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Mengapa kita butuh Fungsi?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125" y="624675"/>
            <a:ext cx="3628874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917100" y="2202300"/>
            <a:ext cx="7309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Membuat Fungsi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41169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Fungsi dapat dibuat dengan kata kunci </a:t>
            </a:r>
            <a:r>
              <a:rPr b="1" i="1" lang="en"/>
              <a:t>function</a:t>
            </a:r>
            <a:r>
              <a:rPr lang="en"/>
              <a:t> dan juga dengan simbol </a:t>
            </a:r>
            <a:r>
              <a:rPr b="1" i="1" lang="en"/>
              <a:t>=&gt;</a:t>
            </a:r>
            <a:r>
              <a:rPr lang="en"/>
              <a:t> (arrow function)</a:t>
            </a:r>
            <a:endParaRPr/>
          </a:p>
        </p:txBody>
      </p:sp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buat Fungsi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475" y="2719350"/>
            <a:ext cx="5867400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4428600" y="2156250"/>
            <a:ext cx="13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Nama fungsi</a:t>
            </a:r>
            <a:endParaRPr sz="15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6452700" y="1608575"/>
            <a:ext cx="225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Jangan lupa kurung, di sini bisa diisi juga dengan parameter</a:t>
            </a:r>
            <a:endParaRPr sz="15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388850" y="2468575"/>
            <a:ext cx="697850" cy="449525"/>
          </a:xfrm>
          <a:custGeom>
            <a:rect b="b" l="l" r="r" t="t"/>
            <a:pathLst>
              <a:path extrusionOk="0" h="17981" w="27914">
                <a:moveTo>
                  <a:pt x="27707" y="0"/>
                </a:moveTo>
                <a:cubicBezTo>
                  <a:pt x="28379" y="2691"/>
                  <a:pt x="26990" y="6516"/>
                  <a:pt x="24465" y="7664"/>
                </a:cubicBezTo>
                <a:cubicBezTo>
                  <a:pt x="18706" y="10282"/>
                  <a:pt x="11601" y="7725"/>
                  <a:pt x="5600" y="9727"/>
                </a:cubicBezTo>
                <a:cubicBezTo>
                  <a:pt x="2446" y="10779"/>
                  <a:pt x="1842" y="15213"/>
                  <a:pt x="0" y="17981"/>
                </a:cubicBez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Google Shape;97;p19"/>
          <p:cNvSpPr/>
          <p:nvPr/>
        </p:nvSpPr>
        <p:spPr>
          <a:xfrm>
            <a:off x="5195075" y="2542275"/>
            <a:ext cx="176850" cy="346350"/>
          </a:xfrm>
          <a:custGeom>
            <a:rect b="b" l="l" r="r" t="t"/>
            <a:pathLst>
              <a:path extrusionOk="0" h="13854" w="7074">
                <a:moveTo>
                  <a:pt x="0" y="0"/>
                </a:moveTo>
                <a:cubicBezTo>
                  <a:pt x="1822" y="4855"/>
                  <a:pt x="7074" y="8669"/>
                  <a:pt x="7074" y="13854"/>
                </a:cubicBez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41169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 adalah </a:t>
            </a:r>
            <a:r>
              <a:rPr lang="en">
                <a:highlight>
                  <a:srgbClr val="D9EAD3"/>
                </a:highlight>
              </a:rPr>
              <a:t>variabel yang dipakai pada fungsi untuk menerima input</a:t>
            </a:r>
            <a:r>
              <a:rPr lang="en"/>
              <a:t> ke dalam fungsi.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Parameter hanya akan bisa dipakai di dalam fungsi itu sendiri.</a:t>
            </a:r>
            <a:endParaRPr/>
          </a:p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di Fungsi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125" y="3097930"/>
            <a:ext cx="6599499" cy="183729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/>
          <p:nvPr/>
        </p:nvSpPr>
        <p:spPr>
          <a:xfrm>
            <a:off x="4651735" y="3058104"/>
            <a:ext cx="1354050" cy="583550"/>
          </a:xfrm>
          <a:custGeom>
            <a:rect b="b" l="l" r="r" t="t"/>
            <a:pathLst>
              <a:path extrusionOk="0" h="23342" w="54162">
                <a:moveTo>
                  <a:pt x="52978" y="5703"/>
                </a:moveTo>
                <a:cubicBezTo>
                  <a:pt x="36037" y="1084"/>
                  <a:pt x="-5038" y="-6240"/>
                  <a:pt x="512" y="10419"/>
                </a:cubicBezTo>
                <a:cubicBezTo>
                  <a:pt x="3375" y="19013"/>
                  <a:pt x="16227" y="21117"/>
                  <a:pt x="25271" y="21620"/>
                </a:cubicBezTo>
                <a:cubicBezTo>
                  <a:pt x="34007" y="22106"/>
                  <a:pt x="44224" y="25588"/>
                  <a:pt x="51505" y="20736"/>
                </a:cubicBezTo>
                <a:cubicBezTo>
                  <a:pt x="55845" y="17843"/>
                  <a:pt x="54311" y="8799"/>
                  <a:pt x="50620" y="5114"/>
                </a:cubicBez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Google Shape;106;p20"/>
          <p:cNvSpPr txBox="1"/>
          <p:nvPr/>
        </p:nvSpPr>
        <p:spPr>
          <a:xfrm>
            <a:off x="5074225" y="1138300"/>
            <a:ext cx="3654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Ini adalah parameter. Fungsi bisa memiliki satu atau lebih parameter, bisa juga tidak memiliki parameter sama sekali.</a:t>
            </a:r>
            <a:endParaRPr sz="17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5467725" y="2409625"/>
            <a:ext cx="287400" cy="648475"/>
          </a:xfrm>
          <a:custGeom>
            <a:rect b="b" l="l" r="r" t="t"/>
            <a:pathLst>
              <a:path extrusionOk="0" h="25939" w="11496">
                <a:moveTo>
                  <a:pt x="11496" y="0"/>
                </a:moveTo>
                <a:cubicBezTo>
                  <a:pt x="6251" y="7870"/>
                  <a:pt x="0" y="16482"/>
                  <a:pt x="0" y="25939"/>
                </a:cubicBez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41169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Pisah parameter dengan koma jika terdapat lebih dari satu parameter.</a:t>
            </a:r>
            <a:endParaRPr/>
          </a:p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di Fungsi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75" y="2642925"/>
            <a:ext cx="8238825" cy="2154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21"/>
          <p:cNvCxnSpPr/>
          <p:nvPr/>
        </p:nvCxnSpPr>
        <p:spPr>
          <a:xfrm flipH="1" rot="10800000">
            <a:off x="4929800" y="2299200"/>
            <a:ext cx="103200" cy="5673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