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ubik"/>
      <p:regular r:id="rId28"/>
      <p:bold r:id="rId29"/>
      <p:italic r:id="rId30"/>
      <p:boldItalic r:id="rId31"/>
    </p:embeddedFont>
    <p:embeddedFont>
      <p:font typeface="Shantell Sans"/>
      <p:regular r:id="rId32"/>
      <p:bold r:id="rId33"/>
      <p:italic r:id="rId34"/>
      <p:boldItalic r:id="rId35"/>
    </p:embeddedFont>
    <p:embeddedFont>
      <p:font typeface="JetBrains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ubik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6.xml"/><Relationship Id="rId33" Type="http://schemas.openxmlformats.org/officeDocument/2006/relationships/font" Target="fonts/ShantellSans-bold.fntdata"/><Relationship Id="rId10" Type="http://schemas.openxmlformats.org/officeDocument/2006/relationships/slide" Target="slides/slide5.xml"/><Relationship Id="rId32" Type="http://schemas.openxmlformats.org/officeDocument/2006/relationships/font" Target="fonts/ShantellSans-regular.fntdata"/><Relationship Id="rId13" Type="http://schemas.openxmlformats.org/officeDocument/2006/relationships/slide" Target="slides/slide8.xml"/><Relationship Id="rId35" Type="http://schemas.openxmlformats.org/officeDocument/2006/relationships/font" Target="fonts/ShantellSans-boldItalic.fntdata"/><Relationship Id="rId12" Type="http://schemas.openxmlformats.org/officeDocument/2006/relationships/slide" Target="slides/slide7.xml"/><Relationship Id="rId34" Type="http://schemas.openxmlformats.org/officeDocument/2006/relationships/font" Target="fonts/ShantellSans-italic.fntdata"/><Relationship Id="rId15" Type="http://schemas.openxmlformats.org/officeDocument/2006/relationships/slide" Target="slides/slide10.xml"/><Relationship Id="rId37" Type="http://schemas.openxmlformats.org/officeDocument/2006/relationships/font" Target="fonts/JetBrainsMono-bold.fntdata"/><Relationship Id="rId14" Type="http://schemas.openxmlformats.org/officeDocument/2006/relationships/slide" Target="slides/slide9.xml"/><Relationship Id="rId36" Type="http://schemas.openxmlformats.org/officeDocument/2006/relationships/font" Target="fonts/JetBrainsMono-regular.fntdata"/><Relationship Id="rId17" Type="http://schemas.openxmlformats.org/officeDocument/2006/relationships/slide" Target="slides/slide12.xml"/><Relationship Id="rId39" Type="http://schemas.openxmlformats.org/officeDocument/2006/relationships/font" Target="fonts/JetBrains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JetBrains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6dbef4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c6dbef4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6dbef4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6dbef4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6dbef4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6dbef4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66bdcb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c66bdcb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4f2fc3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4f2fc3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6dbef4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6dbef4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6dbef41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6dbef41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c6dbef4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c6dbef4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c6dbef41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c6dbef41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6dbef4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6dbef4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66bdcb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66bdcb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6dbef4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6dbef4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c6dbef4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c6dbef4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6dbef4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c6dbef4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etbootstrap.com/docs/5.0/extend/icons/" TargetMode="External"/><Relationship Id="rId4" Type="http://schemas.openxmlformats.org/officeDocument/2006/relationships/hyperlink" Target="https://developer.mozilla.org/en-US/docs/Web/JavaScript/Reference/Clas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1674075"/>
            <a:ext cx="7860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Oriented Programming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#14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1244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Inheritance -&gt; Pewarisan class. Class bisa mewarisi properti dan method dari induknya.</a:t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Inheritance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850" y="565875"/>
            <a:ext cx="300957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0" y="2729500"/>
            <a:ext cx="365760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2"/>
          <p:cNvCxnSpPr/>
          <p:nvPr/>
        </p:nvCxnSpPr>
        <p:spPr>
          <a:xfrm flipH="1">
            <a:off x="4318250" y="1930650"/>
            <a:ext cx="9063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5283500" y="134775"/>
            <a:ext cx="15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Super Class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87150" y="2319300"/>
            <a:ext cx="15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Sub</a:t>
            </a: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Class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41244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Polimorfisme -&gt; method yang sama, tapi isinya beda.</a:t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Polimorfisme 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976" y="643113"/>
            <a:ext cx="2857900" cy="41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756625" y="2717200"/>
            <a:ext cx="372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Pada contoh di samping, terdapat tiga class. Masing-masing class punya method speak(), tetapi isi methodnya berbeda-beda.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4124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Abstraksi -&gt; </a:t>
            </a:r>
            <a:r>
              <a:rPr lang="en">
                <a:solidFill>
                  <a:schemeClr val="dk1"/>
                </a:solidFill>
              </a:rPr>
              <a:t>menyembunyikan detail implementasi/proses</a:t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Abstraksi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565025" y="2459275"/>
            <a:ext cx="372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Fungsi </a:t>
            </a:r>
            <a:r>
              <a:rPr lang="en" sz="16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_calculateWDfee()</a:t>
            </a: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tidak bisa diakses dari luar class, cuma bisa dipakai di dalam class karena di set private.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3775"/>
            <a:ext cx="4358976" cy="263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OOP di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Pembuatan class di Javascript awalnya menggunakan fungsi dengan object </a:t>
            </a:r>
            <a:r>
              <a:rPr b="1" i="1" lang="en"/>
              <a:t>prototype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instance dibuat dengan kata kunci </a:t>
            </a:r>
            <a:r>
              <a:rPr b="1" i="1" lang="en"/>
              <a:t>new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bisa buat lebih dari satu object dengan class yang sama.</a:t>
            </a:r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Prototype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425" y="1231338"/>
            <a:ext cx="4410599" cy="268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 baru ditambahkan pada Javascript versi ES6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Properti dalam class bisa diinisialisasi di dalam fungsi 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constructor()</a:t>
            </a:r>
            <a:endParaRPr>
              <a:solidFill>
                <a:srgbClr val="99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Fungsi </a:t>
            </a:r>
            <a:r>
              <a:rPr lang="en">
                <a:solidFill>
                  <a:srgbClr val="99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constructor()</a:t>
            </a:r>
            <a:r>
              <a:rPr lang="en"/>
              <a:t> adalah fungsi yang akan dieksekusi ketika object dibuat.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Fungsi/method di dalam class dibuat tanpa menggunakan kata kunci </a:t>
            </a:r>
            <a:r>
              <a:rPr b="1" i="1" lang="en"/>
              <a:t>function</a:t>
            </a:r>
            <a:r>
              <a:rPr lang="en"/>
              <a:t>.</a:t>
            </a: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(ES6)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425" y="757450"/>
            <a:ext cx="35559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Huruf pertama disarankan kapital untuk membedakannya dengan variabel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Sisanya sama seperti variabel, tidak boleh pakai simbol operator dan angka di depan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Aturan nama method sama seperti nama fungsi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Untuk properti dan method private, biasanya pakai </a:t>
            </a:r>
            <a:r>
              <a:rPr lang="en">
                <a:solidFill>
                  <a:srgbClr val="9900FF"/>
                </a:solidFill>
              </a:rPr>
              <a:t>_</a:t>
            </a:r>
            <a:r>
              <a:rPr lang="en"/>
              <a:t> di depannya.</a:t>
            </a:r>
            <a:endParaRPr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nama class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425" y="757450"/>
            <a:ext cx="35559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Modifier untuk member class seperti </a:t>
            </a:r>
            <a:r>
              <a:rPr b="1" i="1" lang="en"/>
              <a:t>private</a:t>
            </a:r>
            <a:r>
              <a:rPr lang="en"/>
              <a:t>, </a:t>
            </a:r>
            <a:r>
              <a:rPr b="1" i="1" lang="en"/>
              <a:t>public</a:t>
            </a:r>
            <a:r>
              <a:rPr lang="en"/>
              <a:t>, </a:t>
            </a:r>
            <a:r>
              <a:rPr b="1" i="1" lang="en"/>
              <a:t>protected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Interface</a:t>
            </a:r>
            <a:r>
              <a:rPr lang="en"/>
              <a:t> dan </a:t>
            </a:r>
            <a:r>
              <a:rPr b="1" i="1" lang="en"/>
              <a:t>class Abstract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Generic</a:t>
            </a:r>
            <a:endParaRPr/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Javascript belum ada..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050" y="1221913"/>
            <a:ext cx="4410600" cy="3218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371600" y="3301250"/>
            <a:ext cx="392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Tapi tenang saja, kita bisa pakai Typescript untuk memprogram secara OOP di tingkat lanjut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4045525" y="3812963"/>
            <a:ext cx="444500" cy="151500"/>
          </a:xfrm>
          <a:custGeom>
            <a:rect b="b" l="l" r="r" t="t"/>
            <a:pathLst>
              <a:path extrusionOk="0" h="6060" w="17780">
                <a:moveTo>
                  <a:pt x="0" y="4291"/>
                </a:moveTo>
                <a:cubicBezTo>
                  <a:pt x="4996" y="4846"/>
                  <a:pt x="10413" y="5092"/>
                  <a:pt x="15033" y="3112"/>
                </a:cubicBezTo>
                <a:cubicBezTo>
                  <a:pt x="16121" y="2646"/>
                  <a:pt x="18061" y="1876"/>
                  <a:pt x="17686" y="754"/>
                </a:cubicBezTo>
                <a:cubicBezTo>
                  <a:pt x="17497" y="187"/>
                  <a:pt x="16515" y="460"/>
                  <a:pt x="15917" y="460"/>
                </a:cubicBezTo>
                <a:cubicBezTo>
                  <a:pt x="14935" y="460"/>
                  <a:pt x="12970" y="-522"/>
                  <a:pt x="12970" y="460"/>
                </a:cubicBezTo>
                <a:cubicBezTo>
                  <a:pt x="12970" y="1839"/>
                  <a:pt x="15914" y="44"/>
                  <a:pt x="17096" y="754"/>
                </a:cubicBezTo>
                <a:cubicBezTo>
                  <a:pt x="18633" y="1677"/>
                  <a:pt x="16780" y="4359"/>
                  <a:pt x="16212" y="60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Toko Hp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class Product, Cart, dan Wallet dan buat object instance-nya di main.js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 Folder: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ndex.html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tyle.css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Wallet.js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775" y="564663"/>
            <a:ext cx="2684525" cy="4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950" y="564664"/>
            <a:ext cx="2684525" cy="429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 di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Toko Hp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class Product, Cart, dan Wallet dan buat object instance-nya di main.js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 Folder: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index.html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style.css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Wallet.js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654300"/>
            <a:ext cx="4379374" cy="4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Icon: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https://getbootstrap.com/docs/5.0/extend/icons/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https://developer.mozilla.org/en-US/docs/Web/JavaScript/Reference/Classes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 Oriented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Programming (OOP)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50" y="742950"/>
            <a:ext cx="60293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061125"/>
            <a:ext cx="330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Teknik/cara/gaya penulisan kode dalam pemrograman</a:t>
            </a:r>
            <a:endParaRPr sz="13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3750775"/>
            <a:ext cx="330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Dalam pemrograman, kita bisa pakai satu atau gabungan dari beberapa paradigma</a:t>
            </a:r>
            <a:endParaRPr sz="13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88150" y="2041425"/>
            <a:ext cx="1582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Simpelnya</a:t>
            </a:r>
            <a:r>
              <a:rPr lang="en" sz="13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: anggap paradigma ini seperti aliran dalam perguruan bela diri :)</a:t>
            </a:r>
            <a:endParaRPr sz="13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 adalah teknik/paradigma pemrograman yang menggunakan </a:t>
            </a:r>
            <a:r>
              <a:rPr b="1" lang="en"/>
              <a:t>object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 dapat dianggap sebagai </a:t>
            </a:r>
            <a:r>
              <a:rPr lang="en">
                <a:highlight>
                  <a:srgbClr val="D9EAD3"/>
                </a:highlight>
              </a:rPr>
              <a:t>model dari suatu entitas dalam dunia nyata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Object-object dapat saling berinteraksi sehingga membentuk sebuah program. 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OOP?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000" y="789125"/>
            <a:ext cx="34120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Contohnya: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" y="1066950"/>
            <a:ext cx="39434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136125" y="1731700"/>
            <a:ext cx="350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Dalam sistem e-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commerce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kita bisa membuat object-object untuk memodelkan beberapa object di dunia nyata seperti produk, keranjang, wallet, voucher, dll. 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6822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Pendekatan berorientasikan object untuk menyelesaikan masalah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dan fungsi dibungkus dalam object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OOP cocok dipakai untuk project </a:t>
            </a:r>
            <a:r>
              <a:rPr lang="en"/>
              <a:t>skala</a:t>
            </a:r>
            <a:r>
              <a:rPr lang="en"/>
              <a:t> besar dan kompleks karena mudah dikelola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35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4878075" y="445025"/>
            <a:ext cx="35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Prosedural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715975" y="1194325"/>
            <a:ext cx="36822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Pendekatan </a:t>
            </a:r>
            <a:r>
              <a:rPr lang="en"/>
              <a:t>menggunakan pendekatan langkah demi langkah atau prosedural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Kode diorganisir secara </a:t>
            </a:r>
            <a:r>
              <a:rPr lang="en"/>
              <a:t>sequence</a:t>
            </a:r>
            <a:r>
              <a:rPr lang="en"/>
              <a:t> dengan serangkaian prosedur/fungsi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Prosedural</a:t>
            </a:r>
            <a:r>
              <a:rPr lang="en"/>
              <a:t> kurang bagus untuk untuk proyek skala besar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399275" y="3758125"/>
            <a:ext cx="4428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Dalam sebuah project, kadang beberapa paradigma digunakan bersamaan. Misalnya OOP, prosedural, event-</a:t>
            </a: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driven</a:t>
            </a: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functional.</a:t>
            </a:r>
            <a:endParaRPr sz="15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1244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Enkapsulasi</a:t>
            </a:r>
            <a:r>
              <a:rPr lang="en"/>
              <a:t> (Class dan object) -&gt; Pembungkusan fungsi dan data dalam class/object;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Inheritance</a:t>
            </a:r>
            <a:r>
              <a:rPr lang="en"/>
              <a:t> -&gt; pewarisan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Polimorfisme</a:t>
            </a:r>
            <a:r>
              <a:rPr lang="en"/>
              <a:t> -&gt; method yang sama tapi beda bentuk/isi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"/>
              <a:t>Abstraction </a:t>
            </a:r>
            <a:r>
              <a:rPr lang="en"/>
              <a:t>-&gt; menyembunyikan detail implementasi/proses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Pilar Konsep dalam OOP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25" y="809050"/>
            <a:ext cx="38529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1244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Enkapsulasi -&gt; pembungkusan data dan fungsi dalam satu unit class/object.</a:t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Enkapsulasi</a:t>
            </a:r>
            <a:r>
              <a:rPr lang="en"/>
              <a:t>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5" y="2708625"/>
            <a:ext cx="3812050" cy="16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850" y="565875"/>
            <a:ext cx="30095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