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ubik"/>
      <p:regular r:id="rId35"/>
      <p:bold r:id="rId36"/>
      <p:italic r:id="rId37"/>
      <p:boldItalic r:id="rId38"/>
    </p:embeddedFont>
    <p:embeddedFont>
      <p:font typeface="Shantell Sans"/>
      <p:regular r:id="rId39"/>
      <p:bold r:id="rId40"/>
      <p:italic r:id="rId41"/>
      <p:boldItalic r:id="rId42"/>
    </p:embeddedFont>
    <p:embeddedFont>
      <p:font typeface="JetBrains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ntellSans-bold.fntdata"/><Relationship Id="rId20" Type="http://schemas.openxmlformats.org/officeDocument/2006/relationships/slide" Target="slides/slide15.xml"/><Relationship Id="rId42" Type="http://schemas.openxmlformats.org/officeDocument/2006/relationships/font" Target="fonts/ShantellSans-boldItalic.fntdata"/><Relationship Id="rId41" Type="http://schemas.openxmlformats.org/officeDocument/2006/relationships/font" Target="fonts/ShantellSans-italic.fntdata"/><Relationship Id="rId22" Type="http://schemas.openxmlformats.org/officeDocument/2006/relationships/slide" Target="slides/slide17.xml"/><Relationship Id="rId44" Type="http://schemas.openxmlformats.org/officeDocument/2006/relationships/font" Target="fonts/JetBrainsMono-bold.fntdata"/><Relationship Id="rId21" Type="http://schemas.openxmlformats.org/officeDocument/2006/relationships/slide" Target="slides/slide16.xml"/><Relationship Id="rId43" Type="http://schemas.openxmlformats.org/officeDocument/2006/relationships/font" Target="fonts/JetBrainsMono-regular.fntdata"/><Relationship Id="rId24" Type="http://schemas.openxmlformats.org/officeDocument/2006/relationships/slide" Target="slides/slide19.xml"/><Relationship Id="rId46" Type="http://schemas.openxmlformats.org/officeDocument/2006/relationships/font" Target="fonts/JetBrains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JetBrains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ubik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ubik-italic.fntdata"/><Relationship Id="rId14" Type="http://schemas.openxmlformats.org/officeDocument/2006/relationships/slide" Target="slides/slide9.xml"/><Relationship Id="rId36" Type="http://schemas.openxmlformats.org/officeDocument/2006/relationships/font" Target="fonts/Rubik-bold.fntdata"/><Relationship Id="rId17" Type="http://schemas.openxmlformats.org/officeDocument/2006/relationships/slide" Target="slides/slide12.xml"/><Relationship Id="rId39" Type="http://schemas.openxmlformats.org/officeDocument/2006/relationships/font" Target="fonts/ShantellSans-regular.fntdata"/><Relationship Id="rId16" Type="http://schemas.openxmlformats.org/officeDocument/2006/relationships/slide" Target="slides/slide11.xml"/><Relationship Id="rId38" Type="http://schemas.openxmlformats.org/officeDocument/2006/relationships/font" Target="fonts/Rubi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2524b1bb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2524b1bb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2524b1bb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2524b1bb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524b1bb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524b1bb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2524b1b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2524b1b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2524b1bb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2524b1bb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2524b1bb6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2524b1bb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2524b1bb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2524b1bb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2524b1b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2524b1b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524b1bb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524b1bb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2524b1bb6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2524b1bb6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524b1bb6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2524b1bb6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b49078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b49078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b6367a9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b6367a9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b6367a9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b6367a9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2524b1bb6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2524b1bb6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5f20ee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5f20ee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524b1b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524b1b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524b1bb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524b1b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524b1bb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524b1bb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2524b1bb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2524b1bb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2524b1bb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2524b1bb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2524b1bb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2524b1bb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hyperlink" Target="https://stackoverflow.com/a/6458261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https://tally.so/r/w5zbAZ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tldraw.com/r/BMFdSY3P3qjhcmPPZKbip?viewport=1794,-315,3357,1670&amp;page=page:pag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elkomsel.zoom.us/rec/share/7Fgo0sSmRtgnrQHlsA1kUANPX7se2GuiHKh5ce8WVnhiEa4rSVsMSzl5Q7FinCLJ.JNnibQrj6zLUBuTk" TargetMode="External"/><Relationship Id="rId4" Type="http://schemas.openxmlformats.org/officeDocument/2006/relationships/hyperlink" Target="https://github.com/petanikode/coding-subuh-2024/tree/main/03-variabel" TargetMode="External"/><Relationship Id="rId5" Type="http://schemas.openxmlformats.org/officeDocument/2006/relationships/hyperlink" Target="https://replit.com/@ardianta/coding-subuh-202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617450"/>
            <a:ext cx="78603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Variabel, Konstanta, dan Tipe Data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337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9140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#03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vs </a:t>
            </a: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, apa bedanya?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831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</a:t>
            </a:r>
            <a:r>
              <a:rPr lang="en"/>
              <a:t> bisa dipakai secara global, sedangkan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cuma bisa dipakai secara lokal di dalam blok kode tertentu.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akan ditambahkan ke dalam object </a:t>
            </a: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window</a:t>
            </a:r>
            <a:r>
              <a:rPr lang="en"/>
              <a:t>, sedangkan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tidak.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bisa dideklarasikan (dibuat) ulang, sedangkan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tidak bisa.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et</a:t>
            </a:r>
            <a:r>
              <a:rPr lang="en"/>
              <a:t> baru ada di </a:t>
            </a:r>
            <a:r>
              <a:rPr b="1" lang="en"/>
              <a:t>ES6</a:t>
            </a:r>
            <a:r>
              <a:rPr lang="en"/>
              <a:t>, sedangkan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sudah ada sejak </a:t>
            </a:r>
            <a:r>
              <a:rPr b="1" lang="en"/>
              <a:t>ES5</a:t>
            </a:r>
            <a:endParaRPr b="1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900" y="661263"/>
            <a:ext cx="257181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vs </a:t>
            </a:r>
            <a:r>
              <a:rPr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, apa bedanya?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2067017"/>
            <a:ext cx="4161700" cy="19676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25" y="1674025"/>
            <a:ext cx="3072811" cy="1265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8795" y="2772150"/>
            <a:ext cx="4395355" cy="143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3"/>
          <p:cNvSpPr txBox="1"/>
          <p:nvPr/>
        </p:nvSpPr>
        <p:spPr>
          <a:xfrm>
            <a:off x="501100" y="1219125"/>
            <a:ext cx="322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Variabel </a:t>
            </a:r>
            <a:r>
              <a:rPr b="1"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var</a:t>
            </a: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akan ditambahkan ke object </a:t>
            </a:r>
            <a:r>
              <a:rPr b="1"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window</a:t>
            </a:r>
            <a:endParaRPr b="1" sz="15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934825" y="885175"/>
            <a:ext cx="322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Kita bisa deklarasikan ulang </a:t>
            </a:r>
            <a:r>
              <a:rPr b="1"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var</a:t>
            </a: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, tapi </a:t>
            </a:r>
            <a:r>
              <a:rPr b="1"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let</a:t>
            </a: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nggak bisa</a:t>
            </a:r>
            <a:endParaRPr sz="15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748150" y="4457100"/>
            <a:ext cx="59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Note: di Console Chrome, let bisa dideklarasikan ulang </a:t>
            </a:r>
            <a:r>
              <a:rPr lang="en" sz="1000" u="sng">
                <a:solidFill>
                  <a:schemeClr val="hlink"/>
                </a:solidFill>
                <a:latin typeface="Shantell Sans"/>
                <a:ea typeface="Shantell Sans"/>
                <a:cs typeface="Shantell Sans"/>
                <a:sym typeface="Shantell Sans"/>
                <a:hlinkClick r:id="rId6"/>
              </a:rPr>
              <a:t>https://stackoverflow.com/a/64582612</a:t>
            </a: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</a:t>
            </a:r>
            <a:endParaRPr sz="10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Kapan harus pakai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vs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4831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Pakai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untuk membuat variabel global dan let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untuk lokal.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Pakai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jika variabelnya cuma dipakai di dalam satu blok saja, misalnya di blok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b="1" i="1" lang="en">
                <a:solidFill>
                  <a:schemeClr val="dk1"/>
                </a:solidFill>
              </a:rPr>
              <a:t>,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if</a:t>
            </a:r>
            <a:r>
              <a:rPr b="1" i="1" lang="en">
                <a:solidFill>
                  <a:schemeClr val="dk1"/>
                </a:solidFill>
              </a:rPr>
              <a:t>,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while</a:t>
            </a:r>
            <a:r>
              <a:rPr b="1" i="1" lang="en">
                <a:solidFill>
                  <a:schemeClr val="dk1"/>
                </a:solidFill>
              </a:rPr>
              <a:t>,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1"/>
                </a:solidFill>
              </a:rPr>
              <a:t>dsb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Pakai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untuk mencegah variabel dideklarasikan ulang.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975" y="851100"/>
            <a:ext cx="3386324" cy="36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Konstanta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442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Konstanta adalah tempat menyimpan data seperti variabel tapi nilainya konstan atau tetap. Konstanta dibuat dengan kata kunci </a:t>
            </a:r>
            <a:r>
              <a:rPr b="1" i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/>
              <a:t> dan nilainya tidak bisa diisi ulang</a:t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Konstanta?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75" y="1982125"/>
            <a:ext cx="7008633" cy="27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4426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 Javascript aturan nama konstanta sama seperti variabel.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Dianjurkan</a:t>
            </a:r>
            <a:r>
              <a:rPr lang="en"/>
              <a:t> menggunakan huruf kapital (all caps) untuk konstanta yang bersifat global seperti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ENV</a:t>
            </a:r>
            <a:r>
              <a:rPr lang="en"/>
              <a:t>,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PORT</a:t>
            </a:r>
            <a:r>
              <a:rPr lang="en"/>
              <a:t>,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BASE_URL</a:t>
            </a:r>
            <a:r>
              <a:rPr lang="en"/>
              <a:t>,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API_URL</a:t>
            </a:r>
            <a:r>
              <a:rPr lang="en"/>
              <a:t>,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API_KEY</a:t>
            </a:r>
            <a:r>
              <a:rPr lang="en"/>
              <a:t>, dan sebagainya. Bila terdapat dua atau lebih suku kata, gunakan garis bawah untuk memisahnya.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penulisan nama konstanta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Var, Const, Let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3131800" y="1689150"/>
            <a:ext cx="30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Summary </a:t>
            </a:r>
            <a:r>
              <a:rPr lang="en" sz="18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perbandingan</a:t>
            </a:r>
            <a:endParaRPr sz="18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75" y="307125"/>
            <a:ext cx="7264500" cy="4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Tipe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48550" y="1181950"/>
            <a:ext cx="42939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Tipe data adalah jenis-jenis data yang bisa kita simpan di dalam variabel maupun konstanta.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Javascript menggunakan </a:t>
            </a:r>
            <a:r>
              <a:rPr b="1" i="1" lang="en"/>
              <a:t>Dynamic Typing</a:t>
            </a:r>
            <a:r>
              <a:rPr lang="en"/>
              <a:t> untuk tipe data yang artinya variabel akan menggunakan tipe data sesuai dengan isi datanya.</a:t>
            </a:r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Tipe Data?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775" y="887413"/>
            <a:ext cx="29869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Variabel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Konstanta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Tipe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Memahami cara membuat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6" y="965325"/>
            <a:ext cx="8851306" cy="366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016925" y="596900"/>
            <a:ext cx="23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Data string wajib pakai tanda petik, bisa pakai petik satu, bisa juga petik dua</a:t>
            </a:r>
            <a:endParaRPr sz="10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547413" y="1296925"/>
            <a:ext cx="29475" cy="250550"/>
          </a:xfrm>
          <a:custGeom>
            <a:rect b="b" l="l" r="r" t="t"/>
            <a:pathLst>
              <a:path extrusionOk="0" h="10022" w="1179">
                <a:moveTo>
                  <a:pt x="1179" y="0"/>
                </a:moveTo>
                <a:cubicBezTo>
                  <a:pt x="1179" y="3364"/>
                  <a:pt x="0" y="6658"/>
                  <a:pt x="0" y="100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p32"/>
          <p:cNvSpPr txBox="1"/>
          <p:nvPr/>
        </p:nvSpPr>
        <p:spPr>
          <a:xfrm>
            <a:off x="7477100" y="2343450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Tak </a:t>
            </a: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terdefinisi</a:t>
            </a:r>
            <a:endParaRPr sz="10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7076800" y="484150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Tak ada nilai</a:t>
            </a:r>
            <a:endParaRPr sz="10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88" name="Google Shape;188;p32"/>
          <p:cNvSpPr/>
          <p:nvPr/>
        </p:nvSpPr>
        <p:spPr>
          <a:xfrm>
            <a:off x="7516275" y="803200"/>
            <a:ext cx="51575" cy="361075"/>
          </a:xfrm>
          <a:custGeom>
            <a:rect b="b" l="l" r="r" t="t"/>
            <a:pathLst>
              <a:path extrusionOk="0" h="14443" w="2063">
                <a:moveTo>
                  <a:pt x="2063" y="0"/>
                </a:moveTo>
                <a:cubicBezTo>
                  <a:pt x="2063" y="4863"/>
                  <a:pt x="0" y="9580"/>
                  <a:pt x="0" y="144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32"/>
          <p:cNvSpPr/>
          <p:nvPr/>
        </p:nvSpPr>
        <p:spPr>
          <a:xfrm>
            <a:off x="7302600" y="2542275"/>
            <a:ext cx="176850" cy="14725"/>
          </a:xfrm>
          <a:custGeom>
            <a:rect b="b" l="l" r="r" t="t"/>
            <a:pathLst>
              <a:path extrusionOk="0" h="589" w="7074">
                <a:moveTo>
                  <a:pt x="7074" y="589"/>
                </a:moveTo>
                <a:cubicBezTo>
                  <a:pt x="4708" y="589"/>
                  <a:pt x="2366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32"/>
          <p:cNvSpPr txBox="1"/>
          <p:nvPr/>
        </p:nvSpPr>
        <p:spPr>
          <a:xfrm>
            <a:off x="5600375" y="4097125"/>
            <a:ext cx="293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Di JavaScript kita bisa simpan fungsi dan class di dalam variabel, aneh kan? 🤔</a:t>
            </a:r>
            <a:endParaRPr sz="10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48550" y="1181950"/>
            <a:ext cx="76542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parseInt()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Number() </a:t>
            </a:r>
            <a:r>
              <a:rPr lang="en"/>
              <a:t>→ konversi </a:t>
            </a:r>
            <a:r>
              <a:rPr b="1" i="1" lang="en"/>
              <a:t>string</a:t>
            </a:r>
            <a:r>
              <a:rPr lang="en"/>
              <a:t> ke </a:t>
            </a:r>
            <a:r>
              <a:rPr b="1" i="1" lang="en"/>
              <a:t>Integer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parseFloat()</a:t>
            </a:r>
            <a:r>
              <a:rPr lang="en"/>
              <a:t> → konversi </a:t>
            </a:r>
            <a:r>
              <a:rPr b="1" i="1" lang="en"/>
              <a:t>s</a:t>
            </a:r>
            <a:r>
              <a:rPr b="1" i="1" lang="en"/>
              <a:t>tring</a:t>
            </a:r>
            <a:r>
              <a:rPr lang="en"/>
              <a:t> ke </a:t>
            </a:r>
            <a:r>
              <a:rPr b="1" i="1" lang="en"/>
              <a:t>float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3434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.toString()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String()</a:t>
            </a:r>
            <a:r>
              <a:rPr lang="en"/>
              <a:t> → konversi </a:t>
            </a:r>
            <a:r>
              <a:rPr b="1" i="1" lang="en"/>
              <a:t>number</a:t>
            </a:r>
            <a:r>
              <a:rPr lang="en"/>
              <a:t> ke </a:t>
            </a:r>
            <a:r>
              <a:rPr b="1" i="1" lang="en"/>
              <a:t>string</a:t>
            </a:r>
            <a:endParaRPr b="1" i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Boolean() </a:t>
            </a:r>
            <a:r>
              <a:rPr lang="en"/>
              <a:t>→ konversi </a:t>
            </a:r>
            <a:r>
              <a:rPr b="1" i="1" lang="en"/>
              <a:t>string</a:t>
            </a:r>
            <a:r>
              <a:rPr lang="en"/>
              <a:t> atau </a:t>
            </a:r>
            <a:r>
              <a:rPr b="1" i="1" lang="en"/>
              <a:t>number</a:t>
            </a:r>
            <a:r>
              <a:rPr lang="en"/>
              <a:t> ke </a:t>
            </a:r>
            <a:r>
              <a:rPr b="1" i="1" lang="en"/>
              <a:t>boolean</a:t>
            </a:r>
            <a:endParaRPr b="1" i="1"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Konversi tipe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💪 </a:t>
            </a:r>
            <a:r>
              <a:rPr lang="en">
                <a:solidFill>
                  <a:schemeClr val="lt1"/>
                </a:solidFill>
              </a:rPr>
              <a:t>Latihan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32181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Buat file HTML baru pada folder </a:t>
            </a:r>
            <a:r>
              <a:rPr b="1" lang="en"/>
              <a:t>pertemuan-3</a:t>
            </a:r>
            <a:r>
              <a:rPr lang="en"/>
              <a:t>, dengan nama </a:t>
            </a:r>
            <a:r>
              <a:rPr b="1" lang="en"/>
              <a:t>latihan-variabel.html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Challenge: coba isi ulang nilai variabel dengan input </a:t>
            </a:r>
            <a:r>
              <a:rPr b="1" lang="en"/>
              <a:t>prompt()</a:t>
            </a:r>
            <a:r>
              <a:rPr lang="en"/>
              <a:t> dan </a:t>
            </a:r>
            <a:r>
              <a:rPr b="1" lang="en"/>
              <a:t>confirm()</a:t>
            </a:r>
            <a:endParaRPr b="1"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1: Variabel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800" y="1017725"/>
            <a:ext cx="44240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Latihan 2: Konversi Tipe Data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38148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file HTML dengan nama </a:t>
            </a:r>
            <a:r>
              <a:rPr b="1" lang="en"/>
              <a:t>latihan-kovnersi.html </a:t>
            </a:r>
            <a:r>
              <a:rPr lang="en"/>
              <a:t>dan perbaiki kode berikut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00" y="2304950"/>
            <a:ext cx="4712699" cy="201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🧑‍💻 Challenge: Ambil data dari Form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5" y="1096450"/>
            <a:ext cx="3800475" cy="3495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37"/>
          <p:cNvSpPr txBox="1"/>
          <p:nvPr/>
        </p:nvSpPr>
        <p:spPr>
          <a:xfrm>
            <a:off x="4572000" y="1260100"/>
            <a:ext cx="4082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Buat dua input seperti gambar di samping, simpan value yang diinputkan ke dalam variabel, lalu jumlahkan hasilnya ketika tombol Hitung 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di klik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. Tampilkan hasil hitungnya.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4641600" y="3301250"/>
            <a:ext cx="424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Submit ke: </a:t>
            </a:r>
            <a:r>
              <a:rPr lang="en" sz="2200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https://tally.so/r/w5zbAZ</a:t>
            </a:r>
            <a:r>
              <a:rPr lang="en" sz="2200">
                <a:solidFill>
                  <a:srgbClr val="37352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22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2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Variabel di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Bedanya Var, Let, dan Const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Tipe data di JavaScript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Ilustrasi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https://www.tldraw.com/r/BMFdSY3P3qjhcmPPZKbip?viewport=1794,-315,3357,1670&amp;page=page:page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dan Source Code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 Zoom: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https://telkomsel.zoom.us/rec/share/7Fgo0sSmRtgnrQHlsA1kUANPX7se2GuiHKh5ce8WVnhiEa4rSVsMSzl5Q7FinCLJ.JNnibQrj6zLUBuTk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Passcode: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m&amp;#bPy2v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https://github.com/petanikode/coding-subuh-2024/tree/main/03-variabel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Code: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https://replit.com/@ardianta/coding-subuh-2024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Variabel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831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Variabel adalah tempat </a:t>
            </a:r>
            <a:r>
              <a:rPr lang="en"/>
              <a:t>menyimpan</a:t>
            </a:r>
            <a:r>
              <a:rPr lang="en"/>
              <a:t> data saat program berjalan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 yang disimpan di variabel akan hilang setelah program ditutup atau halaman web di reload.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membutuhkan variabel untuk menyimpan data sementara, sehingga nanti kita bisa proses lebih lanjut.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Variabel?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50" y="1081700"/>
            <a:ext cx="3695700" cy="308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8318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Kita bisa menggunakan kata kunci </a:t>
            </a:r>
            <a:r>
              <a:rPr b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</a:t>
            </a:r>
            <a:r>
              <a:rPr lang="en"/>
              <a:t> dan </a:t>
            </a:r>
            <a:r>
              <a:rPr b="1"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/>
              <a:t> untuk membuat variabel di JavaScript.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Variabel dapat langsung diberikan nilai ataupun tidak. Jika tidak diberikan nilai, maka nilai defaultnya adalah undefined.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Variabel di JavaScript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475" y="956425"/>
            <a:ext cx="34049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8318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bisa langsung tulis nama variabel untuk mengambil nilainya, misalnya kita mau tampilkan di console.log()</a:t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Mengambil nilai dari Variabel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00" y="2304000"/>
            <a:ext cx="4386089" cy="2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39" y="3660825"/>
            <a:ext cx="2962275" cy="400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/>
          <p:nvPr/>
        </p:nvSpPr>
        <p:spPr>
          <a:xfrm>
            <a:off x="5010850" y="3856647"/>
            <a:ext cx="537950" cy="48875"/>
          </a:xfrm>
          <a:custGeom>
            <a:rect b="b" l="l" r="r" t="t"/>
            <a:pathLst>
              <a:path extrusionOk="0" h="1955" w="21518">
                <a:moveTo>
                  <a:pt x="0" y="1955"/>
                </a:moveTo>
                <a:cubicBezTo>
                  <a:pt x="7183" y="1955"/>
                  <a:pt x="14703" y="-1496"/>
                  <a:pt x="21518" y="7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78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Gunakan operator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/>
              <a:t> untuk mengisi ulang nilai variabel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Mengisi ulang nilai variabel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5" y="1859925"/>
            <a:ext cx="7776250" cy="27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7897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Nama tidak boleh menggunakan kata yang sudah ada di JavaScript seperti </a:t>
            </a:r>
            <a:r>
              <a:rPr b="1" i="1" lang="en"/>
              <a:t>if</a:t>
            </a:r>
            <a:r>
              <a:rPr lang="en"/>
              <a:t>, </a:t>
            </a:r>
            <a:r>
              <a:rPr b="1" i="1" lang="en"/>
              <a:t>for</a:t>
            </a:r>
            <a:r>
              <a:rPr lang="en"/>
              <a:t>, </a:t>
            </a:r>
            <a:r>
              <a:rPr b="1" i="1" lang="en"/>
              <a:t>let</a:t>
            </a:r>
            <a:r>
              <a:rPr lang="en"/>
              <a:t>, </a:t>
            </a:r>
            <a:r>
              <a:rPr b="1" i="1" lang="en"/>
              <a:t>var</a:t>
            </a:r>
            <a:r>
              <a:rPr lang="en"/>
              <a:t>, </a:t>
            </a:r>
            <a:r>
              <a:rPr b="1" i="1" lang="en"/>
              <a:t>const</a:t>
            </a:r>
            <a:r>
              <a:rPr lang="en"/>
              <a:t>, </a:t>
            </a:r>
            <a:r>
              <a:rPr b="1" i="1" lang="en"/>
              <a:t>while</a:t>
            </a:r>
            <a:r>
              <a:rPr lang="en"/>
              <a:t> dan sebagainya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Nama variabel biasanya ditulis dengan lowercase.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Disarankan menggunakan </a:t>
            </a:r>
            <a:r>
              <a:rPr b="1" lang="en"/>
              <a:t>camelCase</a:t>
            </a:r>
            <a:r>
              <a:rPr lang="en"/>
              <a:t> untuk penulisan nama variabel yang lebih dari satu suku kata.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Jangan gunakan angka di depan nama variabel.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Penggunaan beberapa simbol di nama variabel dibolehkan, tapi tidak boleh menggunakan simbol yang sudah menjadi operator.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Aturan penulisan nama Variabel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nama variabel yang benar dan salah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085400" y="2321200"/>
            <a:ext cx="204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1indonesia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aku&amp;dia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+62warga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Kotak surat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979025" y="2321200"/>
            <a:ext cx="204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satuI</a:t>
            </a: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ndonesia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akuDanDia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plus62warga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kotakSurat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195925" y="1479975"/>
            <a:ext cx="12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❌ Salah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979025" y="1479975"/>
            <a:ext cx="12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✅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Benar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