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ubik"/>
      <p:regular r:id="rId33"/>
      <p:bold r:id="rId34"/>
      <p:italic r:id="rId35"/>
      <p:boldItalic r:id="rId36"/>
    </p:embeddedFont>
    <p:embeddedFont>
      <p:font typeface="Shantell Sans"/>
      <p:regular r:id="rId37"/>
      <p:bold r:id="rId38"/>
      <p:italic r:id="rId39"/>
      <p:boldItalic r:id="rId40"/>
    </p:embeddedFont>
    <p:embeddedFont>
      <p:font typeface="JetBrains Mon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hantellSans-boldItalic.fntdata"/><Relationship Id="rId20" Type="http://schemas.openxmlformats.org/officeDocument/2006/relationships/slide" Target="slides/slide15.xml"/><Relationship Id="rId42" Type="http://schemas.openxmlformats.org/officeDocument/2006/relationships/font" Target="fonts/JetBrainsMono-bold.fntdata"/><Relationship Id="rId41" Type="http://schemas.openxmlformats.org/officeDocument/2006/relationships/font" Target="fonts/JetBrainsMono-regular.fntdata"/><Relationship Id="rId22" Type="http://schemas.openxmlformats.org/officeDocument/2006/relationships/slide" Target="slides/slide17.xml"/><Relationship Id="rId44" Type="http://schemas.openxmlformats.org/officeDocument/2006/relationships/font" Target="fonts/JetBrainsMono-boldItalic.fntdata"/><Relationship Id="rId21" Type="http://schemas.openxmlformats.org/officeDocument/2006/relationships/slide" Target="slides/slide16.xml"/><Relationship Id="rId43" Type="http://schemas.openxmlformats.org/officeDocument/2006/relationships/font" Target="fonts/JetBrainsMono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ubik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ubik-italic.fntdata"/><Relationship Id="rId12" Type="http://schemas.openxmlformats.org/officeDocument/2006/relationships/slide" Target="slides/slide7.xml"/><Relationship Id="rId34" Type="http://schemas.openxmlformats.org/officeDocument/2006/relationships/font" Target="fonts/Rubik-bold.fntdata"/><Relationship Id="rId15" Type="http://schemas.openxmlformats.org/officeDocument/2006/relationships/slide" Target="slides/slide10.xml"/><Relationship Id="rId37" Type="http://schemas.openxmlformats.org/officeDocument/2006/relationships/font" Target="fonts/ShantellSans-regular.fntdata"/><Relationship Id="rId14" Type="http://schemas.openxmlformats.org/officeDocument/2006/relationships/slide" Target="slides/slide9.xml"/><Relationship Id="rId36" Type="http://schemas.openxmlformats.org/officeDocument/2006/relationships/font" Target="fonts/Rubik-boldItalic.fntdata"/><Relationship Id="rId17" Type="http://schemas.openxmlformats.org/officeDocument/2006/relationships/slide" Target="slides/slide12.xml"/><Relationship Id="rId39" Type="http://schemas.openxmlformats.org/officeDocument/2006/relationships/font" Target="fonts/ShantellSans-italic.fntdata"/><Relationship Id="rId16" Type="http://schemas.openxmlformats.org/officeDocument/2006/relationships/slide" Target="slides/slide11.xml"/><Relationship Id="rId38" Type="http://schemas.openxmlformats.org/officeDocument/2006/relationships/font" Target="fonts/ShantellSans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b98eb025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6b98eb025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b98eb025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b98eb025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6b98eb025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6b98eb025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b98eb025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6b98eb025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2524b1bb6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2524b1bb6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c2524b1bb6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c2524b1bb6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6b98eb025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6b98eb025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c2524b1bb6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c2524b1bb6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c2524b1bb6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c2524b1bb6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c2524b1bb6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c2524b1bb6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65b8443b3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65b8443b3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c2524b1bb6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c2524b1bb6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6b49078c3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6b49078c3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6b98eb025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6b98eb025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c2ce94d4d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c2ce94d4d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b0bdadde5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b0bdadde5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b0bdadde58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b0bdadde58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6b6367a9d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6b6367a9d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c2ce94d4d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c2ce94d4d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5f20eeac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65f20eea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2524b1bb6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2524b1bb6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2524b1bb6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2524b1bb6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b98eb02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b98eb02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c2524b1bb6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c2524b1bb6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c2524b1bb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c2524b1bb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c2524b1bb6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c2524b1bb6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1E293B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Font typeface="Rubik"/>
              <a:buNone/>
              <a:defRPr sz="120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8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915475" y="2150850"/>
            <a:ext cx="730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ubik"/>
              <a:buChar char="●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○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■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●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○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■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●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○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■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 sz="14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 sz="14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400"/>
              <a:buFont typeface="Rubik"/>
              <a:buNone/>
              <a:defRPr sz="24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E293B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8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800"/>
              <a:buFont typeface="Rubik"/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tldraw.com/r/0M5fAjmZNCxv2H14ysXY4?v=-76,-390,6098,3033&amp;p=page" TargetMode="External"/><Relationship Id="rId4" Type="http://schemas.openxmlformats.org/officeDocument/2006/relationships/hyperlink" Target="https://developer.mozilla.org/en-US/docs/Web/JavaScript/Reference/Global_Objects/Number/toLocaleString" TargetMode="External"/><Relationship Id="rId5" Type="http://schemas.openxmlformats.org/officeDocument/2006/relationships/hyperlink" Target="https://developer.mozilla.org/en-US/docs/Web/JavaScript/Reference/Template_literals#tagged_templates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telkomsel.zoom.us/rec/share/x5149Skk_mECnoGEMwkA4ojZQwtDKS7TGz0Dga-IUAAuKXY0xCQuSIXS9g5y8WUJ.2I4B7tp1IsPnImXz" TargetMode="External"/><Relationship Id="rId4" Type="http://schemas.openxmlformats.org/officeDocument/2006/relationships/hyperlink" Target="https://youtu.be/t9JcVgY4CAU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41850" y="1954100"/>
            <a:ext cx="7860300" cy="95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Operator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099850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Ahmad Muhardian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1428050"/>
            <a:ext cx="85206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Coding Subuh #04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 Assignment Aritmatika</a:t>
            </a:r>
            <a:endParaRPr/>
          </a:p>
        </p:txBody>
      </p:sp>
      <p:sp>
        <p:nvSpPr>
          <p:cNvPr id="110" name="Google Shape;110;p22"/>
          <p:cNvSpPr txBox="1"/>
          <p:nvPr/>
        </p:nvSpPr>
        <p:spPr>
          <a:xfrm>
            <a:off x="4362350" y="1155375"/>
            <a:ext cx="4244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Mengisi nilai ke Variabel sekaligus melakukan operasi aritmatika</a:t>
            </a:r>
            <a:endParaRPr sz="1800">
              <a:solidFill>
                <a:schemeClr val="dk2"/>
              </a:solidFill>
              <a:latin typeface="Shantell Sans"/>
              <a:ea typeface="Shantell Sans"/>
              <a:cs typeface="Shantell Sans"/>
              <a:sym typeface="Shantell Sans"/>
            </a:endParaRPr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225" y="1155375"/>
            <a:ext cx="3278476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1226" y="1982700"/>
            <a:ext cx="3696058" cy="2751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Increment &amp; Decrement</a:t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725" y="1320375"/>
            <a:ext cx="4176774" cy="2502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7899" y="1089075"/>
            <a:ext cx="4303700" cy="3203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Bitwise</a:t>
            </a:r>
            <a:endParaRPr/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375" y="1052225"/>
            <a:ext cx="3486542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4"/>
          <p:cNvSpPr txBox="1"/>
          <p:nvPr/>
        </p:nvSpPr>
        <p:spPr>
          <a:xfrm>
            <a:off x="4406575" y="926950"/>
            <a:ext cx="4244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Mengisi nilai ke Variabel sekaligus melakukan operasi bitwise</a:t>
            </a:r>
            <a:endParaRPr sz="1800">
              <a:solidFill>
                <a:schemeClr val="dk2"/>
              </a:solidFill>
              <a:latin typeface="Shantell Sans"/>
              <a:ea typeface="Shantell Sans"/>
              <a:cs typeface="Shantell Sans"/>
              <a:sym typeface="Shantell Sans"/>
            </a:endParaRPr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5067" y="1665850"/>
            <a:ext cx="4262323" cy="317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Logic</a:t>
            </a:r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4406575" y="926950"/>
            <a:ext cx="4244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Mengisi nilai ke Variabel sekaligus melakukan operasi logika</a:t>
            </a:r>
            <a:endParaRPr sz="1800">
              <a:solidFill>
                <a:schemeClr val="dk2"/>
              </a:solidFill>
              <a:latin typeface="Shantell Sans"/>
              <a:ea typeface="Shantell Sans"/>
              <a:cs typeface="Shantell Sans"/>
              <a:sym typeface="Shantell Sans"/>
            </a:endParaRPr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200" y="1398575"/>
            <a:ext cx="3323700" cy="178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1675" y="1707725"/>
            <a:ext cx="4262323" cy="317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915475" y="2150850"/>
            <a:ext cx="730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Operasi pada String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>
                <a:solidFill>
                  <a:srgbClr val="666666"/>
                </a:solidFill>
              </a:rPr>
              <a:t>Penjumlahan</a:t>
            </a:r>
            <a:r>
              <a:rPr lang="en">
                <a:solidFill>
                  <a:srgbClr val="666666"/>
                </a:solidFill>
              </a:rPr>
              <a:t> </a:t>
            </a:r>
            <a:r>
              <a:rPr lang="en"/>
              <a:t>Penggabungan String</a:t>
            </a:r>
            <a:endParaRPr/>
          </a:p>
        </p:txBody>
      </p:sp>
      <p:sp>
        <p:nvSpPr>
          <p:cNvPr id="146" name="Google Shape;146;p27"/>
          <p:cNvSpPr txBox="1"/>
          <p:nvPr/>
        </p:nvSpPr>
        <p:spPr>
          <a:xfrm>
            <a:off x="412625" y="1170125"/>
            <a:ext cx="8113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Saat kita menggunakan operator + pada tipe data string, maka yang akan terjadi adalah penggabungan. Bukan penjumlahan.</a:t>
            </a:r>
            <a:endParaRPr sz="1800">
              <a:solidFill>
                <a:schemeClr val="dk2"/>
              </a:solidFill>
              <a:latin typeface="Shantell Sans"/>
              <a:ea typeface="Shantell Sans"/>
              <a:cs typeface="Shantell Sans"/>
              <a:sym typeface="Shantell Sans"/>
            </a:endParaRPr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75" y="1909025"/>
            <a:ext cx="6393490" cy="292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7"/>
          <p:cNvSpPr txBox="1"/>
          <p:nvPr/>
        </p:nvSpPr>
        <p:spPr>
          <a:xfrm>
            <a:off x="5361400" y="3043375"/>
            <a:ext cx="3330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Ini operasi penggabungan string, bukan penjumlahan</a:t>
            </a:r>
            <a:endParaRPr sz="1800">
              <a:solidFill>
                <a:schemeClr val="dk2"/>
              </a:solidFill>
              <a:latin typeface="Shantell Sans"/>
              <a:ea typeface="Shantell Sans"/>
              <a:cs typeface="Shantell Sans"/>
              <a:sym typeface="Shantell Sans"/>
            </a:endParaRPr>
          </a:p>
        </p:txBody>
      </p:sp>
      <p:sp>
        <p:nvSpPr>
          <p:cNvPr id="149" name="Google Shape;149;p27"/>
          <p:cNvSpPr/>
          <p:nvPr/>
        </p:nvSpPr>
        <p:spPr>
          <a:xfrm>
            <a:off x="4266600" y="3389700"/>
            <a:ext cx="1031650" cy="346350"/>
          </a:xfrm>
          <a:custGeom>
            <a:rect b="b" l="l" r="r" t="t"/>
            <a:pathLst>
              <a:path extrusionOk="0" h="13854" w="41266">
                <a:moveTo>
                  <a:pt x="41266" y="0"/>
                </a:moveTo>
                <a:cubicBezTo>
                  <a:pt x="26756" y="0"/>
                  <a:pt x="10251" y="3585"/>
                  <a:pt x="0" y="1385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E293B"/>
                </a:solidFill>
              </a:rPr>
              <a:t>Operasi String yang berupa angka</a:t>
            </a:r>
            <a:endParaRPr>
              <a:solidFill>
                <a:srgbClr val="1E293B"/>
              </a:solidFill>
            </a:endParaRPr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350" y="1052200"/>
            <a:ext cx="2163772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8"/>
          <p:cNvSpPr/>
          <p:nvPr/>
        </p:nvSpPr>
        <p:spPr>
          <a:xfrm>
            <a:off x="1053750" y="2254875"/>
            <a:ext cx="1392600" cy="5727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8"/>
          <p:cNvSpPr txBox="1"/>
          <p:nvPr/>
        </p:nvSpPr>
        <p:spPr>
          <a:xfrm>
            <a:off x="3920225" y="1921750"/>
            <a:ext cx="41928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Pada operasi +, string akan tetap digabung. Sedangkan operasi lainnya akan dilakukan perhitungan seperti layaknya Number.</a:t>
            </a:r>
            <a:endParaRPr sz="1800">
              <a:solidFill>
                <a:schemeClr val="dk2"/>
              </a:solidFill>
              <a:latin typeface="Shantell Sans"/>
              <a:ea typeface="Shantell Sans"/>
              <a:cs typeface="Shantell Sans"/>
              <a:sym typeface="Shantell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915475" y="2150850"/>
            <a:ext cx="730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Template Literal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(Template String)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48550" y="1181950"/>
            <a:ext cx="8483700" cy="21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n"/>
              <a:t>Template Literal</a:t>
            </a:r>
            <a:r>
              <a:rPr lang="en"/>
              <a:t> atau </a:t>
            </a:r>
            <a:r>
              <a:rPr b="1" i="1" lang="en"/>
              <a:t>Template String</a:t>
            </a:r>
            <a:r>
              <a:rPr lang="en"/>
              <a:t> adalah format template di Javascript untuk menggabungkan string dengan ekspresi atau variabel.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Template String diapit dengan backtik (</a:t>
            </a:r>
            <a:r>
              <a:rPr lang="en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`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Penyisipan ekspresi dan variabel di </a:t>
            </a:r>
            <a:r>
              <a:rPr b="1" i="1" lang="en"/>
              <a:t>template string</a:t>
            </a:r>
            <a:r>
              <a:rPr i="1" lang="en"/>
              <a:t> </a:t>
            </a:r>
            <a:r>
              <a:rPr lang="en"/>
              <a:t>dapat dilakukan dengan </a:t>
            </a:r>
            <a:r>
              <a:rPr lang="en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${ … }</a:t>
            </a:r>
            <a:r>
              <a:rPr lang="en"/>
              <a:t> </a:t>
            </a:r>
            <a:endParaRPr/>
          </a:p>
        </p:txBody>
      </p:sp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 itu Template Literal?</a:t>
            </a:r>
            <a:endParaRPr/>
          </a:p>
        </p:txBody>
      </p:sp>
      <p:pic>
        <p:nvPicPr>
          <p:cNvPr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500" y="3453338"/>
            <a:ext cx="4381500" cy="35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0"/>
          <p:cNvSpPr txBox="1"/>
          <p:nvPr/>
        </p:nvSpPr>
        <p:spPr>
          <a:xfrm>
            <a:off x="3500250" y="3797625"/>
            <a:ext cx="122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Shantell Sans"/>
                <a:ea typeface="Shantell Sans"/>
                <a:cs typeface="Shantell Sans"/>
                <a:sym typeface="Shantell Sans"/>
              </a:rPr>
              <a:t>Backtick</a:t>
            </a:r>
            <a:endParaRPr sz="1800">
              <a:solidFill>
                <a:srgbClr val="FF0000"/>
              </a:solidFill>
              <a:latin typeface="Shantell Sans"/>
              <a:ea typeface="Shantell Sans"/>
              <a:cs typeface="Shantell Sans"/>
              <a:sym typeface="Shantell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050" y="3102325"/>
            <a:ext cx="7562851" cy="965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313" y="1139850"/>
            <a:ext cx="7562850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1"/>
          <p:cNvSpPr txBox="1"/>
          <p:nvPr/>
        </p:nvSpPr>
        <p:spPr>
          <a:xfrm>
            <a:off x="776838" y="529025"/>
            <a:ext cx="756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Tanpa String Template</a:t>
            </a:r>
            <a:endParaRPr sz="1800">
              <a:solidFill>
                <a:schemeClr val="dk2"/>
              </a:solidFill>
              <a:latin typeface="Shantell Sans"/>
              <a:ea typeface="Shantell Sans"/>
              <a:cs typeface="Shantell Sans"/>
              <a:sym typeface="Shantell Sans"/>
            </a:endParaRPr>
          </a:p>
        </p:txBody>
      </p:sp>
      <p:sp>
        <p:nvSpPr>
          <p:cNvPr id="178" name="Google Shape;178;p31"/>
          <p:cNvSpPr txBox="1"/>
          <p:nvPr/>
        </p:nvSpPr>
        <p:spPr>
          <a:xfrm>
            <a:off x="817963" y="2571750"/>
            <a:ext cx="756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Menggunakan</a:t>
            </a:r>
            <a:r>
              <a:rPr lang="en" sz="18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 String Template</a:t>
            </a:r>
            <a:endParaRPr sz="1800">
              <a:solidFill>
                <a:schemeClr val="dk2"/>
              </a:solidFill>
              <a:latin typeface="Shantell Sans"/>
              <a:ea typeface="Shantell Sans"/>
              <a:cs typeface="Shantell Sans"/>
              <a:sym typeface="Shantell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317200" cy="3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Mengenal Operator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Operator Aritmatika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Operator Assignment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Operasi pada String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Template Literals (Template string)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Latihan</a:t>
            </a:r>
            <a:endParaRPr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kita..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915475" y="2202300"/>
            <a:ext cx="73098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Latihan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311700" y="1152475"/>
            <a:ext cx="5075100" cy="26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Buat file HTML baru pada folder </a:t>
            </a:r>
            <a:r>
              <a:rPr b="1" lang="en"/>
              <a:t>pertemuan-4</a:t>
            </a:r>
            <a:r>
              <a:rPr lang="en"/>
              <a:t>, dengan nama </a:t>
            </a:r>
            <a:r>
              <a:rPr b="1" lang="en"/>
              <a:t>aritmatika</a:t>
            </a:r>
            <a:r>
              <a:rPr b="1" lang="en"/>
              <a:t>.html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Buat operasi </a:t>
            </a:r>
            <a:r>
              <a:rPr lang="en"/>
              <a:t>aritmatika</a:t>
            </a:r>
            <a:r>
              <a:rPr lang="en"/>
              <a:t> di dalamnya seperti penjumlahan, pengurangan, perkalian, pembagian, sisa bagi, dan pemangkatan</a:t>
            </a:r>
            <a:endParaRPr/>
          </a:p>
        </p:txBody>
      </p:sp>
      <p:sp>
        <p:nvSpPr>
          <p:cNvPr id="189" name="Google Shape;18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🧑‍💻 Latihan 1: Operasi Aritmatika</a:t>
            </a:r>
            <a:endParaRPr/>
          </a:p>
        </p:txBody>
      </p:sp>
      <p:pic>
        <p:nvPicPr>
          <p:cNvPr id="190" name="Google Shape;1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6175" y="1152475"/>
            <a:ext cx="4247026" cy="319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idx="1" type="body"/>
          </p:nvPr>
        </p:nvSpPr>
        <p:spPr>
          <a:xfrm>
            <a:off x="311700" y="1152475"/>
            <a:ext cx="3173700" cy="34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Buat file HTML baru pada folder </a:t>
            </a:r>
            <a:r>
              <a:rPr b="1" lang="en"/>
              <a:t>pertemuan-4</a:t>
            </a:r>
            <a:r>
              <a:rPr lang="en"/>
              <a:t>, dengan nama </a:t>
            </a:r>
            <a:r>
              <a:rPr b="1" lang="en"/>
              <a:t>pengisian</a:t>
            </a:r>
            <a:r>
              <a:rPr b="1" lang="en"/>
              <a:t>.html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Tambahkan dua fungsi untuk mengisi dan mengurangi saldo.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Panggil masing-masing fungsi saat tombol </a:t>
            </a:r>
            <a:r>
              <a:rPr b="1" i="1" lang="en"/>
              <a:t>top up</a:t>
            </a:r>
            <a:r>
              <a:rPr lang="en"/>
              <a:t> dan </a:t>
            </a:r>
            <a:r>
              <a:rPr b="1" i="1" lang="en"/>
              <a:t>withdraw</a:t>
            </a:r>
            <a:r>
              <a:rPr lang="en"/>
              <a:t> </a:t>
            </a:r>
            <a:r>
              <a:rPr lang="en"/>
              <a:t>diklik</a:t>
            </a:r>
            <a:endParaRPr/>
          </a:p>
        </p:txBody>
      </p:sp>
      <p:sp>
        <p:nvSpPr>
          <p:cNvPr id="196" name="Google Shape;19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🧑‍💻 Latihan 2: Operasi Pengisian</a:t>
            </a:r>
            <a:endParaRPr/>
          </a:p>
        </p:txBody>
      </p:sp>
      <p:pic>
        <p:nvPicPr>
          <p:cNvPr id="197" name="Google Shape;19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7748" y="1208473"/>
            <a:ext cx="4953900" cy="29847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🧑‍💻 Latihan 3: Challenge Diskon</a:t>
            </a:r>
            <a:endParaRPr/>
          </a:p>
        </p:txBody>
      </p:sp>
      <p:pic>
        <p:nvPicPr>
          <p:cNvPr id="203" name="Google Shape;20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450" y="1067680"/>
            <a:ext cx="7591024" cy="397267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5"/>
          <p:cNvSpPr txBox="1"/>
          <p:nvPr/>
        </p:nvSpPr>
        <p:spPr>
          <a:xfrm>
            <a:off x="5450125" y="1554825"/>
            <a:ext cx="2950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FF"/>
                </a:solidFill>
                <a:latin typeface="Shantell Sans"/>
                <a:ea typeface="Shantell Sans"/>
                <a:cs typeface="Shantell Sans"/>
                <a:sym typeface="Shantell Sans"/>
              </a:rPr>
              <a:t>Perbaiki kode ini, sehingga hasilnya bisa menghitung diskon dari total belanja</a:t>
            </a:r>
            <a:endParaRPr sz="1800">
              <a:solidFill>
                <a:srgbClr val="FF00FF"/>
              </a:solidFill>
              <a:latin typeface="Shantell Sans"/>
              <a:ea typeface="Shantell Sans"/>
              <a:cs typeface="Shantell Sans"/>
              <a:sym typeface="Shantell Sans"/>
            </a:endParaRPr>
          </a:p>
        </p:txBody>
      </p:sp>
      <p:sp>
        <p:nvSpPr>
          <p:cNvPr id="205" name="Google Shape;205;p35"/>
          <p:cNvSpPr/>
          <p:nvPr/>
        </p:nvSpPr>
        <p:spPr>
          <a:xfrm>
            <a:off x="2866500" y="2313850"/>
            <a:ext cx="582150" cy="44200"/>
          </a:xfrm>
          <a:custGeom>
            <a:rect b="b" l="l" r="r" t="t"/>
            <a:pathLst>
              <a:path extrusionOk="0" h="1768" w="23286">
                <a:moveTo>
                  <a:pt x="0" y="1768"/>
                </a:moveTo>
                <a:cubicBezTo>
                  <a:pt x="7698" y="614"/>
                  <a:pt x="15502" y="0"/>
                  <a:pt x="23286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6" name="Google Shape;206;p35"/>
          <p:cNvSpPr/>
          <p:nvPr/>
        </p:nvSpPr>
        <p:spPr>
          <a:xfrm>
            <a:off x="2480975" y="2803625"/>
            <a:ext cx="582150" cy="44200"/>
          </a:xfrm>
          <a:custGeom>
            <a:rect b="b" l="l" r="r" t="t"/>
            <a:pathLst>
              <a:path extrusionOk="0" h="1768" w="23286">
                <a:moveTo>
                  <a:pt x="0" y="1768"/>
                </a:moveTo>
                <a:cubicBezTo>
                  <a:pt x="7698" y="614"/>
                  <a:pt x="15502" y="0"/>
                  <a:pt x="23286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7" name="Google Shape;207;p35"/>
          <p:cNvSpPr/>
          <p:nvPr/>
        </p:nvSpPr>
        <p:spPr>
          <a:xfrm>
            <a:off x="2250200" y="3346575"/>
            <a:ext cx="582150" cy="44200"/>
          </a:xfrm>
          <a:custGeom>
            <a:rect b="b" l="l" r="r" t="t"/>
            <a:pathLst>
              <a:path extrusionOk="0" h="1768" w="23286">
                <a:moveTo>
                  <a:pt x="0" y="1768"/>
                </a:moveTo>
                <a:cubicBezTo>
                  <a:pt x="7698" y="614"/>
                  <a:pt x="15502" y="0"/>
                  <a:pt x="23286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/>
          <p:nvPr>
            <p:ph type="ctrTitle"/>
          </p:nvPr>
        </p:nvSpPr>
        <p:spPr>
          <a:xfrm>
            <a:off x="311708" y="1277975"/>
            <a:ext cx="8520600" cy="172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🎉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Selamat</a:t>
            </a:r>
            <a:endParaRPr/>
          </a:p>
        </p:txBody>
      </p:sp>
      <p:sp>
        <p:nvSpPr>
          <p:cNvPr id="213" name="Google Shape;213;p36"/>
          <p:cNvSpPr txBox="1"/>
          <p:nvPr>
            <p:ph idx="1" type="subTitle"/>
          </p:nvPr>
        </p:nvSpPr>
        <p:spPr>
          <a:xfrm>
            <a:off x="311700" y="2834125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Kita</a:t>
            </a:r>
            <a:r>
              <a:rPr lang="en"/>
              <a:t> sudah selesai hari ini..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Rekap: Sejauh ini kita sudah belajar..</a:t>
            </a:r>
            <a:endParaRPr/>
          </a:p>
        </p:txBody>
      </p:sp>
      <p:sp>
        <p:nvSpPr>
          <p:cNvPr id="219" name="Google Shape;219;p37"/>
          <p:cNvSpPr txBox="1"/>
          <p:nvPr>
            <p:ph idx="1" type="body"/>
          </p:nvPr>
        </p:nvSpPr>
        <p:spPr>
          <a:xfrm>
            <a:off x="311700" y="1152475"/>
            <a:ext cx="825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Jenis-jenis Operator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Operator Aritmatika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Operator Assignment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Operasi String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String Template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 &amp; Referensi</a:t>
            </a:r>
            <a:endParaRPr/>
          </a:p>
        </p:txBody>
      </p:sp>
      <p:sp>
        <p:nvSpPr>
          <p:cNvPr id="225" name="Google Shape;22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Ilustrasi: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https://www.tldraw.com/r/0M5fAjmZNCxv2H14ysXY4?v=-76,-390,6098,3033&amp;p=page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 toLocalString()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https://developer.mozilla.org/en-US/docs/Web/JavaScript/Reference/Global_Objects/Number/toLocaleString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Template Literal (Template String)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5"/>
              </a:rPr>
              <a:t>https://developer.mozilla.org/en-US/docs/Web/JavaScript/Reference/Template_literals#tagged_templates</a:t>
            </a:r>
            <a:r>
              <a:rPr lang="en"/>
              <a:t> 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Recording</a:t>
            </a:r>
            <a:endParaRPr/>
          </a:p>
        </p:txBody>
      </p:sp>
      <p:sp>
        <p:nvSpPr>
          <p:cNvPr id="231" name="Google Shape;231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Recording Zoom: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https://telkomsel.zoom.us/rec/share/x5149Skk_mECnoGEMwkA4ojZQwtDKS7TGz0Dga-IUAAuKXY0xCQuSIXS9g5y8WUJ.2I4B7tp1IsPnImXz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Passcode: </a:t>
            </a:r>
            <a:r>
              <a:rPr lang="en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v45B7?jQ</a:t>
            </a:r>
            <a:endParaRPr>
              <a:solidFill>
                <a:srgbClr val="FF00FF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Recording di Youtube: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https://youtu.be/t9JcVgY4CAU</a:t>
            </a: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915475" y="2150850"/>
            <a:ext cx="730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Kenalan dengan Operator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7654200" cy="3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Operator adalah </a:t>
            </a:r>
            <a:r>
              <a:rPr b="1" lang="en"/>
              <a:t>simbol</a:t>
            </a:r>
            <a:r>
              <a:rPr lang="en"/>
              <a:t> untuk melakukan operasi seperti penjumlahan, pengurangan, perkalian, dan sebagainya.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Kita membutuhkan </a:t>
            </a:r>
            <a:r>
              <a:rPr lang="en"/>
              <a:t>operator</a:t>
            </a:r>
            <a:r>
              <a:rPr lang="en"/>
              <a:t> untuk memproses data di dalam program seperti melakukan perhitungan.</a:t>
            </a:r>
            <a:endParaRPr/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 itu Operator?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988" y="75900"/>
            <a:ext cx="7302286" cy="506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Jenis Operator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915475" y="2150850"/>
            <a:ext cx="730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Operator Aritmatika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</a:t>
            </a:r>
            <a:r>
              <a:rPr lang="en"/>
              <a:t> Aritmatika</a:t>
            </a:r>
            <a:endParaRPr/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525" y="1017725"/>
            <a:ext cx="3328031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8131" y="934325"/>
            <a:ext cx="4311026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915475" y="2150850"/>
            <a:ext cx="730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Operator Assignment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 Assignment (Pengisian)</a:t>
            </a:r>
            <a:endParaRPr/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575" y="1335150"/>
            <a:ext cx="3757401" cy="155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1"/>
          <p:cNvSpPr txBox="1"/>
          <p:nvPr/>
        </p:nvSpPr>
        <p:spPr>
          <a:xfrm>
            <a:off x="655825" y="3345475"/>
            <a:ext cx="4244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Operator</a:t>
            </a:r>
            <a:r>
              <a:rPr lang="en" sz="18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 assignment berfungsi untuk mengisi nilai ke variabel</a:t>
            </a:r>
            <a:endParaRPr sz="1800">
              <a:solidFill>
                <a:schemeClr val="dk2"/>
              </a:solidFill>
              <a:latin typeface="Shantell Sans"/>
              <a:ea typeface="Shantell Sans"/>
              <a:cs typeface="Shantell Sans"/>
              <a:sym typeface="Shantell Sans"/>
            </a:endParaRPr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9175" y="1162775"/>
            <a:ext cx="3938975" cy="3491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