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ubik"/>
      <p:regular r:id="rId32"/>
      <p:bold r:id="rId33"/>
      <p:italic r:id="rId34"/>
      <p:boldItalic r:id="rId35"/>
    </p:embeddedFont>
    <p:embeddedFont>
      <p:font typeface="Shantell Sans"/>
      <p:regular r:id="rId36"/>
      <p:bold r:id="rId37"/>
      <p:italic r:id="rId38"/>
      <p:boldItalic r:id="rId39"/>
    </p:embeddedFont>
    <p:embeddedFont>
      <p:font typeface="JetBrains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regular.fntdata"/><Relationship Id="rId20" Type="http://schemas.openxmlformats.org/officeDocument/2006/relationships/slide" Target="slides/slide15.xml"/><Relationship Id="rId42" Type="http://schemas.openxmlformats.org/officeDocument/2006/relationships/font" Target="fonts/JetBrainsMono-italic.fntdata"/><Relationship Id="rId41" Type="http://schemas.openxmlformats.org/officeDocument/2006/relationships/font" Target="fonts/JetBrains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JetBrains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ubik-bold.fntdata"/><Relationship Id="rId10" Type="http://schemas.openxmlformats.org/officeDocument/2006/relationships/slide" Target="slides/slide5.xml"/><Relationship Id="rId32" Type="http://schemas.openxmlformats.org/officeDocument/2006/relationships/font" Target="fonts/Rubik-regular.fntdata"/><Relationship Id="rId13" Type="http://schemas.openxmlformats.org/officeDocument/2006/relationships/slide" Target="slides/slide8.xml"/><Relationship Id="rId35" Type="http://schemas.openxmlformats.org/officeDocument/2006/relationships/font" Target="fonts/Rubik-boldItalic.fntdata"/><Relationship Id="rId12" Type="http://schemas.openxmlformats.org/officeDocument/2006/relationships/slide" Target="slides/slide7.xml"/><Relationship Id="rId34" Type="http://schemas.openxmlformats.org/officeDocument/2006/relationships/font" Target="fonts/Rubik-italic.fntdata"/><Relationship Id="rId15" Type="http://schemas.openxmlformats.org/officeDocument/2006/relationships/slide" Target="slides/slide10.xml"/><Relationship Id="rId37" Type="http://schemas.openxmlformats.org/officeDocument/2006/relationships/font" Target="fonts/ShantellSans-bold.fntdata"/><Relationship Id="rId14" Type="http://schemas.openxmlformats.org/officeDocument/2006/relationships/slide" Target="slides/slide9.xml"/><Relationship Id="rId36" Type="http://schemas.openxmlformats.org/officeDocument/2006/relationships/font" Target="fonts/ShantellSans-regular.fntdata"/><Relationship Id="rId17" Type="http://schemas.openxmlformats.org/officeDocument/2006/relationships/slide" Target="slides/slide12.xml"/><Relationship Id="rId39" Type="http://schemas.openxmlformats.org/officeDocument/2006/relationships/font" Target="fonts/Shantell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Shantell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98eb0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98eb0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2524b1bb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2524b1bb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2d48019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2d48019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d48019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2d48019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2d48019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2d48019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2d48019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2d48019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2d48019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2d48019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bb530ca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bb530ca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b530ca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b530ca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bb530ca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bb530ca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b530ca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b530ca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b49078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b49078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b98eb0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b98eb0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524b1b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524b1b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524b1bb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524b1b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b530c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b530c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2524b1bb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2524b1bb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98eb02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b98eb02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tldraw.com/v/jAf5M09YXsy96H7vxCNZm?v=2765,2837,5601,2786&amp;p=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it.com/@ardianta/coding-subuh-2024#pertemuan-4/rizal/pengisian.html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Operator II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#05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Logika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r>
              <a:rPr lang="en"/>
              <a:t> Logika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43380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untuk melakukan operasi Logika seperti AND, OR, dan NOT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Hasil operasi dari operator logika adalah boolean (true atau false)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Kedua operan dalam operasi logika harus bertipe boolean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00" y="1096425"/>
            <a:ext cx="4189501" cy="32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Operasi Logika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75" y="1363275"/>
            <a:ext cx="6025474" cy="30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AND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1074325"/>
            <a:ext cx="410188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17" y="1812726"/>
            <a:ext cx="4401683" cy="16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315150" y="1106325"/>
            <a:ext cx="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</a:t>
            </a:r>
            <a:endParaRPr sz="24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7941350" y="1074313"/>
            <a:ext cx="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Q</a:t>
            </a:r>
            <a:endParaRPr sz="24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6528850" y="1606400"/>
            <a:ext cx="7375" cy="294750"/>
          </a:xfrm>
          <a:custGeom>
            <a:rect b="b" l="l" r="r" t="t"/>
            <a:pathLst>
              <a:path extrusionOk="0" h="11790" w="295">
                <a:moveTo>
                  <a:pt x="295" y="0"/>
                </a:moveTo>
                <a:cubicBezTo>
                  <a:pt x="295" y="3931"/>
                  <a:pt x="0" y="7859"/>
                  <a:pt x="0" y="1179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5"/>
          <p:cNvSpPr/>
          <p:nvPr/>
        </p:nvSpPr>
        <p:spPr>
          <a:xfrm>
            <a:off x="8150025" y="1544913"/>
            <a:ext cx="44200" cy="338975"/>
          </a:xfrm>
          <a:custGeom>
            <a:rect b="b" l="l" r="r" t="t"/>
            <a:pathLst>
              <a:path extrusionOk="0" h="13559" w="1768">
                <a:moveTo>
                  <a:pt x="1768" y="0"/>
                </a:moveTo>
                <a:cubicBezTo>
                  <a:pt x="876" y="4470"/>
                  <a:pt x="0" y="9001"/>
                  <a:pt x="0" y="1355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5"/>
          <p:cNvSpPr txBox="1"/>
          <p:nvPr/>
        </p:nvSpPr>
        <p:spPr>
          <a:xfrm>
            <a:off x="4572000" y="3591000"/>
            <a:ext cx="388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Logika </a:t>
            </a: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AND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hanya akan bernilai </a:t>
            </a: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true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saat </a:t>
            </a:r>
            <a:r>
              <a:rPr lang="en" sz="1800">
                <a:solidFill>
                  <a:schemeClr val="dk2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kedua pernyataan bernilai</a:t>
            </a:r>
            <a:r>
              <a:rPr b="1" lang="en" sz="1800">
                <a:solidFill>
                  <a:schemeClr val="dk2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 true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sisanya akan false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OR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5" y="1059575"/>
            <a:ext cx="3945035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4546550" y="3050725"/>
            <a:ext cx="388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Logika </a:t>
            </a: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OR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hanya akan bernilai </a:t>
            </a: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false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saat </a:t>
            </a:r>
            <a:r>
              <a:rPr lang="en" sz="1800">
                <a:solidFill>
                  <a:schemeClr val="dk2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kedua pernyataan bernilai</a:t>
            </a:r>
            <a:r>
              <a:rPr b="1" lang="en" sz="1800">
                <a:solidFill>
                  <a:schemeClr val="dk2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 false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sisanya akan true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475" y="1677825"/>
            <a:ext cx="4092574" cy="11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909875" y="1086725"/>
            <a:ext cx="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</a:t>
            </a:r>
            <a:endParaRPr sz="24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7536075" y="1054713"/>
            <a:ext cx="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Q</a:t>
            </a:r>
            <a:endParaRPr sz="24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094100" y="1525375"/>
            <a:ext cx="19475" cy="213700"/>
          </a:xfrm>
          <a:custGeom>
            <a:rect b="b" l="l" r="r" t="t"/>
            <a:pathLst>
              <a:path extrusionOk="0" h="8548" w="779">
                <a:moveTo>
                  <a:pt x="0" y="0"/>
                </a:moveTo>
                <a:cubicBezTo>
                  <a:pt x="1276" y="2555"/>
                  <a:pt x="589" y="5692"/>
                  <a:pt x="589" y="8548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26"/>
          <p:cNvSpPr/>
          <p:nvPr/>
        </p:nvSpPr>
        <p:spPr>
          <a:xfrm>
            <a:off x="7700500" y="1547475"/>
            <a:ext cx="29500" cy="213700"/>
          </a:xfrm>
          <a:custGeom>
            <a:rect b="b" l="l" r="r" t="t"/>
            <a:pathLst>
              <a:path extrusionOk="0" h="8548" w="1180">
                <a:moveTo>
                  <a:pt x="1180" y="0"/>
                </a:moveTo>
                <a:cubicBezTo>
                  <a:pt x="1180" y="2876"/>
                  <a:pt x="0" y="5672"/>
                  <a:pt x="0" y="8548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NOT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0" y="1192225"/>
            <a:ext cx="4189501" cy="342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26" y="1965975"/>
            <a:ext cx="3343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Penggabungan Operasi Logika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3" y="3682975"/>
            <a:ext cx="8152375" cy="6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25" y="1506825"/>
            <a:ext cx="7592325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Tebak hasil logika 🤔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5" y="1206975"/>
            <a:ext cx="7823200" cy="20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915475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Ternary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(Conditional Operator)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Operator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43380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Operator untuk membuat kondisi jika→maka seperti if/else.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75" y="2571750"/>
            <a:ext cx="7647483" cy="1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perbandingan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logika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Ternary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Conditional Operator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5" y="1288000"/>
            <a:ext cx="6709852" cy="12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50751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pertemuan-5</a:t>
            </a:r>
            <a:r>
              <a:rPr lang="en"/>
              <a:t>, dengan nama </a:t>
            </a:r>
            <a:r>
              <a:rPr b="1" lang="en"/>
              <a:t>latihan-</a:t>
            </a:r>
            <a:r>
              <a:rPr b="1" lang="en"/>
              <a:t>perbandingan</a:t>
            </a:r>
            <a:r>
              <a:rPr b="1" lang="en"/>
              <a:t>.html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Operasi Perbandingan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5075"/>
            <a:ext cx="8141076" cy="1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3173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pertemuan-5</a:t>
            </a:r>
            <a:r>
              <a:rPr lang="en"/>
              <a:t>, dengan nama </a:t>
            </a:r>
            <a:r>
              <a:rPr b="1" lang="en"/>
              <a:t>latihan-login</a:t>
            </a:r>
            <a:r>
              <a:rPr b="1" lang="en"/>
              <a:t>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Gunakan operasi &amp;&amp; untuk mengecek username dan password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Operasi Logika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00" y="1170125"/>
            <a:ext cx="52239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Perbandingan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Logika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Ternary (Conditional)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Ilustrasi: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https://www.tldraw.com/v/jAf5M09YXsy96H7vxCNZm?v=2765,2837,5601,2786&amp;p=page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Perbandingan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3380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perbandingan adalah operator untuk membandingkan dua nilai.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Hasil operasi dari operator perbandingan adalah </a:t>
            </a:r>
            <a:r>
              <a:rPr i="1" lang="en"/>
              <a:t>benar</a:t>
            </a:r>
            <a:r>
              <a:rPr lang="en"/>
              <a:t> atau </a:t>
            </a:r>
            <a:r>
              <a:rPr i="1" lang="en"/>
              <a:t>salah</a:t>
            </a:r>
            <a:r>
              <a:rPr lang="en"/>
              <a:t> atau </a:t>
            </a:r>
            <a:r>
              <a:rPr b="1" i="1" lang="en"/>
              <a:t>true</a:t>
            </a:r>
            <a:r>
              <a:rPr lang="en"/>
              <a:t> atau </a:t>
            </a:r>
            <a:r>
              <a:rPr b="1" i="1" lang="en"/>
              <a:t>false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Biasanya sering dipakai untuk menentukan kondisi pada </a:t>
            </a:r>
            <a:r>
              <a:rPr b="1" i="1" lang="en"/>
              <a:t>if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Perbandingan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200" y="186863"/>
            <a:ext cx="3247574" cy="4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6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Operasi Perbandingan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0" y="1535875"/>
            <a:ext cx="28860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325" y="1516825"/>
            <a:ext cx="30194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187550" y="3352850"/>
            <a:ext cx="676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Variabel </a:t>
            </a:r>
            <a:r>
              <a:rPr b="1" i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hasil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akan berisi </a:t>
            </a:r>
            <a:r>
              <a:rPr b="1" i="1" lang="en" sz="1800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jika hasil perbandingannya benar, sebaliknya akan </a:t>
            </a:r>
            <a:r>
              <a:rPr b="1" i="1" lang="en" sz="1800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jika salah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Operasi Perbandingan pada if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854400" y="3468075"/>
            <a:ext cx="7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https://replit.com/@ardianta/coding-subuh-2024#pertemuan-4/rizal/pengisian.html</a:t>
            </a:r>
            <a:r>
              <a:rPr lang="en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540600"/>
            <a:ext cx="8839198" cy="18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913750" y="2200625"/>
            <a:ext cx="2011700" cy="7375"/>
          </a:xfrm>
          <a:custGeom>
            <a:rect b="b" l="l" r="r" t="t"/>
            <a:pathLst>
              <a:path extrusionOk="0" h="295" w="80468">
                <a:moveTo>
                  <a:pt x="0" y="295"/>
                </a:moveTo>
                <a:cubicBezTo>
                  <a:pt x="26823" y="295"/>
                  <a:pt x="53645" y="0"/>
                  <a:pt x="8046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Operasi Perbandingan pada String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 String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12625" y="1170125"/>
            <a:ext cx="811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Operasi perbandingan pada String bisanya untuk membandingkan apakah teksnya sama atau tidak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" y="2009850"/>
            <a:ext cx="7345750" cy="1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 Lebih besar dan lebih kecil di String</a:t>
            </a:r>
            <a:endParaRPr>
              <a:solidFill>
                <a:srgbClr val="1E293B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50" y="1258550"/>
            <a:ext cx="2478300" cy="31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067625" y="1855425"/>
            <a:ext cx="42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Perbandingan lebih besar dan lebih kecil di tipe data string akan membandingkan secara alphabet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