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ubik"/>
      <p:regular r:id="rId26"/>
      <p:bold r:id="rId27"/>
      <p:italic r:id="rId28"/>
      <p:boldItalic r:id="rId29"/>
    </p:embeddedFont>
    <p:embeddedFont>
      <p:font typeface="Shantell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regular.fntdata"/><Relationship Id="rId25" Type="http://schemas.openxmlformats.org/officeDocument/2006/relationships/slide" Target="slides/slide20.xml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bold.fntdata"/><Relationship Id="rId30" Type="http://schemas.openxmlformats.org/officeDocument/2006/relationships/font" Target="fonts/ShantellSans-regular.fntdata"/><Relationship Id="rId11" Type="http://schemas.openxmlformats.org/officeDocument/2006/relationships/slide" Target="slides/slide6.xml"/><Relationship Id="rId33" Type="http://schemas.openxmlformats.org/officeDocument/2006/relationships/font" Target="fonts/ShantellSans-boldItalic.fntdata"/><Relationship Id="rId10" Type="http://schemas.openxmlformats.org/officeDocument/2006/relationships/slide" Target="slides/slide5.xml"/><Relationship Id="rId32" Type="http://schemas.openxmlformats.org/officeDocument/2006/relationships/font" Target="fonts/Shantell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49078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b49078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bc78a32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bc78a32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98eb0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98eb0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c78a32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c78a32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bc78a32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bc78a32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524b1b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524b1b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c78a32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c78a32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c78a32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c78a32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bc78a32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bc78a32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c78a32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c78a32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c78a32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bc78a32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ldraw.com/s/v2_c_pgjiRna7MMoYzj7K1gDvU?v=683%2C-71%2C2443%2C1215&amp;p=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Operator III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#06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Penggunaan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7730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Manajemen perizinan atau hak akses, contohnya hak akses file pada sistem operasi Linux dan Unix.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Algoritma kriptografi, contohnya enkripsi dan dekripsi XOR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Memanipulasi bit-bit pada gambar dan warna (Grafika, image processing)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Biasanya digunakan untuk..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75" y="2039675"/>
            <a:ext cx="3618726" cy="19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600" y="1383000"/>
            <a:ext cx="3754500" cy="43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Operasi Bitwise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25" y="968475"/>
            <a:ext cx="40180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173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pertemuan-6</a:t>
            </a:r>
            <a:r>
              <a:rPr lang="en"/>
              <a:t>, dengan nama </a:t>
            </a:r>
            <a:r>
              <a:rPr b="1" lang="en"/>
              <a:t>latihan-bitwise.html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Gunakan operasi untuk dengan hasil output seperti gambar di samping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Operasi Bitwise (Source)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1095375"/>
            <a:ext cx="4961625" cy="13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300" y="1095375"/>
            <a:ext cx="2990124" cy="362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75" y="3158774"/>
            <a:ext cx="4659500" cy="16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5438250" y="1878881"/>
            <a:ext cx="250550" cy="7575"/>
          </a:xfrm>
          <a:custGeom>
            <a:rect b="b" l="l" r="r" t="t"/>
            <a:pathLst>
              <a:path extrusionOk="0" h="303" w="10022">
                <a:moveTo>
                  <a:pt x="0" y="303"/>
                </a:moveTo>
                <a:cubicBezTo>
                  <a:pt x="3328" y="0"/>
                  <a:pt x="6680" y="8"/>
                  <a:pt x="10022" y="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9" name="Google Shape;149;p26"/>
          <p:cNvSpPr/>
          <p:nvPr/>
        </p:nvSpPr>
        <p:spPr>
          <a:xfrm>
            <a:off x="5401400" y="3640250"/>
            <a:ext cx="265300" cy="36825"/>
          </a:xfrm>
          <a:custGeom>
            <a:rect b="b" l="l" r="r" t="t"/>
            <a:pathLst>
              <a:path extrusionOk="0" h="1473" w="10612">
                <a:moveTo>
                  <a:pt x="10612" y="0"/>
                </a:moveTo>
                <a:cubicBezTo>
                  <a:pt x="7147" y="864"/>
                  <a:pt x="3389" y="347"/>
                  <a:pt x="0" y="14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3173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pertemuan-5</a:t>
            </a:r>
            <a:r>
              <a:rPr lang="en"/>
              <a:t>, dengan nama </a:t>
            </a:r>
            <a:r>
              <a:rPr b="1" lang="en"/>
              <a:t>latihan-permission</a:t>
            </a:r>
            <a:r>
              <a:rPr b="1" lang="en"/>
              <a:t>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Gunakan operasi bitwise untuk menentukan izin akses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Izin Akses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00" y="1170125"/>
            <a:ext cx="4667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Izin Akses (Source)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5" y="1066950"/>
            <a:ext cx="5018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3173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pertemuan-5</a:t>
            </a:r>
            <a:r>
              <a:rPr lang="en"/>
              <a:t>, dengan nama </a:t>
            </a:r>
            <a:r>
              <a:rPr b="1" lang="en"/>
              <a:t>latihan-enkripsi.html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Gunakan operasi bitwise XOR untuk enkripsi dan dekripsi pesan </a:t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3: Enkripsi Sederhana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25" y="1152475"/>
            <a:ext cx="5353799" cy="307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Bitwise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penggunaan Bitwise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Bitwise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 Operator Bitwise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Ilustrasi: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https://www.tldraw.com/s/v2_c_pgjiRna7MMoYzj7K1gDvU?v=683%2C-71%2C2443%2C1215&amp;p=page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Bitwise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7730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bitwise adalah operator yang digunakan untuk melakukan </a:t>
            </a:r>
            <a:r>
              <a:rPr b="1" lang="en"/>
              <a:t>operasi bit per bit</a:t>
            </a:r>
            <a:r>
              <a:rPr lang="en"/>
              <a:t> pada bilangan biner.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Operasi bitwise lebih cepat dibandingkan aritmatika, karena melakukan operasi berdasarkan bit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00" y="720625"/>
            <a:ext cx="29247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AND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62450" y="2063850"/>
            <a:ext cx="319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Operasi bitwise AND adalah operasi biner berdasarkan logika AND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" y="1170125"/>
            <a:ext cx="3754127" cy="338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OR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239300" y="2475925"/>
            <a:ext cx="319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Operasi bitwise OR adalah operasi biner berdasarkan logika OR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" y="1140650"/>
            <a:ext cx="43839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XOR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5239300" y="2475925"/>
            <a:ext cx="319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Operasi bitwise XOR adalah operasi biner berdasarkan logika XOR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50" y="1111200"/>
            <a:ext cx="439133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NOT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239300" y="2475925"/>
            <a:ext cx="319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Operasi bitwise NOT adalah operasi biner berdasarkan logika NOT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75" y="1155375"/>
            <a:ext cx="44346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Bitwise Right Shift dan Left Shift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50" y="1487000"/>
            <a:ext cx="6958024" cy="28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68450" y="1215850"/>
            <a:ext cx="194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Geser posisi biner ke kanan satu langkah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279850" y="4404600"/>
            <a:ext cx="4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Geser posisi biner ke Kiri satu langkah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591675" y="2218050"/>
            <a:ext cx="221075" cy="265275"/>
          </a:xfrm>
          <a:custGeom>
            <a:rect b="b" l="l" r="r" t="t"/>
            <a:pathLst>
              <a:path extrusionOk="0" h="10611" w="8843">
                <a:moveTo>
                  <a:pt x="0" y="0"/>
                </a:moveTo>
                <a:cubicBezTo>
                  <a:pt x="2061" y="4117"/>
                  <a:pt x="4239" y="10611"/>
                  <a:pt x="8843" y="106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21"/>
          <p:cNvSpPr/>
          <p:nvPr/>
        </p:nvSpPr>
        <p:spPr>
          <a:xfrm>
            <a:off x="2105916" y="4192900"/>
            <a:ext cx="45800" cy="287400"/>
          </a:xfrm>
          <a:custGeom>
            <a:rect b="b" l="l" r="r" t="t"/>
            <a:pathLst>
              <a:path extrusionOk="0" h="11496" w="1832">
                <a:moveTo>
                  <a:pt x="1832" y="11496"/>
                </a:moveTo>
                <a:cubicBezTo>
                  <a:pt x="108" y="8051"/>
                  <a:pt x="-565" y="3654"/>
                  <a:pt x="65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21"/>
          <p:cNvSpPr txBox="1"/>
          <p:nvPr/>
        </p:nvSpPr>
        <p:spPr>
          <a:xfrm>
            <a:off x="6777050" y="1215850"/>
            <a:ext cx="159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Posisi biner awal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6160400" y="1510625"/>
            <a:ext cx="471625" cy="206325"/>
          </a:xfrm>
          <a:custGeom>
            <a:rect b="b" l="l" r="r" t="t"/>
            <a:pathLst>
              <a:path extrusionOk="0" h="8253" w="18865">
                <a:moveTo>
                  <a:pt x="18865" y="0"/>
                </a:moveTo>
                <a:cubicBezTo>
                  <a:pt x="12001" y="0"/>
                  <a:pt x="3810" y="2544"/>
                  <a:pt x="0" y="82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