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ubik"/>
      <p:regular r:id="rId25"/>
      <p:bold r:id="rId26"/>
      <p:italic r:id="rId27"/>
      <p:boldItalic r:id="rId28"/>
    </p:embeddedFont>
    <p:embeddedFont>
      <p:font typeface="Shantell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ubik-bold.fntdata"/><Relationship Id="rId25" Type="http://schemas.openxmlformats.org/officeDocument/2006/relationships/font" Target="fonts/Rubik-regular.fntdata"/><Relationship Id="rId28" Type="http://schemas.openxmlformats.org/officeDocument/2006/relationships/font" Target="fonts/Rubik-boldItalic.fntdata"/><Relationship Id="rId27" Type="http://schemas.openxmlformats.org/officeDocument/2006/relationships/font" Target="fonts/Rubik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hantell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hantellSans-italic.fntdata"/><Relationship Id="rId30" Type="http://schemas.openxmlformats.org/officeDocument/2006/relationships/font" Target="fonts/Shantell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Shantell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cb31aca5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cb31aca5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69143d85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69143d85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69143d85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69143d85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cb31aca5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cb31aca5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cb31aca5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cb31aca5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c019575f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c019575f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c019575f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c019575f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cb31aca5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cb31aca5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b0bdadde5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b0bdadde5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b6367a9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b6367a9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5b8443b3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5b8443b3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2524b1bb6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2524b1bb6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bc78a321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bc78a321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69143d85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69143d85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c80dd58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c80dd58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69143d85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69143d85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cb31aca5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cb31aca5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cb31aca5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cb31aca5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1E293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Font typeface="Rubik"/>
              <a:buNone/>
              <a:defRPr sz="120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8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915475" y="2150850"/>
            <a:ext cx="730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ubik"/>
              <a:buChar char="●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○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■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●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○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■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●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○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■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 sz="14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 sz="14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400"/>
              <a:buFont typeface="Rubik"/>
              <a:buNone/>
              <a:defRPr sz="24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293B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8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800"/>
              <a:buFont typeface="Rubik"/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mozilla.org/en-US/docs/Web/JavaScript/Guide/Control_flow_and_error_handl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63963" y="2018400"/>
            <a:ext cx="7860300" cy="95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Error Handling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89588" y="344620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Ahmad Muhardian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33813" y="1148025"/>
            <a:ext cx="85206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Coding Subuh #17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Contoh: try...catch…finally</a:t>
            </a:r>
            <a:endParaRPr>
              <a:highlight>
                <a:srgbClr val="D9EAD3"/>
              </a:highlight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432425" y="1017725"/>
            <a:ext cx="4947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Apapun yang terjadi blok kode di finally akan tetap dieksekusi</a:t>
            </a:r>
            <a:endParaRPr sz="18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825" y="1756625"/>
            <a:ext cx="8008342" cy="308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/>
          <p:nvPr/>
        </p:nvSpPr>
        <p:spPr>
          <a:xfrm>
            <a:off x="965325" y="3868675"/>
            <a:ext cx="7066800" cy="48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917100" y="2202300"/>
            <a:ext cx="73098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Melempar</a:t>
            </a:r>
            <a:r>
              <a:rPr lang="en">
                <a:solidFill>
                  <a:schemeClr val="lt1"/>
                </a:solidFill>
              </a:rPr>
              <a:t> Error?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3859200" cy="3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Kita bisa membuat custom error dengan melempar object error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Gunakan kata kunci </a:t>
            </a:r>
            <a:r>
              <a:rPr b="1" i="1" lang="en"/>
              <a:t>throw</a:t>
            </a:r>
            <a:r>
              <a:rPr lang="en"/>
              <a:t> diikuti dengan object error-nya</a:t>
            </a:r>
            <a:endParaRPr/>
          </a:p>
        </p:txBody>
      </p:sp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Membuat Custom Error dengan throw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725" y="1294775"/>
            <a:ext cx="4821275" cy="1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9725" y="2996825"/>
            <a:ext cx="3814733" cy="1653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24"/>
          <p:cNvCxnSpPr/>
          <p:nvPr/>
        </p:nvCxnSpPr>
        <p:spPr>
          <a:xfrm flipH="1">
            <a:off x="7383725" y="1152475"/>
            <a:ext cx="29400" cy="5601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24"/>
          <p:cNvSpPr txBox="1"/>
          <p:nvPr/>
        </p:nvSpPr>
        <p:spPr>
          <a:xfrm>
            <a:off x="6956275" y="702775"/>
            <a:ext cx="151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Pesan error</a:t>
            </a:r>
            <a:endParaRPr sz="18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3859200" cy="18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Kita bisa menambahkan properti untuk object error dengan membuat class turunannya</a:t>
            </a:r>
            <a:endParaRPr/>
          </a:p>
        </p:txBody>
      </p:sp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Error </a:t>
            </a:r>
            <a:r>
              <a:rPr lang="en"/>
              <a:t>dengan</a:t>
            </a:r>
            <a:r>
              <a:rPr lang="en"/>
              <a:t> Turunan Class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925" y="1152475"/>
            <a:ext cx="3859200" cy="1889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2925" y="3577355"/>
            <a:ext cx="36576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471600" y="3323350"/>
            <a:ext cx="3404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Penggunaan class MyError() untuk membuat object error dan melemparnya</a:t>
            </a:r>
            <a:endParaRPr sz="18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3920250" y="3750775"/>
            <a:ext cx="250800" cy="22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Contoh: Custom Error dengan Turunan Class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7500"/>
            <a:ext cx="3157268" cy="14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1875" y="1297500"/>
            <a:ext cx="4668149" cy="327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200" y="2812575"/>
            <a:ext cx="3910500" cy="17997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6"/>
          <p:cNvCxnSpPr/>
          <p:nvPr/>
        </p:nvCxnSpPr>
        <p:spPr>
          <a:xfrm>
            <a:off x="4826625" y="2726500"/>
            <a:ext cx="3596100" cy="369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26"/>
          <p:cNvSpPr/>
          <p:nvPr/>
        </p:nvSpPr>
        <p:spPr>
          <a:xfrm>
            <a:off x="4834000" y="3846575"/>
            <a:ext cx="3411800" cy="68700"/>
          </a:xfrm>
          <a:custGeom>
            <a:rect b="b" l="l" r="r" t="t"/>
            <a:pathLst>
              <a:path extrusionOk="0" h="2748" w="136472">
                <a:moveTo>
                  <a:pt x="0" y="0"/>
                </a:moveTo>
                <a:cubicBezTo>
                  <a:pt x="45216" y="5019"/>
                  <a:pt x="90979" y="1474"/>
                  <a:pt x="136472" y="1474"/>
                </a:cubicBezTo>
              </a:path>
            </a:pathLst>
          </a:cu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Google Shape;155;p26"/>
          <p:cNvSpPr/>
          <p:nvPr/>
        </p:nvSpPr>
        <p:spPr>
          <a:xfrm>
            <a:off x="3795000" y="1864325"/>
            <a:ext cx="235800" cy="19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/>
          <p:nvPr/>
        </p:nvSpPr>
        <p:spPr>
          <a:xfrm rot="10800000">
            <a:off x="4059150" y="3249625"/>
            <a:ext cx="246300" cy="179400"/>
          </a:xfrm>
          <a:prstGeom prst="rightArrow">
            <a:avLst>
              <a:gd fmla="val 50000" name="adj1"/>
              <a:gd fmla="val 7095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915475" y="2202300"/>
            <a:ext cx="73098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Latihan 💪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Latihan: Error Handling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152475"/>
            <a:ext cx="4028700" cy="3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Buat aplikasi pembagian nilai seperti gambar di samping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Gunakan throw untuk melempar error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Gunakan try..catch..finally</a:t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800" y="1170125"/>
            <a:ext cx="4498801" cy="2891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Latihan: Custom Error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152475"/>
            <a:ext cx="4028700" cy="3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Buat custom error dengan class turunan dari class </a:t>
            </a:r>
            <a:r>
              <a:rPr b="1" lang="en"/>
              <a:t>Error()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Bisa coba contoh kasus aplikasi Wallet, topup dan </a:t>
            </a:r>
            <a:r>
              <a:rPr lang="en"/>
              <a:t>withdraw</a:t>
            </a:r>
            <a:r>
              <a:rPr lang="en"/>
              <a:t>.</a:t>
            </a: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51650"/>
            <a:ext cx="4028700" cy="2427302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ctrTitle"/>
          </p:nvPr>
        </p:nvSpPr>
        <p:spPr>
          <a:xfrm>
            <a:off x="311708" y="1277975"/>
            <a:ext cx="8520600" cy="17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🎉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Selamat</a:t>
            </a:r>
            <a:endParaRPr/>
          </a:p>
        </p:txBody>
      </p:sp>
      <p:sp>
        <p:nvSpPr>
          <p:cNvPr id="181" name="Google Shape;181;p30"/>
          <p:cNvSpPr txBox="1"/>
          <p:nvPr>
            <p:ph idx="1" type="subTitle"/>
          </p:nvPr>
        </p:nvSpPr>
        <p:spPr>
          <a:xfrm>
            <a:off x="311700" y="28341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Kita</a:t>
            </a:r>
            <a:r>
              <a:rPr lang="en"/>
              <a:t> sudah selesai hari ini..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&amp; Referensi</a:t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Control flow and error handling - JavaScript | MDN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317200" cy="3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handling?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Blok try…catch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 Error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Latihan</a:t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kita..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917100" y="2202300"/>
            <a:ext cx="73098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Error Handling?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4419300" cy="3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Error handling</a:t>
            </a:r>
            <a:r>
              <a:rPr lang="en"/>
              <a:t> adalah proses yang digunakan untuk </a:t>
            </a:r>
            <a:r>
              <a:rPr lang="en" u="sng"/>
              <a:t>menangani kesalahan</a:t>
            </a:r>
            <a:r>
              <a:rPr lang="en"/>
              <a:t> atau masalah yang muncul </a:t>
            </a:r>
            <a:r>
              <a:rPr lang="en">
                <a:highlight>
                  <a:srgbClr val="D9EAD3"/>
                </a:highlight>
              </a:rPr>
              <a:t>saat kode program dieksekusi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Dengan error handling, kita bisa </a:t>
            </a:r>
            <a:r>
              <a:rPr lang="en">
                <a:highlight>
                  <a:srgbClr val="D9EAD3"/>
                </a:highlight>
              </a:rPr>
              <a:t>mengantisipasi hal yang tidak terduga</a:t>
            </a:r>
            <a:r>
              <a:rPr lang="en"/>
              <a:t> </a:t>
            </a:r>
            <a:r>
              <a:rPr i="1" lang="en"/>
              <a:t>(exception)</a:t>
            </a:r>
            <a:r>
              <a:rPr lang="en"/>
              <a:t> terjadi saat program dijalankan di sisi user</a:t>
            </a:r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 itu Error Handling?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5071050" y="670600"/>
            <a:ext cx="3882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Error yang terjadi saat coding adalah tanggung jawab programmer untuk memperbaikinya, tetapi error yang terjadi di sisi user adalah …</a:t>
            </a:r>
            <a:endParaRPr sz="16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205" y="1985375"/>
            <a:ext cx="3335774" cy="238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24627" l="18486" r="17875" t="26625"/>
          <a:stretch/>
        </p:blipFill>
        <p:spPr>
          <a:xfrm>
            <a:off x="4677875" y="1017726"/>
            <a:ext cx="4260302" cy="183574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4419300" cy="3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Buat mencegah aplikasi crash/force close.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Memberikan feedback ke user kalau ada error.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/>
              <a:t>Keamanan</a:t>
            </a:r>
            <a:r>
              <a:rPr lang="en"/>
              <a:t>: biar pesan error gak dibaca Hacker </a:t>
            </a:r>
            <a:r>
              <a:rPr lang="en"/>
              <a:t>🤭</a:t>
            </a:r>
            <a:endParaRPr/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Mengapa kita butuh Error Handling?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6125" y="2750826"/>
            <a:ext cx="4472050" cy="257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917100" y="1925250"/>
            <a:ext cx="73098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Error Handling di 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JavaScript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3859200" cy="3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Kita bisa handle error di JS dengan blok </a:t>
            </a:r>
            <a:r>
              <a:rPr b="1" lang="en"/>
              <a:t>try..catch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Blok </a:t>
            </a:r>
            <a:r>
              <a:rPr b="1" lang="en"/>
              <a:t>try</a:t>
            </a:r>
            <a:r>
              <a:rPr lang="en"/>
              <a:t> berisi kode program yang akan dites. Jika ada error di dalam blok </a:t>
            </a:r>
            <a:r>
              <a:rPr b="1" lang="en"/>
              <a:t>try</a:t>
            </a:r>
            <a:r>
              <a:rPr lang="en"/>
              <a:t>, maka kode yang ada di dalam blok </a:t>
            </a:r>
            <a:r>
              <a:rPr b="1" lang="en"/>
              <a:t>catch</a:t>
            </a:r>
            <a:r>
              <a:rPr lang="en"/>
              <a:t> akan dieksekusi.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Blok catch punya parameter </a:t>
            </a:r>
            <a:r>
              <a:rPr b="1" lang="en"/>
              <a:t>error</a:t>
            </a:r>
            <a:r>
              <a:rPr lang="en"/>
              <a:t> yang berisi informasi dari error yang terjadi</a:t>
            </a:r>
            <a:endParaRPr/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</a:t>
            </a:r>
            <a:r>
              <a:rPr lang="en">
                <a:highlight>
                  <a:srgbClr val="D9EAD3"/>
                </a:highlight>
              </a:rPr>
              <a:t>try..catch</a:t>
            </a:r>
            <a:endParaRPr>
              <a:highlight>
                <a:srgbClr val="D9EAD3"/>
              </a:highlight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725" y="1599613"/>
            <a:ext cx="4668299" cy="2312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Contoh: try</a:t>
            </a:r>
            <a:r>
              <a:rPr lang="en"/>
              <a:t>...catch</a:t>
            </a:r>
            <a:endParaRPr>
              <a:highlight>
                <a:srgbClr val="D9EAD3"/>
              </a:highlight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25" y="2135475"/>
            <a:ext cx="8211300" cy="27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432425" y="1017725"/>
            <a:ext cx="4947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hantell Sans"/>
                <a:ea typeface="Shantell Sans"/>
                <a:cs typeface="Shantell Sans"/>
                <a:sym typeface="Shantell Sans"/>
              </a:rPr>
              <a:t>Kode ini akan error, karena variabel firstName dan lastName belum dibuat</a:t>
            </a:r>
            <a:endParaRPr sz="1800">
              <a:solidFill>
                <a:schemeClr val="dk2"/>
              </a:solidFill>
              <a:latin typeface="Shantell Sans"/>
              <a:ea typeface="Shantell Sans"/>
              <a:cs typeface="Shantell Sans"/>
              <a:sym typeface="Shantell Sans"/>
            </a:endParaRPr>
          </a:p>
        </p:txBody>
      </p:sp>
      <p:cxnSp>
        <p:nvCxnSpPr>
          <p:cNvPr id="103" name="Google Shape;103;p20"/>
          <p:cNvCxnSpPr/>
          <p:nvPr/>
        </p:nvCxnSpPr>
        <p:spPr>
          <a:xfrm>
            <a:off x="3787625" y="1842225"/>
            <a:ext cx="375900" cy="7884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20"/>
          <p:cNvCxnSpPr/>
          <p:nvPr/>
        </p:nvCxnSpPr>
        <p:spPr>
          <a:xfrm>
            <a:off x="4598200" y="1739075"/>
            <a:ext cx="1879200" cy="8106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3859200" cy="3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Blok </a:t>
            </a:r>
            <a:r>
              <a:rPr b="1" i="1" lang="en"/>
              <a:t>finally</a:t>
            </a:r>
            <a:r>
              <a:rPr lang="en"/>
              <a:t> adalah blok yang akan selalu dieksekusi dalam kondisi error maupun tidak.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Biasanya blok finally dipakai untuk menjalankan kode tertentu seperti: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Menutup koneksi ke database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Mencatat log yang terjadi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Menghapus cache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Dan sebagainya..</a:t>
            </a:r>
            <a:endParaRPr/>
          </a:p>
        </p:txBody>
      </p:sp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Menggunakan </a:t>
            </a:r>
            <a:r>
              <a:rPr lang="en">
                <a:highlight>
                  <a:srgbClr val="D9EAD3"/>
                </a:highlight>
              </a:rPr>
              <a:t>finally</a:t>
            </a:r>
            <a:endParaRPr>
              <a:highlight>
                <a:srgbClr val="D9EAD3"/>
              </a:highlight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900" y="1068088"/>
            <a:ext cx="4668300" cy="3666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