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ubik"/>
      <p:regular r:id="rId27"/>
      <p:bold r:id="rId28"/>
      <p:italic r:id="rId29"/>
      <p:boldItalic r:id="rId30"/>
    </p:embeddedFont>
    <p:embeddedFont>
      <p:font typeface="Shantell Sans"/>
      <p:regular r:id="rId31"/>
      <p:bold r:id="rId32"/>
      <p:italic r:id="rId33"/>
      <p:boldItalic r:id="rId34"/>
    </p:embeddedFont>
    <p:embeddedFont>
      <p:font typeface="JetBrains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ubik-bold.fntdata"/><Relationship Id="rId27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hantellSans-regular.fntdata"/><Relationship Id="rId30" Type="http://schemas.openxmlformats.org/officeDocument/2006/relationships/font" Target="fonts/Rubik-boldItalic.fntdata"/><Relationship Id="rId11" Type="http://schemas.openxmlformats.org/officeDocument/2006/relationships/slide" Target="slides/slide6.xml"/><Relationship Id="rId33" Type="http://schemas.openxmlformats.org/officeDocument/2006/relationships/font" Target="fonts/ShantellSans-italic.fntdata"/><Relationship Id="rId10" Type="http://schemas.openxmlformats.org/officeDocument/2006/relationships/slide" Target="slides/slide5.xml"/><Relationship Id="rId32" Type="http://schemas.openxmlformats.org/officeDocument/2006/relationships/font" Target="fonts/ShantellSans-bold.fntdata"/><Relationship Id="rId13" Type="http://schemas.openxmlformats.org/officeDocument/2006/relationships/slide" Target="slides/slide8.xml"/><Relationship Id="rId35" Type="http://schemas.openxmlformats.org/officeDocument/2006/relationships/font" Target="fonts/JetBrainsMono-regular.fntdata"/><Relationship Id="rId12" Type="http://schemas.openxmlformats.org/officeDocument/2006/relationships/slide" Target="slides/slide7.xml"/><Relationship Id="rId34" Type="http://schemas.openxmlformats.org/officeDocument/2006/relationships/font" Target="fonts/Shantell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JetBrainsMono-italic.fntdata"/><Relationship Id="rId14" Type="http://schemas.openxmlformats.org/officeDocument/2006/relationships/slide" Target="slides/slide9.xml"/><Relationship Id="rId36" Type="http://schemas.openxmlformats.org/officeDocument/2006/relationships/font" Target="fonts/JetBrains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JetBrains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c66bdcb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c66bdcb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c80dd58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c80dd58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c80dd58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c80dd58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c80dd58d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c80dd58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c80dd58d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c80dd58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c80dd58d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c80dd58d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c80dd58d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c80dd58d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c80dd58d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c80dd58d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c019575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c019575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c019575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c019575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c78a32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c78a32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c80dd5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c80dd5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c66bdcb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c66bdcb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c80dd58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c80dd58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80dd58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c80dd58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c80dd58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c80dd58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3963" y="20946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DOM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9588" y="34462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3813" y="1148025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#15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917100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Modifikasi Konten dan Atribut pada </a:t>
            </a:r>
            <a:r>
              <a:rPr lang="en">
                <a:solidFill>
                  <a:schemeClr val="lt1"/>
                </a:solidFill>
              </a:rPr>
              <a:t>elemen</a:t>
            </a:r>
            <a:r>
              <a:rPr lang="en">
                <a:solidFill>
                  <a:schemeClr val="lt1"/>
                </a:solidFill>
              </a:rPr>
              <a:t>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 untuk akses </a:t>
            </a:r>
            <a:r>
              <a:rPr lang="en">
                <a:highlight>
                  <a:srgbClr val="D9EAD3"/>
                </a:highlight>
              </a:rPr>
              <a:t>konten HTML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2215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.textContent</a:t>
            </a:r>
            <a:r>
              <a:rPr lang="en"/>
              <a:t> dan 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.innerText</a:t>
            </a:r>
            <a:r>
              <a:rPr lang="en"/>
              <a:t> -&gt; properti yang berisi teks konten dari elemen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.innerHTML</a:t>
            </a:r>
            <a:r>
              <a:rPr lang="en">
                <a:solidFill>
                  <a:schemeClr val="dk1"/>
                </a:solidFill>
              </a:rPr>
              <a:t> -&gt; Berisi konten (kode HTML) dari sebuah element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5" y="3485025"/>
            <a:ext cx="7906451" cy="12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50" y="2673450"/>
            <a:ext cx="6022775" cy="5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 untuk akses nilai </a:t>
            </a:r>
            <a:r>
              <a:rPr lang="en">
                <a:highlight>
                  <a:srgbClr val="D9EAD3"/>
                </a:highlight>
              </a:rPr>
              <a:t>atribut</a:t>
            </a:r>
            <a:r>
              <a:rPr lang="en">
                <a:highlight>
                  <a:srgbClr val="D9EAD3"/>
                </a:highlight>
              </a:rPr>
              <a:t> HTML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442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.value</a:t>
            </a:r>
            <a:r>
              <a:rPr lang="en"/>
              <a:t> -&gt; properti yang berisi nilai dari atribut value pada elemen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.href</a:t>
            </a:r>
            <a:r>
              <a:rPr lang="en">
                <a:solidFill>
                  <a:schemeClr val="dk1"/>
                </a:solidFill>
              </a:rPr>
              <a:t> -&gt; berisi alamat URL dari elemen &lt;a&gt;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.src</a:t>
            </a:r>
            <a:r>
              <a:rPr lang="en">
                <a:solidFill>
                  <a:schemeClr val="dk1"/>
                </a:solidFill>
              </a:rPr>
              <a:t> -&gt; berisi alamat path gambar dari elemen &lt;img&gt;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.enabled</a:t>
            </a:r>
            <a:r>
              <a:rPr lang="en">
                <a:solidFill>
                  <a:schemeClr val="dk1"/>
                </a:solidFill>
              </a:rPr>
              <a:t> -&gt; berisi nilai dari atribut enabled pada elemen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73" y="3103173"/>
            <a:ext cx="467032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63" y="3716913"/>
            <a:ext cx="69437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1355875" y="3522350"/>
            <a:ext cx="324225" cy="24475"/>
          </a:xfrm>
          <a:custGeom>
            <a:rect b="b" l="l" r="r" t="t"/>
            <a:pathLst>
              <a:path extrusionOk="0" h="979" w="12969">
                <a:moveTo>
                  <a:pt x="0" y="0"/>
                </a:moveTo>
                <a:cubicBezTo>
                  <a:pt x="3868" y="1932"/>
                  <a:pt x="8645" y="294"/>
                  <a:pt x="12969" y="294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24"/>
          <p:cNvSpPr/>
          <p:nvPr/>
        </p:nvSpPr>
        <p:spPr>
          <a:xfrm>
            <a:off x="1392725" y="4480300"/>
            <a:ext cx="353700" cy="22100"/>
          </a:xfrm>
          <a:custGeom>
            <a:rect b="b" l="l" r="r" t="t"/>
            <a:pathLst>
              <a:path extrusionOk="0" h="884" w="14148">
                <a:moveTo>
                  <a:pt x="0" y="0"/>
                </a:moveTo>
                <a:cubicBezTo>
                  <a:pt x="4709" y="393"/>
                  <a:pt x="9423" y="884"/>
                  <a:pt x="14148" y="884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untuk </a:t>
            </a:r>
            <a:r>
              <a:rPr lang="en">
                <a:highlight>
                  <a:srgbClr val="D9EAD3"/>
                </a:highlight>
              </a:rPr>
              <a:t>modifikasi atribut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442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.attributs</a:t>
            </a:r>
            <a:r>
              <a:rPr lang="en"/>
              <a:t> -&gt; berisi list atribut dari elemen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.getAttribute()</a:t>
            </a:r>
            <a:r>
              <a:rPr lang="en">
                <a:solidFill>
                  <a:schemeClr val="dk1"/>
                </a:solidFill>
              </a:rPr>
              <a:t> -&gt; mengambil nilai dari atribut tertentu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.setAttribute()</a:t>
            </a:r>
            <a:r>
              <a:rPr lang="en">
                <a:solidFill>
                  <a:schemeClr val="dk1"/>
                </a:solidFill>
              </a:rPr>
              <a:t> -&gt; mengubah isi nilai dari atribut tertentu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.hasAttribute()</a:t>
            </a:r>
            <a:r>
              <a:rPr lang="en">
                <a:solidFill>
                  <a:schemeClr val="dk1"/>
                </a:solidFill>
              </a:rPr>
              <a:t> -&gt; buat cek apakah elemen punya atribut tertentu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removeAttribute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</a:t>
            </a:r>
            <a:r>
              <a:rPr lang="en">
                <a:solidFill>
                  <a:schemeClr val="dk1"/>
                </a:solidFill>
              </a:rPr>
              <a:t> -&gt; buat hapus atribut pada elemen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.toggleAttribute()</a:t>
            </a:r>
            <a:r>
              <a:rPr lang="en">
                <a:solidFill>
                  <a:schemeClr val="dk1"/>
                </a:solidFill>
              </a:rPr>
              <a:t> -&gt; buat toggle (add/remove) atribut di elemen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917100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Modifikasi Style CSS pada elemen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untuk </a:t>
            </a:r>
            <a:r>
              <a:rPr lang="en">
                <a:highlight>
                  <a:srgbClr val="D9EAD3"/>
                </a:highlight>
              </a:rPr>
              <a:t>modifikasi style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442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.style</a:t>
            </a:r>
            <a:r>
              <a:rPr lang="en"/>
              <a:t> -&gt; berisi properti CSS dari atribut style yang bisa kita modifikasi nilainya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.classList</a:t>
            </a:r>
            <a:r>
              <a:rPr lang="en">
                <a:solidFill>
                  <a:schemeClr val="dk1"/>
                </a:solidFill>
              </a:rPr>
              <a:t> -&gt; berisi daftar class CSS yang dipakai pada elemen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.classList.add()</a:t>
            </a:r>
            <a:r>
              <a:rPr lang="en">
                <a:solidFill>
                  <a:schemeClr val="dk1"/>
                </a:solidFill>
              </a:rPr>
              <a:t> -&gt; buat menambahkan class CSS pada elemen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.classList.remove()</a:t>
            </a:r>
            <a:r>
              <a:rPr lang="en">
                <a:solidFill>
                  <a:schemeClr val="dk1"/>
                </a:solidFill>
              </a:rPr>
              <a:t> -&gt; buat hapus class CSS pada elemen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.classList.toggle()</a:t>
            </a:r>
            <a:r>
              <a:rPr lang="en">
                <a:solidFill>
                  <a:schemeClr val="dk1"/>
                </a:solidFill>
              </a:rPr>
              <a:t> -&gt; buat toggle (add/remove) class pada elemen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.classList.replace()</a:t>
            </a:r>
            <a:r>
              <a:rPr lang="en">
                <a:solidFill>
                  <a:schemeClr val="dk1"/>
                </a:solidFill>
              </a:rPr>
              <a:t> -&gt; buat ganti class dengan yang baru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917100" y="192525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Buat dan Hapus Elemen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442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.remove()</a:t>
            </a:r>
            <a:r>
              <a:rPr lang="en"/>
              <a:t> -&gt; method untuk hapus elemen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.createElement()</a:t>
            </a:r>
            <a:r>
              <a:rPr lang="en">
                <a:solidFill>
                  <a:schemeClr val="dk1"/>
                </a:solidFill>
              </a:rPr>
              <a:t> -&gt; method untuk membuat elemen baru di dalam dokumen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.appendChild()</a:t>
            </a:r>
            <a:r>
              <a:rPr lang="en">
                <a:solidFill>
                  <a:schemeClr val="dk1"/>
                </a:solidFill>
              </a:rPr>
              <a:t> -&gt; buat menambahkan elemen ke dalam elemen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untuk membuat dan menghapus elemen</a:t>
            </a:r>
            <a:endParaRPr>
              <a:highlight>
                <a:srgbClr val="D9EAD3"/>
              </a:highlight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50" y="2925350"/>
            <a:ext cx="64198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 💪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Toko Hp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4028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class Product, Cart, dan Wallet dan buat object instance-nya di main.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Struktur Folder: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ndex.html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tyle.css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Wallet.js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775" y="564663"/>
            <a:ext cx="2684525" cy="42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950" y="564664"/>
            <a:ext cx="2684525" cy="429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Document Object Model (DOM)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</a:t>
            </a:r>
            <a:r>
              <a:rPr b="1" lang="en"/>
              <a:t>bject </a:t>
            </a:r>
            <a:r>
              <a:rPr lang="en"/>
              <a:t>yang mewakili dokumen HTML di JavaScript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engan DOM kita bisa manipulasi HTML seperti mengubah, tambah, hapus, elemen tertentu.</a:t>
            </a:r>
            <a:endParaRPr>
              <a:highlight>
                <a:srgbClr val="D9EAD3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DOM tersedia di JavaScript yang jalan di Browser, sementara di Nodejs tidak ada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DOM?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150" y="764825"/>
            <a:ext cx="36917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917100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Seleksi Element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Dengan DOM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untuk seleksi Element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442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document.getElementById()</a:t>
            </a:r>
            <a:r>
              <a:rPr lang="en"/>
              <a:t> -&gt; pilih 1 elemen berdasarkan ID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document.getElement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ByTagName()</a:t>
            </a:r>
            <a:r>
              <a:rPr lang="en"/>
              <a:t> -&gt; pilih banyak elemen berdasarkan nama tag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document.getElement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ByTagNameNS()</a:t>
            </a:r>
            <a:r>
              <a:rPr lang="en">
                <a:solidFill>
                  <a:schemeClr val="dk1"/>
                </a:solidFill>
              </a:rPr>
              <a:t> -&gt; pilih banyak elemen berdasarkan nama tag dan namespace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document.getElement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ByClassName()</a:t>
            </a:r>
            <a:r>
              <a:rPr lang="en"/>
              <a:t> -&gt; pilih banyak elemen berdasarkan nama class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document.querySelector()</a:t>
            </a:r>
            <a:r>
              <a:rPr lang="en"/>
              <a:t> -&gt; pilih 1 elemen berdasarkan query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document.querySelectorAll()</a:t>
            </a:r>
            <a:r>
              <a:rPr lang="en"/>
              <a:t> -&gt; pilih banyak elemen berdasarkan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Contoh: 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getElementById()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0" y="2806000"/>
            <a:ext cx="7319674" cy="6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00" y="1774450"/>
            <a:ext cx="6022775" cy="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>
            <a:off x="1974875" y="2188550"/>
            <a:ext cx="1938025" cy="7375"/>
          </a:xfrm>
          <a:custGeom>
            <a:rect b="b" l="l" r="r" t="t"/>
            <a:pathLst>
              <a:path extrusionOk="0" h="295" w="77521">
                <a:moveTo>
                  <a:pt x="0" y="0"/>
                </a:moveTo>
                <a:cubicBezTo>
                  <a:pt x="25841" y="0"/>
                  <a:pt x="51680" y="295"/>
                  <a:pt x="77521" y="295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19"/>
          <p:cNvSpPr/>
          <p:nvPr/>
        </p:nvSpPr>
        <p:spPr>
          <a:xfrm>
            <a:off x="5268775" y="2940200"/>
            <a:ext cx="2019075" cy="29475"/>
          </a:xfrm>
          <a:custGeom>
            <a:rect b="b" l="l" r="r" t="t"/>
            <a:pathLst>
              <a:path extrusionOk="0" h="1179" w="80763">
                <a:moveTo>
                  <a:pt x="0" y="1179"/>
                </a:moveTo>
                <a:cubicBezTo>
                  <a:pt x="26924" y="1179"/>
                  <a:pt x="53839" y="0"/>
                  <a:pt x="80763" y="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Google Shape;95;p19"/>
          <p:cNvSpPr/>
          <p:nvPr/>
        </p:nvSpPr>
        <p:spPr>
          <a:xfrm>
            <a:off x="2932825" y="2232775"/>
            <a:ext cx="3072850" cy="714775"/>
          </a:xfrm>
          <a:custGeom>
            <a:rect b="b" l="l" r="r" t="t"/>
            <a:pathLst>
              <a:path extrusionOk="0" h="28591" w="122914">
                <a:moveTo>
                  <a:pt x="0" y="0"/>
                </a:moveTo>
                <a:cubicBezTo>
                  <a:pt x="613" y="3062"/>
                  <a:pt x="1121" y="6999"/>
                  <a:pt x="3832" y="8548"/>
                </a:cubicBezTo>
                <a:cubicBezTo>
                  <a:pt x="11540" y="12953"/>
                  <a:pt x="21482" y="10906"/>
                  <a:pt x="30360" y="10906"/>
                </a:cubicBezTo>
                <a:cubicBezTo>
                  <a:pt x="50242" y="10906"/>
                  <a:pt x="70088" y="12790"/>
                  <a:pt x="89901" y="14443"/>
                </a:cubicBezTo>
                <a:cubicBezTo>
                  <a:pt x="98973" y="15200"/>
                  <a:pt x="109212" y="13003"/>
                  <a:pt x="117019" y="17685"/>
                </a:cubicBezTo>
                <a:cubicBezTo>
                  <a:pt x="120563" y="19810"/>
                  <a:pt x="121606" y="24671"/>
                  <a:pt x="122914" y="28591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Google Shape;96;p19"/>
          <p:cNvSpPr txBox="1"/>
          <p:nvPr/>
        </p:nvSpPr>
        <p:spPr>
          <a:xfrm>
            <a:off x="589525" y="3640250"/>
            <a:ext cx="725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Object </a:t>
            </a:r>
            <a:r>
              <a:rPr b="1" lang="en" sz="1800">
                <a:solidFill>
                  <a:srgbClr val="99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button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akan mewakili elemen HTML dari </a:t>
            </a:r>
            <a:r>
              <a:rPr lang="en" sz="1800">
                <a:solidFill>
                  <a:srgbClr val="FF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&lt;button&gt;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di JavaScript, sehingga kita bisa melakukan apapun terhadapnya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775900" y="3279175"/>
            <a:ext cx="51600" cy="464225"/>
          </a:xfrm>
          <a:custGeom>
            <a:rect b="b" l="l" r="r" t="t"/>
            <a:pathLst>
              <a:path extrusionOk="0" h="18569" w="2064">
                <a:moveTo>
                  <a:pt x="0" y="0"/>
                </a:moveTo>
                <a:cubicBezTo>
                  <a:pt x="0" y="6228"/>
                  <a:pt x="2064" y="12341"/>
                  <a:pt x="2064" y="18569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9"/>
          <p:cNvSpPr txBox="1"/>
          <p:nvPr/>
        </p:nvSpPr>
        <p:spPr>
          <a:xfrm>
            <a:off x="410300" y="1290375"/>
            <a:ext cx="725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Elemen HTML yang mau kita pilih</a:t>
            </a:r>
            <a:endParaRPr sz="16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Contoh: 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querySelector()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0" y="2790325"/>
            <a:ext cx="7765024" cy="6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00" y="1774450"/>
            <a:ext cx="6022775" cy="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1974875" y="2188550"/>
            <a:ext cx="1938025" cy="7375"/>
          </a:xfrm>
          <a:custGeom>
            <a:rect b="b" l="l" r="r" t="t"/>
            <a:pathLst>
              <a:path extrusionOk="0" h="295" w="77521">
                <a:moveTo>
                  <a:pt x="0" y="0"/>
                </a:moveTo>
                <a:cubicBezTo>
                  <a:pt x="25841" y="0"/>
                  <a:pt x="51680" y="295"/>
                  <a:pt x="77521" y="295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20"/>
          <p:cNvSpPr/>
          <p:nvPr/>
        </p:nvSpPr>
        <p:spPr>
          <a:xfrm>
            <a:off x="5674050" y="2927800"/>
            <a:ext cx="2019075" cy="29475"/>
          </a:xfrm>
          <a:custGeom>
            <a:rect b="b" l="l" r="r" t="t"/>
            <a:pathLst>
              <a:path extrusionOk="0" h="1179" w="80763">
                <a:moveTo>
                  <a:pt x="0" y="1179"/>
                </a:moveTo>
                <a:cubicBezTo>
                  <a:pt x="26924" y="1179"/>
                  <a:pt x="53839" y="0"/>
                  <a:pt x="80763" y="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20"/>
          <p:cNvSpPr/>
          <p:nvPr/>
        </p:nvSpPr>
        <p:spPr>
          <a:xfrm>
            <a:off x="2932825" y="2232775"/>
            <a:ext cx="3072850" cy="714775"/>
          </a:xfrm>
          <a:custGeom>
            <a:rect b="b" l="l" r="r" t="t"/>
            <a:pathLst>
              <a:path extrusionOk="0" h="28591" w="122914">
                <a:moveTo>
                  <a:pt x="0" y="0"/>
                </a:moveTo>
                <a:cubicBezTo>
                  <a:pt x="613" y="3062"/>
                  <a:pt x="1121" y="6999"/>
                  <a:pt x="3832" y="8548"/>
                </a:cubicBezTo>
                <a:cubicBezTo>
                  <a:pt x="11540" y="12953"/>
                  <a:pt x="21482" y="10906"/>
                  <a:pt x="30360" y="10906"/>
                </a:cubicBezTo>
                <a:cubicBezTo>
                  <a:pt x="50242" y="10906"/>
                  <a:pt x="70088" y="12790"/>
                  <a:pt x="89901" y="14443"/>
                </a:cubicBezTo>
                <a:cubicBezTo>
                  <a:pt x="98973" y="15200"/>
                  <a:pt x="109212" y="13003"/>
                  <a:pt x="117019" y="17685"/>
                </a:cubicBezTo>
                <a:cubicBezTo>
                  <a:pt x="120563" y="19810"/>
                  <a:pt x="121606" y="24671"/>
                  <a:pt x="122914" y="28591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20"/>
          <p:cNvSpPr txBox="1"/>
          <p:nvPr/>
        </p:nvSpPr>
        <p:spPr>
          <a:xfrm>
            <a:off x="589525" y="3640250"/>
            <a:ext cx="725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Object </a:t>
            </a:r>
            <a:r>
              <a:rPr b="1" lang="en" sz="1800">
                <a:solidFill>
                  <a:srgbClr val="99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button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akan mewakili elemen HTML dari </a:t>
            </a:r>
            <a:r>
              <a:rPr lang="en" sz="1800">
                <a:solidFill>
                  <a:srgbClr val="FF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&lt;button&gt;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di JavaScript, sehingga kita bisa melakukan apapun terhadapnya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1775900" y="3279175"/>
            <a:ext cx="51600" cy="464225"/>
          </a:xfrm>
          <a:custGeom>
            <a:rect b="b" l="l" r="r" t="t"/>
            <a:pathLst>
              <a:path extrusionOk="0" h="18569" w="2064">
                <a:moveTo>
                  <a:pt x="0" y="0"/>
                </a:moveTo>
                <a:cubicBezTo>
                  <a:pt x="0" y="6228"/>
                  <a:pt x="2064" y="12341"/>
                  <a:pt x="2064" y="18569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Google Shape;111;p20"/>
          <p:cNvSpPr txBox="1"/>
          <p:nvPr/>
        </p:nvSpPr>
        <p:spPr>
          <a:xfrm>
            <a:off x="410300" y="1290375"/>
            <a:ext cx="725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Elemen HTML yang mau kita pilih</a:t>
            </a:r>
            <a:endParaRPr sz="16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Contoh: 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querySelectorAll()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89525" y="3640250"/>
            <a:ext cx="725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Object </a:t>
            </a:r>
            <a:r>
              <a:rPr b="1" lang="en" sz="1800">
                <a:solidFill>
                  <a:srgbClr val="99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buttons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akan </a:t>
            </a:r>
            <a:r>
              <a:rPr b="1"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berisi array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dari object yang mewakili elemen HTML dari semua </a:t>
            </a:r>
            <a:r>
              <a:rPr lang="en" sz="1800">
                <a:solidFill>
                  <a:srgbClr val="FF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&lt;button&gt;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yang dipilih 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berdasarkan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query </a:t>
            </a:r>
            <a:r>
              <a:rPr lang="en" sz="1800">
                <a:solidFill>
                  <a:srgbClr val="9900FF"/>
                </a:solidFill>
                <a:highlight>
                  <a:srgbClr val="D9EAD3"/>
                </a:highlight>
                <a:latin typeface="Shantell Sans"/>
                <a:ea typeface="Shantell Sans"/>
                <a:cs typeface="Shantell Sans"/>
                <a:sym typeface="Shantell Sans"/>
              </a:rPr>
              <a:t>.btn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(class .btn)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10300" y="1052075"/>
            <a:ext cx="725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Elemen HTML yang mau kita pilih</a:t>
            </a:r>
            <a:endParaRPr sz="16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00" y="1495638"/>
            <a:ext cx="4295474" cy="9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00" y="2781225"/>
            <a:ext cx="71218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