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8" r:id="rId5"/>
    <p:sldId id="319" r:id="rId6"/>
    <p:sldId id="320" r:id="rId7"/>
    <p:sldId id="321" r:id="rId8"/>
    <p:sldId id="325" r:id="rId9"/>
    <p:sldId id="324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823AE-DC92-2BE9-5636-DD144BE7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Approval Decision Support System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F4557-C3E9-E044-ED53-5D6159204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4522839"/>
            <a:ext cx="4231867" cy="1947811"/>
          </a:xfrm>
        </p:spPr>
        <p:txBody>
          <a:bodyPr>
            <a:normAutofit/>
          </a:bodyPr>
          <a:lstStyle/>
          <a:p>
            <a:pPr algn="l"/>
            <a:r>
              <a:rPr lang="en-US" sz="2000" b="1" u="sng" dirty="0"/>
              <a:t>Team:</a:t>
            </a:r>
            <a:endParaRPr lang="en-US" sz="1000" b="1" u="sng" dirty="0"/>
          </a:p>
          <a:p>
            <a:pPr algn="l"/>
            <a:endParaRPr lang="en-US" sz="1200" b="1" u="sn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Sabareesh K (2miy0042)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Tamilmani A (22MIY0045)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Kiran </a:t>
            </a:r>
            <a:r>
              <a:rPr lang="en-US" sz="2000" dirty="0" err="1"/>
              <a:t>surya</a:t>
            </a:r>
            <a:r>
              <a:rPr lang="en-US" sz="2000" dirty="0"/>
              <a:t> j (22miy0035)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7145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5FDB143-9D9D-BD72-C187-F40398CD4B3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392" b="2392"/>
          <a:stretch>
            <a:fillRect/>
          </a:stretch>
        </p:blipFill>
        <p:spPr>
          <a:solidFill>
            <a:schemeClr val="accent3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45FEF3-45CB-CD25-9867-5B547A2E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4F3D-3D45-92D8-4080-12AEA9492E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6708726" cy="390448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 approvals are critical financial decisions involving risk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manual loan evaluation methods are: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b="1" dirty="0"/>
              <a:t>Time-consuming</a:t>
            </a:r>
            <a:r>
              <a:rPr lang="en-US" dirty="0"/>
              <a:t> – checking multiple applicant details by hand.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b="1" dirty="0"/>
              <a:t>Prone to errors</a:t>
            </a:r>
            <a:r>
              <a:rPr lang="en-US" dirty="0"/>
              <a:t> – human oversight may misjudge applicant credibility.</a:t>
            </a:r>
          </a:p>
          <a:p>
            <a:pPr marL="1028700" lvl="2" indent="-342900">
              <a:buFont typeface="Arial" panose="020B0604020202020204" pitchFamily="34" charset="0"/>
              <a:buChar char="•"/>
            </a:pPr>
            <a:r>
              <a:rPr lang="en-US" b="1" dirty="0"/>
              <a:t>Subjective</a:t>
            </a:r>
            <a:r>
              <a:rPr lang="en-US" dirty="0"/>
              <a:t> – personal bias of officers can influence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is a need for an </a:t>
            </a:r>
            <a:r>
              <a:rPr lang="en-US" b="1" dirty="0"/>
              <a:t>automated, consistent, and data-driven</a:t>
            </a:r>
            <a:r>
              <a:rPr lang="en-US" dirty="0"/>
              <a:t> system to evaluate loan applications.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ED537-07AA-019E-2BB3-B6DAEB65E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5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F7E-5997-0E74-A0FB-61EB69F2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BA70-4EF6-3E2F-2B59-5115D6B822D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Rising number of loan applicants creates pressure on financial institutions.</a:t>
            </a:r>
          </a:p>
          <a:p>
            <a:r>
              <a:rPr lang="en-US" b="1" dirty="0"/>
              <a:t>Machine Learning (ML)-based DSS</a:t>
            </a:r>
            <a:r>
              <a:rPr lang="en-US" dirty="0"/>
              <a:t> can:</a:t>
            </a:r>
            <a:endParaRPr lang="en-IN" dirty="0"/>
          </a:p>
          <a:p>
            <a:pPr lvl="1"/>
            <a:r>
              <a:rPr lang="en-US" dirty="0"/>
              <a:t>Speed up loan approval process.</a:t>
            </a:r>
          </a:p>
          <a:p>
            <a:pPr lvl="1"/>
            <a:r>
              <a:rPr lang="en-US" dirty="0"/>
              <a:t>Minimize human errors and bias.</a:t>
            </a:r>
          </a:p>
          <a:p>
            <a:pPr lvl="1"/>
            <a:r>
              <a:rPr lang="en-IN" dirty="0"/>
              <a:t>Improve fairness and transparency.</a:t>
            </a:r>
            <a:endParaRPr lang="en-US" dirty="0"/>
          </a:p>
          <a:p>
            <a:pPr lvl="1"/>
            <a:r>
              <a:rPr lang="en-US" dirty="0"/>
              <a:t>Provide probability-based decisions instead of just binary results.</a:t>
            </a:r>
          </a:p>
          <a:p>
            <a:r>
              <a:rPr lang="en-US" dirty="0"/>
              <a:t>Outcome: A robust support system that benefits both </a:t>
            </a:r>
            <a:r>
              <a:rPr lang="en-US" b="1" dirty="0"/>
              <a:t>banks</a:t>
            </a:r>
            <a:r>
              <a:rPr lang="en-US" dirty="0"/>
              <a:t> (lower risk) and </a:t>
            </a:r>
            <a:r>
              <a:rPr lang="en-US" b="1" dirty="0"/>
              <a:t>applicants</a:t>
            </a:r>
            <a:r>
              <a:rPr lang="en-US" dirty="0"/>
              <a:t> (fair evaluation).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08ED2-D1E0-9DCA-2D2C-9ED6A32BA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8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770D-CC52-E2CC-3F12-312EC441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Users &amp; Decisions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5D944-46A5-67EB-0253-3DF90A347BC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IN" b="1" dirty="0"/>
              <a:t>Users</a:t>
            </a:r>
            <a:r>
              <a:rPr lang="en-IN" dirty="0"/>
              <a:t>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dirty="0"/>
              <a:t>Loan officers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dirty="0"/>
              <a:t>Bank managers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dirty="0"/>
              <a:t>Financial institutions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Decisions Supported</a:t>
            </a:r>
            <a:r>
              <a:rPr lang="en-IN" dirty="0"/>
              <a:t>: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Whether to approve/reject a loan application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IN" dirty="0"/>
              <a:t>Probability of approval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r>
              <a:rPr lang="en-US" dirty="0"/>
              <a:t>Key influencing factors for the decision</a:t>
            </a:r>
          </a:p>
          <a:p>
            <a:pPr marL="5715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C50C542-FB61-DAE7-1462-1EA44DC7286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392" b="2392"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C4D02-B39B-68E2-80C4-48CFB1978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84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0C4BF-26C1-4968-7EFE-206817A83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023" y="245806"/>
            <a:ext cx="7534656" cy="914400"/>
          </a:xfrm>
        </p:spPr>
        <p:txBody>
          <a:bodyPr/>
          <a:lstStyle/>
          <a:p>
            <a:r>
              <a:rPr lang="en-IN" dirty="0"/>
              <a:t>Architecture  Sketch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480EA-FBDD-C4C9-2F00-4DB3A22A0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AAC497E-8750-2A1B-B53F-5401A1142B9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233397" y="2076775"/>
            <a:ext cx="9725205" cy="270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7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A65BA-A24E-12FF-0E6A-B88AE982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AF3C-B7B5-ADAC-DA5C-33E150DE9F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/>
            <a:r>
              <a:rPr lang="en-US" b="1" dirty="0"/>
              <a:t>Python</a:t>
            </a:r>
            <a:r>
              <a:rPr lang="en-US" dirty="0"/>
              <a:t> – backbone for data preprocessing, feature engineering, and DSS logic.</a:t>
            </a:r>
          </a:p>
          <a:p>
            <a:pPr marL="342900" indent="-342900"/>
            <a:r>
              <a:rPr lang="en-US" b="1" dirty="0"/>
              <a:t>Pandas &amp; NumPy</a:t>
            </a:r>
            <a:r>
              <a:rPr lang="en-US" dirty="0"/>
              <a:t> – used for efficient data cleaning, transformation, and handling numerical operations.</a:t>
            </a:r>
          </a:p>
          <a:p>
            <a:pPr marL="342900" indent="-342900"/>
            <a:r>
              <a:rPr lang="en-US" b="1" dirty="0"/>
              <a:t>Matplotlib &amp; Seaborn</a:t>
            </a:r>
            <a:r>
              <a:rPr lang="en-US" dirty="0"/>
              <a:t> – for visualization of patterns, correlations, and insights.</a:t>
            </a:r>
          </a:p>
          <a:p>
            <a:pPr marL="342900" indent="-342900"/>
            <a:r>
              <a:rPr lang="en-US" b="1" dirty="0"/>
              <a:t>Scikit-learn</a:t>
            </a:r>
            <a:r>
              <a:rPr lang="en-US" dirty="0"/>
              <a:t> – ML library for training and evaluating classification models.</a:t>
            </a:r>
          </a:p>
          <a:p>
            <a:pPr marL="342900" indent="-342900"/>
            <a:r>
              <a:rPr lang="en-US" b="1" dirty="0" err="1"/>
              <a:t>Streamlit</a:t>
            </a:r>
            <a:r>
              <a:rPr lang="en-US" dirty="0"/>
              <a:t> – to build an interactive, user-friendly DSS web interface.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83BA2-36D0-F30E-125C-2C03C7D7F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8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AC46-51D4-8153-C044-51B6FF52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087377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192</TotalTime>
  <Words>269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Loan Approval Decision Support System</vt:lpstr>
      <vt:lpstr>Problem Statement</vt:lpstr>
      <vt:lpstr>Motivation</vt:lpstr>
      <vt:lpstr>Users &amp; Decisions Supported</vt:lpstr>
      <vt:lpstr>Architecture  Sketch</vt:lpstr>
      <vt:lpstr>Tools &amp; Technologies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Sabareesh K</dc:creator>
  <cp:lastModifiedBy>Sabareesh K</cp:lastModifiedBy>
  <cp:revision>10</cp:revision>
  <dcterms:created xsi:type="dcterms:W3CDTF">2025-09-14T12:56:29Z</dcterms:created>
  <dcterms:modified xsi:type="dcterms:W3CDTF">2025-09-15T08:56:04Z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