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80" r:id="rId6"/>
    <p:sldId id="259" r:id="rId7"/>
    <p:sldId id="281" r:id="rId8"/>
    <p:sldId id="260" r:id="rId9"/>
    <p:sldId id="279" r:id="rId10"/>
    <p:sldId id="282" r:id="rId11"/>
    <p:sldId id="262" r:id="rId12"/>
    <p:sldId id="264" r:id="rId13"/>
    <p:sldId id="274" r:id="rId14"/>
    <p:sldId id="263" r:id="rId15"/>
    <p:sldId id="283" r:id="rId16"/>
    <p:sldId id="278" r:id="rId17"/>
    <p:sldId id="275" r:id="rId18"/>
    <p:sldId id="284" r:id="rId19"/>
    <p:sldId id="276" r:id="rId20"/>
    <p:sldId id="267" r:id="rId21"/>
    <p:sldId id="272" r:id="rId22"/>
    <p:sldId id="273" r:id="rId23"/>
    <p:sldId id="268" r:id="rId24"/>
    <p:sldId id="26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077D5-064E-4B40-98C8-FEE1498E9BD4}" v="67" dt="2025-10-28T05:51:47.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453F19-6C41-46CF-8541-6BFE3B6AEDF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50970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53F19-6C41-46CF-8541-6BFE3B6AEDF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309399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53F19-6C41-46CF-8541-6BFE3B6AEDF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25259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53F19-6C41-46CF-8541-6BFE3B6AEDF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182046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453F19-6C41-46CF-8541-6BFE3B6AEDF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60686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53F19-6C41-46CF-8541-6BFE3B6AEDF0}"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112226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453F19-6C41-46CF-8541-6BFE3B6AEDF0}" type="datetimeFigureOut">
              <a:rPr lang="en-US" smtClean="0"/>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132904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53F19-6C41-46CF-8541-6BFE3B6AEDF0}" type="datetimeFigureOut">
              <a:rPr lang="en-US" smtClean="0"/>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211596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53F19-6C41-46CF-8541-6BFE3B6AEDF0}" type="datetimeFigureOut">
              <a:rPr lang="en-US" smtClean="0"/>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417897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453F19-6C41-46CF-8541-6BFE3B6AEDF0}"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4550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453F19-6C41-46CF-8541-6BFE3B6AEDF0}"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037DB-B1D4-4AF9-924F-63D293625BB6}" type="slidenum">
              <a:rPr lang="en-US" smtClean="0"/>
              <a:t>‹#›</a:t>
            </a:fld>
            <a:endParaRPr lang="en-US"/>
          </a:p>
        </p:txBody>
      </p:sp>
    </p:spTree>
    <p:extLst>
      <p:ext uri="{BB962C8B-B14F-4D97-AF65-F5344CB8AC3E}">
        <p14:creationId xmlns:p14="http://schemas.microsoft.com/office/powerpoint/2010/main" val="8756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53F19-6C41-46CF-8541-6BFE3B6AEDF0}" type="datetimeFigureOut">
              <a:rPr lang="en-US" smtClean="0"/>
              <a:t>10/28/2025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037DB-B1D4-4AF9-924F-63D293625BB6}" type="slidenum">
              <a:rPr lang="en-US" smtClean="0"/>
              <a:t>‹#›</a:t>
            </a:fld>
            <a:endParaRPr lang="en-US"/>
          </a:p>
        </p:txBody>
      </p:sp>
    </p:spTree>
    <p:extLst>
      <p:ext uri="{BB962C8B-B14F-4D97-AF65-F5344CB8AC3E}">
        <p14:creationId xmlns:p14="http://schemas.microsoft.com/office/powerpoint/2010/main" val="130557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037" y="245670"/>
            <a:ext cx="9144000" cy="2387600"/>
          </a:xfrm>
        </p:spPr>
        <p:txBody>
          <a:bodyPr/>
          <a:lstStyle/>
          <a:p>
            <a:endParaRPr lang="en-US" dirty="0"/>
          </a:p>
        </p:txBody>
      </p:sp>
      <p:sp>
        <p:nvSpPr>
          <p:cNvPr id="3" name="Subtitle 2"/>
          <p:cNvSpPr>
            <a:spLocks noGrp="1"/>
          </p:cNvSpPr>
          <p:nvPr>
            <p:ph type="subTitle" idx="1"/>
          </p:nvPr>
        </p:nvSpPr>
        <p:spPr>
          <a:xfrm>
            <a:off x="1152137" y="2738596"/>
            <a:ext cx="9317900" cy="3926156"/>
          </a:xfrm>
        </p:spPr>
        <p:txBody>
          <a:bodyPr>
            <a:normAutofit/>
          </a:bodyPr>
          <a:lstStyle/>
          <a:p>
            <a:r>
              <a:rPr lang="en-US" sz="3200" b="1" dirty="0">
                <a:latin typeface="Times New Roman" panose="02020603050405020304" pitchFamily="18" charset="0"/>
                <a:ea typeface="Cambria" panose="02040503050406030204" pitchFamily="18" charset="0"/>
                <a:cs typeface="Times New Roman" panose="02020603050405020304" pitchFamily="18" charset="0"/>
              </a:rPr>
              <a:t>Enhancing</a:t>
            </a:r>
            <a:r>
              <a:rPr lang="en-US" sz="3200" b="1" dirty="0">
                <a:latin typeface="Cambria" panose="02040503050406030204" pitchFamily="18" charset="0"/>
                <a:ea typeface="Cambria" panose="02040503050406030204" pitchFamily="18" charset="0"/>
              </a:rPr>
              <a:t> </a:t>
            </a:r>
            <a:r>
              <a:rPr lang="en-US" sz="3200" b="1" dirty="0">
                <a:latin typeface="Times New Roman" panose="02020603050405020304" pitchFamily="18" charset="0"/>
                <a:ea typeface="Cambria" panose="02040503050406030204" pitchFamily="18" charset="0"/>
                <a:cs typeface="Times New Roman" panose="02020603050405020304" pitchFamily="18" charset="0"/>
              </a:rPr>
              <a:t>Fake News Detection with Hybrid NLP</a:t>
            </a:r>
            <a:br>
              <a:rPr lang="en-US" b="1"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lgn="just"/>
            <a:r>
              <a:rPr lang="en-US" dirty="0">
                <a:latin typeface="Times New Roman" panose="02020603050405020304" pitchFamily="18" charset="0"/>
                <a:cs typeface="Times New Roman" panose="02020603050405020304" pitchFamily="18" charset="0"/>
              </a:rPr>
              <a:t>Student Name		: 	Sabareesh M(211423104549)</a:t>
            </a:r>
          </a:p>
          <a:p>
            <a:pPr algn="just"/>
            <a:r>
              <a:rPr lang="en-US" dirty="0">
                <a:latin typeface="Times New Roman" panose="02020603050405020304" pitchFamily="18" charset="0"/>
                <a:cs typeface="Times New Roman" panose="02020603050405020304" pitchFamily="18" charset="0"/>
              </a:rPr>
              <a:t>                              		Ranjith C (211423104525)</a:t>
            </a:r>
          </a:p>
          <a:p>
            <a:pPr algn="just"/>
            <a:r>
              <a:rPr lang="en-US" dirty="0">
                <a:latin typeface="Times New Roman" panose="02020603050405020304" pitchFamily="18" charset="0"/>
                <a:cs typeface="Times New Roman" panose="02020603050405020304" pitchFamily="18" charset="0"/>
              </a:rPr>
              <a:t>Guide Name		: 	Dr. </a:t>
            </a:r>
            <a:r>
              <a:rPr lang="en-US" dirty="0" err="1">
                <a:latin typeface="Times New Roman" panose="02020603050405020304" pitchFamily="18" charset="0"/>
                <a:cs typeface="Times New Roman" panose="02020603050405020304" pitchFamily="18" charset="0"/>
              </a:rPr>
              <a:t>Prabbu</a:t>
            </a:r>
            <a:r>
              <a:rPr lang="en-US" dirty="0">
                <a:latin typeface="Times New Roman" panose="02020603050405020304" pitchFamily="18" charset="0"/>
                <a:cs typeface="Times New Roman" panose="02020603050405020304" pitchFamily="18" charset="0"/>
              </a:rPr>
              <a:t> Sankar</a:t>
            </a:r>
          </a:p>
          <a:p>
            <a:pPr algn="just"/>
            <a:r>
              <a:rPr lang="en-US" dirty="0">
                <a:latin typeface="Times New Roman" panose="02020603050405020304" pitchFamily="18" charset="0"/>
                <a:cs typeface="Times New Roman" panose="02020603050405020304" pitchFamily="18" charset="0"/>
              </a:rPr>
              <a:t>Co-Ordinator		:	Dr. </a:t>
            </a:r>
            <a:r>
              <a:rPr lang="en-US" dirty="0" err="1">
                <a:latin typeface="Times New Roman" panose="02020603050405020304" pitchFamily="18" charset="0"/>
                <a:cs typeface="Times New Roman" panose="02020603050405020304" pitchFamily="18" charset="0"/>
              </a:rPr>
              <a:t>Kadirvelu</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Batch Number		: 	H27</a:t>
            </a:r>
          </a:p>
          <a:p>
            <a:pPr algn="l"/>
            <a:r>
              <a:rPr lang="en-US" dirty="0">
                <a:latin typeface="Times New Roman" panose="02020603050405020304" pitchFamily="18" charset="0"/>
                <a:cs typeface="Times New Roman" panose="02020603050405020304" pitchFamily="18" charset="0"/>
              </a:rPr>
              <a:t>SDG Goal		:	SDG 9 - Industry, Innovation,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Insfrastructure</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ACA5B2-7494-70D8-175E-1A0009147C93}"/>
              </a:ext>
            </a:extLst>
          </p:cNvPr>
          <p:cNvPicPr>
            <a:picLocks noChangeAspect="1"/>
          </p:cNvPicPr>
          <p:nvPr/>
        </p:nvPicPr>
        <p:blipFill>
          <a:blip r:embed="rId2"/>
          <a:stretch>
            <a:fillRect/>
          </a:stretch>
        </p:blipFill>
        <p:spPr>
          <a:xfrm>
            <a:off x="2933833" y="441043"/>
            <a:ext cx="5683309" cy="2026606"/>
          </a:xfrm>
          <a:prstGeom prst="rect">
            <a:avLst/>
          </a:prstGeom>
        </p:spPr>
      </p:pic>
      <p:pic>
        <p:nvPicPr>
          <p:cNvPr id="5" name="Picture 4"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147" y="516616"/>
            <a:ext cx="1306884" cy="18874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017383E-C6FC-49E7-A521-82BA6750D5ED}"/>
              </a:ext>
            </a:extLst>
          </p:cNvPr>
          <p:cNvPicPr>
            <a:picLocks noChangeAspect="1"/>
          </p:cNvPicPr>
          <p:nvPr/>
        </p:nvPicPr>
        <p:blipFill>
          <a:blip r:embed="rId4"/>
          <a:stretch>
            <a:fillRect/>
          </a:stretch>
        </p:blipFill>
        <p:spPr>
          <a:xfrm>
            <a:off x="1444565" y="516616"/>
            <a:ext cx="1809780" cy="1951033"/>
          </a:xfrm>
          <a:prstGeom prst="rect">
            <a:avLst/>
          </a:prstGeom>
        </p:spPr>
      </p:pic>
    </p:spTree>
    <p:extLst>
      <p:ext uri="{BB962C8B-B14F-4D97-AF65-F5344CB8AC3E}">
        <p14:creationId xmlns:p14="http://schemas.microsoft.com/office/powerpoint/2010/main" val="109010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A9B9-6D47-00E8-1153-94D504636F2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ALGORITHM USED</a:t>
            </a:r>
          </a:p>
        </p:txBody>
      </p:sp>
      <p:sp>
        <p:nvSpPr>
          <p:cNvPr id="3" name="Content Placeholder 2">
            <a:extLst>
              <a:ext uri="{FF2B5EF4-FFF2-40B4-BE49-F238E27FC236}">
                <a16:creationId xmlns:a16="http://schemas.microsoft.com/office/drawing/2014/main" id="{AC656D9A-2F81-2504-61D9-69CF25B18A48}"/>
              </a:ext>
            </a:extLst>
          </p:cNvPr>
          <p:cNvSpPr>
            <a:spLocks noGrp="1"/>
          </p:cNvSpPr>
          <p:nvPr>
            <p:ph idx="1"/>
          </p:nvPr>
        </p:nvSpPr>
        <p:spPr>
          <a:xfrm>
            <a:off x="838200" y="1612232"/>
            <a:ext cx="10515600" cy="4564731"/>
          </a:xfrm>
        </p:spPr>
        <p:txBody>
          <a:bodyPr/>
          <a:lstStyle/>
          <a:p>
            <a:pPr algn="just"/>
            <a:r>
              <a:rPr lang="en-US" dirty="0">
                <a:latin typeface="Times New Roman" panose="02020603050405020304" pitchFamily="18" charset="0"/>
                <a:cs typeface="Times New Roman" panose="02020603050405020304" pitchFamily="18" charset="0"/>
              </a:rPr>
              <a:t>The project uses a </a:t>
            </a:r>
            <a:r>
              <a:rPr lang="en-US" b="1" dirty="0">
                <a:latin typeface="Times New Roman" panose="02020603050405020304" pitchFamily="18" charset="0"/>
                <a:cs typeface="Times New Roman" panose="02020603050405020304" pitchFamily="18" charset="0"/>
              </a:rPr>
              <a:t>hybrid approach</a:t>
            </a:r>
            <a:r>
              <a:rPr lang="en-US" dirty="0">
                <a:latin typeface="Times New Roman" panose="02020603050405020304" pitchFamily="18" charset="0"/>
                <a:cs typeface="Times New Roman" panose="02020603050405020304" pitchFamily="18" charset="0"/>
              </a:rPr>
              <a:t> combining Machine Learning and NLP techniques.</a:t>
            </a:r>
          </a:p>
          <a:p>
            <a:pPr algn="just"/>
            <a:r>
              <a:rPr lang="en-US" b="1" dirty="0">
                <a:latin typeface="Times New Roman" panose="02020603050405020304" pitchFamily="18" charset="0"/>
                <a:cs typeface="Times New Roman" panose="02020603050405020304" pitchFamily="18" charset="0"/>
              </a:rPr>
              <a:t>Text data</a:t>
            </a:r>
            <a:r>
              <a:rPr lang="en-US" dirty="0">
                <a:latin typeface="Times New Roman" panose="02020603050405020304" pitchFamily="18" charset="0"/>
                <a:cs typeface="Times New Roman" panose="02020603050405020304" pitchFamily="18" charset="0"/>
              </a:rPr>
              <a:t> is processed using </a:t>
            </a:r>
            <a:r>
              <a:rPr lang="en-US" b="1" dirty="0">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Word2Vec</a:t>
            </a:r>
            <a:r>
              <a:rPr lang="en-US" dirty="0">
                <a:latin typeface="Times New Roman" panose="02020603050405020304" pitchFamily="18" charset="0"/>
                <a:cs typeface="Times New Roman" panose="02020603050405020304" pitchFamily="18" charset="0"/>
              </a:rPr>
              <a:t> to convert words into numerical form.</a:t>
            </a:r>
          </a:p>
          <a:p>
            <a:pPr algn="just"/>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is used for simple and fast classification.</a:t>
            </a:r>
          </a:p>
          <a:p>
            <a:pPr algn="just"/>
            <a:r>
              <a:rPr lang="en-US" b="1" dirty="0">
                <a:latin typeface="Times New Roman" panose="02020603050405020304" pitchFamily="18" charset="0"/>
                <a:cs typeface="Times New Roman" panose="02020603050405020304" pitchFamily="18" charset="0"/>
              </a:rPr>
              <a:t>BERT model</a:t>
            </a:r>
            <a:r>
              <a:rPr lang="en-US" dirty="0">
                <a:latin typeface="Times New Roman" panose="02020603050405020304" pitchFamily="18" charset="0"/>
                <a:cs typeface="Times New Roman" panose="02020603050405020304" pitchFamily="18" charset="0"/>
              </a:rPr>
              <a:t> helps understand the deeper meaning of words and context.</a:t>
            </a:r>
          </a:p>
          <a:p>
            <a:pPr algn="just"/>
            <a:r>
              <a:rPr lang="en-US" dirty="0">
                <a:latin typeface="Times New Roman" panose="02020603050405020304" pitchFamily="18" charset="0"/>
                <a:cs typeface="Times New Roman" panose="02020603050405020304" pitchFamily="18" charset="0"/>
              </a:rPr>
              <a:t>The combination of these algorithms improves </a:t>
            </a:r>
            <a:r>
              <a:rPr lang="en-US" b="1" dirty="0">
                <a:latin typeface="Times New Roman" panose="02020603050405020304" pitchFamily="18" charset="0"/>
                <a:cs typeface="Times New Roman" panose="02020603050405020304" pitchFamily="18" charset="0"/>
              </a:rPr>
              <a:t>accuracy and reliability</a:t>
            </a:r>
            <a:r>
              <a:rPr lang="en-US" dirty="0">
                <a:latin typeface="Times New Roman" panose="02020603050405020304" pitchFamily="18" charset="0"/>
                <a:cs typeface="Times New Roman" panose="02020603050405020304" pitchFamily="18" charset="0"/>
              </a:rPr>
              <a:t> in detecting fake news.</a:t>
            </a:r>
          </a:p>
          <a:p>
            <a:endParaRPr lang="en-IN" dirty="0"/>
          </a:p>
        </p:txBody>
      </p:sp>
    </p:spTree>
    <p:extLst>
      <p:ext uri="{BB962C8B-B14F-4D97-AF65-F5344CB8AC3E}">
        <p14:creationId xmlns:p14="http://schemas.microsoft.com/office/powerpoint/2010/main" val="405172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000" b="1" dirty="0">
                <a:latin typeface="Times New Roman" panose="02020603050405020304" pitchFamily="18" charset="0"/>
                <a:ea typeface="Cambria" panose="02040503050406030204" pitchFamily="18" charset="0"/>
                <a:cs typeface="Times New Roman" panose="02020603050405020304" pitchFamily="18" charset="0"/>
              </a:rPr>
              <a:t>LITERATURE REVIEW</a:t>
            </a:r>
          </a:p>
        </p:txBody>
      </p:sp>
      <p:sp>
        <p:nvSpPr>
          <p:cNvPr id="4" name="Rectangle 1">
            <a:extLst>
              <a:ext uri="{FF2B5EF4-FFF2-40B4-BE49-F238E27FC236}">
                <a16:creationId xmlns:a16="http://schemas.microsoft.com/office/drawing/2014/main" id="{8AFE5580-5974-EF51-09AD-6A14DAB8CA8D}"/>
              </a:ext>
            </a:extLst>
          </p:cNvPr>
          <p:cNvSpPr>
            <a:spLocks noGrp="1" noChangeArrowheads="1"/>
          </p:cNvSpPr>
          <p:nvPr>
            <p:ph idx="1"/>
          </p:nvPr>
        </p:nvSpPr>
        <p:spPr bwMode="auto">
          <a:xfrm>
            <a:off x="838200" y="1492916"/>
            <a:ext cx="893879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Kaliyar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K., Goswami, A., &amp; Narang, P. (2021)</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FakeBERT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BERT-based deep learning model for fake news detection.</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higher accuracy compared to traditional ML models.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Zhou, X., &amp;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Zafarani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(2020)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Reviewed various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fake news detection techniques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social media.</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Discussed linguistic, network-based, and deep learning approaches.</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Shu, K., Sliva, A., Wang, S., Tang, J., &amp; Liu, H. (2017)</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Studied the role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propagation patterns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detecting misinformation.</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Highlighted the importance of combining content and social context.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Ahmed, H., Traore, I., &amp; Saad, S. (2017)</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classical ML algorithms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(SVM, Decision Tree, Naïve Bayes).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on extracting features like word frequency, n-grams.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479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324"/>
            <a:ext cx="10515600" cy="753978"/>
          </a:xfrm>
        </p:spPr>
        <p:txBody>
          <a:bodyPr>
            <a:normAutofit fontScale="90000"/>
          </a:bodyPr>
          <a:lstStyle/>
          <a:p>
            <a:r>
              <a:rPr lang="en-US" sz="5400" dirty="0"/>
              <a:t>                   	 </a:t>
            </a:r>
            <a:r>
              <a:rPr lang="en-US" sz="5000" b="1" dirty="0">
                <a:latin typeface="Times New Roman" panose="02020603050405020304" pitchFamily="18" charset="0"/>
                <a:ea typeface="Cambria" panose="02040503050406030204" pitchFamily="18" charset="0"/>
                <a:cs typeface="Times New Roman" panose="02020603050405020304" pitchFamily="18" charset="0"/>
              </a:rPr>
              <a:t>SYSTEM DESIGN </a:t>
            </a:r>
            <a:endParaRPr lang="en-US" sz="5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F601FEC-4DC8-F3F1-38ED-BDD5A7A17265}"/>
              </a:ext>
            </a:extLst>
          </p:cNvPr>
          <p:cNvSpPr>
            <a:spLocks noGrp="1" noChangeArrowheads="1"/>
          </p:cNvSpPr>
          <p:nvPr>
            <p:ph idx="1"/>
          </p:nvPr>
        </p:nvSpPr>
        <p:spPr bwMode="auto">
          <a:xfrm>
            <a:off x="928437" y="1474418"/>
            <a:ext cx="10335126" cy="420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cs typeface="Times New Roman" panose="02020603050405020304" pitchFamily="18" charset="0"/>
              </a:rPr>
              <a:t>Input Layer</a:t>
            </a:r>
            <a:r>
              <a:rPr lang="en-US" sz="2400" dirty="0">
                <a:latin typeface="Times New Roman" panose="02020603050405020304" pitchFamily="18" charset="0"/>
                <a:cs typeface="Times New Roman" panose="02020603050405020304" pitchFamily="18" charset="0"/>
              </a:rPr>
              <a:t> – User enters a news article or text in the web app.</a:t>
            </a:r>
          </a:p>
          <a:p>
            <a:pPr>
              <a:lnSpc>
                <a:spcPct val="150000"/>
              </a:lnSpc>
            </a:pPr>
            <a:r>
              <a:rPr lang="en-US" sz="2400" b="1" dirty="0">
                <a:latin typeface="Times New Roman" panose="02020603050405020304" pitchFamily="18" charset="0"/>
                <a:cs typeface="Times New Roman" panose="02020603050405020304" pitchFamily="18" charset="0"/>
              </a:rPr>
              <a:t>Preprocessing Module</a:t>
            </a:r>
            <a:r>
              <a:rPr lang="en-US" sz="2400" dirty="0">
                <a:latin typeface="Times New Roman" panose="02020603050405020304" pitchFamily="18" charset="0"/>
                <a:cs typeface="Times New Roman" panose="02020603050405020304" pitchFamily="18" charset="0"/>
              </a:rPr>
              <a:t> – Cleans text using tokenization, stop word removal, and lemmatization.</a:t>
            </a:r>
          </a:p>
          <a:p>
            <a:pPr>
              <a:lnSpc>
                <a:spcPct val="150000"/>
              </a:lnSpc>
            </a:pPr>
            <a:r>
              <a:rPr lang="en-US" sz="2400" b="1" dirty="0">
                <a:latin typeface="Times New Roman" panose="02020603050405020304" pitchFamily="18" charset="0"/>
                <a:cs typeface="Times New Roman" panose="02020603050405020304" pitchFamily="18" charset="0"/>
              </a:rPr>
              <a:t>Feature Extraction</a:t>
            </a:r>
            <a:r>
              <a:rPr lang="en-US" sz="2400" dirty="0">
                <a:latin typeface="Times New Roman" panose="02020603050405020304" pitchFamily="18" charset="0"/>
                <a:cs typeface="Times New Roman" panose="02020603050405020304" pitchFamily="18" charset="0"/>
              </a:rPr>
              <a:t> – Converts text into numeric vectors for training.</a:t>
            </a:r>
          </a:p>
          <a:p>
            <a:pPr>
              <a:lnSpc>
                <a:spcPct val="150000"/>
              </a:lnSpc>
            </a:pPr>
            <a:r>
              <a:rPr lang="en-US" sz="2400" b="1" dirty="0">
                <a:latin typeface="Times New Roman" panose="02020603050405020304" pitchFamily="18" charset="0"/>
                <a:cs typeface="Times New Roman" panose="02020603050405020304" pitchFamily="18" charset="0"/>
              </a:rPr>
              <a:t>Classification Model</a:t>
            </a:r>
            <a:r>
              <a:rPr lang="en-US" sz="2400" dirty="0">
                <a:latin typeface="Times New Roman" panose="02020603050405020304" pitchFamily="18" charset="0"/>
                <a:cs typeface="Times New Roman" panose="02020603050405020304" pitchFamily="18" charset="0"/>
              </a:rPr>
              <a:t> – Uses ML or DL algorithms to detect real or fake news.</a:t>
            </a:r>
          </a:p>
          <a:p>
            <a:pPr>
              <a:lnSpc>
                <a:spcPct val="150000"/>
              </a:lnSpc>
            </a:pPr>
            <a:r>
              <a:rPr lang="en-US" sz="2400" b="1" dirty="0">
                <a:latin typeface="Times New Roman" panose="02020603050405020304" pitchFamily="18" charset="0"/>
                <a:cs typeface="Times New Roman" panose="02020603050405020304" pitchFamily="18" charset="0"/>
              </a:rPr>
              <a:t>Output Layer</a:t>
            </a:r>
            <a:r>
              <a:rPr lang="en-US" sz="2400" dirty="0">
                <a:latin typeface="Times New Roman" panose="02020603050405020304" pitchFamily="18" charset="0"/>
                <a:cs typeface="Times New Roman" panose="02020603050405020304" pitchFamily="18" charset="0"/>
              </a:rPr>
              <a:t> – Displays the final result to the user clearly.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89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536C-7C34-A3DA-9FD8-6D903A9B9944}"/>
              </a:ext>
            </a:extLst>
          </p:cNvPr>
          <p:cNvSpPr>
            <a:spLocks noGrp="1"/>
          </p:cNvSpPr>
          <p:nvPr>
            <p:ph type="title"/>
          </p:nvPr>
        </p:nvSpPr>
        <p:spPr>
          <a:xfrm>
            <a:off x="625642" y="365125"/>
            <a:ext cx="10555706" cy="1325563"/>
          </a:xfrm>
        </p:spPr>
        <p:txBody>
          <a:bodyPr>
            <a:normAutofit fontScale="90000"/>
          </a:bodyPr>
          <a:lstStyle/>
          <a:p>
            <a:r>
              <a:rPr lang="en-IN" dirty="0"/>
              <a:t>                </a:t>
            </a:r>
            <a:r>
              <a:rPr lang="en-IN" sz="5000" b="1" dirty="0">
                <a:latin typeface="Times New Roman" panose="02020603050405020304" pitchFamily="18" charset="0"/>
                <a:ea typeface="Cambria" panose="02040503050406030204" pitchFamily="18" charset="0"/>
                <a:cs typeface="Times New Roman" panose="02020603050405020304" pitchFamily="18" charset="0"/>
              </a:rPr>
              <a:t>ARCHITECTURE DIAGRAM</a:t>
            </a:r>
          </a:p>
        </p:txBody>
      </p:sp>
      <p:pic>
        <p:nvPicPr>
          <p:cNvPr id="5" name="Content Placeholder 4">
            <a:extLst>
              <a:ext uri="{FF2B5EF4-FFF2-40B4-BE49-F238E27FC236}">
                <a16:creationId xmlns:a16="http://schemas.microsoft.com/office/drawing/2014/main" id="{702CD625-2FAB-24EF-3968-B4C44312C6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223" y="1472698"/>
            <a:ext cx="6534430" cy="4900823"/>
          </a:xfrm>
        </p:spPr>
      </p:pic>
    </p:spTree>
    <p:extLst>
      <p:ext uri="{BB962C8B-B14F-4D97-AF65-F5344CB8AC3E}">
        <p14:creationId xmlns:p14="http://schemas.microsoft.com/office/powerpoint/2010/main" val="203567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000" b="1" dirty="0">
                <a:latin typeface="Times New Roman" panose="02020603050405020304" pitchFamily="18" charset="0"/>
                <a:ea typeface="Cambria" panose="02040503050406030204" pitchFamily="18" charset="0"/>
                <a:cs typeface="Times New Roman" panose="02020603050405020304" pitchFamily="18" charset="0"/>
              </a:rPr>
              <a:t>IMPLEMENTATION</a:t>
            </a:r>
            <a:endParaRPr lang="en-US" sz="5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85800" y="1690688"/>
            <a:ext cx="10607842" cy="4373228"/>
          </a:xfrm>
        </p:spPr>
        <p:txBody>
          <a:bodyPr>
            <a:normAutofit/>
          </a:bodyPr>
          <a:lstStyle/>
          <a:p>
            <a:pPr marL="0" indent="0">
              <a:buNone/>
            </a:pPr>
            <a:r>
              <a:rPr lang="en-US" sz="2500" dirty="0">
                <a:latin typeface="Times New Roman" panose="02020603050405020304" pitchFamily="18" charset="0"/>
                <a:cs typeface="Times New Roman" panose="02020603050405020304" pitchFamily="18" charset="0"/>
              </a:rPr>
              <a:t>import </a:t>
            </a:r>
            <a:r>
              <a:rPr lang="en-US" sz="2500" dirty="0" err="1">
                <a:latin typeface="Times New Roman" panose="02020603050405020304" pitchFamily="18" charset="0"/>
                <a:cs typeface="Times New Roman" panose="02020603050405020304" pitchFamily="18" charset="0"/>
              </a:rPr>
              <a:t>streamlit</a:t>
            </a:r>
            <a:r>
              <a:rPr lang="en-US" sz="2500" dirty="0">
                <a:latin typeface="Times New Roman" panose="02020603050405020304" pitchFamily="18" charset="0"/>
                <a:cs typeface="Times New Roman" panose="02020603050405020304" pitchFamily="18" charset="0"/>
              </a:rPr>
              <a:t> as </a:t>
            </a:r>
            <a:r>
              <a:rPr lang="en-US" sz="2500" dirty="0" err="1">
                <a:latin typeface="Times New Roman" panose="02020603050405020304" pitchFamily="18" charset="0"/>
                <a:cs typeface="Times New Roman" panose="02020603050405020304" pitchFamily="18" charset="0"/>
              </a:rPr>
              <a:t>st</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import </a:t>
            </a:r>
            <a:r>
              <a:rPr lang="en-US" sz="2500" dirty="0" err="1">
                <a:latin typeface="Times New Roman" panose="02020603050405020304" pitchFamily="18" charset="0"/>
                <a:cs typeface="Times New Roman" panose="02020603050405020304" pitchFamily="18" charset="0"/>
              </a:rPr>
              <a:t>google.generativeai</a:t>
            </a:r>
            <a:r>
              <a:rPr lang="en-US" sz="2500" dirty="0">
                <a:latin typeface="Times New Roman" panose="02020603050405020304" pitchFamily="18" charset="0"/>
                <a:cs typeface="Times New Roman" panose="02020603050405020304" pitchFamily="18" charset="0"/>
              </a:rPr>
              <a:t> as </a:t>
            </a:r>
            <a:r>
              <a:rPr lang="en-US" sz="2500" dirty="0" err="1">
                <a:latin typeface="Times New Roman" panose="02020603050405020304" pitchFamily="18" charset="0"/>
                <a:cs typeface="Times New Roman" panose="02020603050405020304" pitchFamily="18" charset="0"/>
              </a:rPr>
              <a:t>genai</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err="1">
                <a:latin typeface="Times New Roman" panose="02020603050405020304" pitchFamily="18" charset="0"/>
                <a:cs typeface="Times New Roman" panose="02020603050405020304" pitchFamily="18" charset="0"/>
              </a:rPr>
              <a:t>genai.configure</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api_key</a:t>
            </a:r>
            <a:r>
              <a:rPr lang="en-US" sz="2500" dirty="0">
                <a:latin typeface="Times New Roman" panose="02020603050405020304" pitchFamily="18" charset="0"/>
                <a:cs typeface="Times New Roman" panose="02020603050405020304" pitchFamily="18" charset="0"/>
              </a:rPr>
              <a:t>="YOUR_API_KEY")</a:t>
            </a:r>
          </a:p>
          <a:p>
            <a:pPr marL="0" indent="0">
              <a:buNone/>
            </a:pPr>
            <a:r>
              <a:rPr lang="en-US" sz="2500" dirty="0">
                <a:latin typeface="Times New Roman" panose="02020603050405020304" pitchFamily="18" charset="0"/>
                <a:cs typeface="Times New Roman" panose="02020603050405020304" pitchFamily="18" charset="0"/>
              </a:rPr>
              <a:t>model = </a:t>
            </a:r>
            <a:r>
              <a:rPr lang="en-US" sz="2500" dirty="0" err="1">
                <a:latin typeface="Times New Roman" panose="02020603050405020304" pitchFamily="18" charset="0"/>
                <a:cs typeface="Times New Roman" panose="02020603050405020304" pitchFamily="18" charset="0"/>
              </a:rPr>
              <a:t>genai.GenerativeModel</a:t>
            </a:r>
            <a:r>
              <a:rPr lang="en-US" sz="2500" dirty="0">
                <a:latin typeface="Times New Roman" panose="02020603050405020304" pitchFamily="18" charset="0"/>
                <a:cs typeface="Times New Roman" panose="02020603050405020304" pitchFamily="18" charset="0"/>
              </a:rPr>
              <a:t>("gemini-1.5-flash")</a:t>
            </a:r>
          </a:p>
          <a:p>
            <a:pPr marL="0" indent="0">
              <a:buNone/>
            </a:pPr>
            <a:r>
              <a:rPr lang="en-US" sz="2500" dirty="0" err="1">
                <a:latin typeface="Times New Roman" panose="02020603050405020304" pitchFamily="18" charset="0"/>
                <a:cs typeface="Times New Roman" panose="02020603050405020304" pitchFamily="18" charset="0"/>
              </a:rPr>
              <a:t>st.title</a:t>
            </a:r>
            <a:r>
              <a:rPr lang="en-US" sz="2500" dirty="0">
                <a:latin typeface="Times New Roman" panose="02020603050405020304" pitchFamily="18" charset="0"/>
                <a:cs typeface="Times New Roman" panose="02020603050405020304" pitchFamily="18" charset="0"/>
              </a:rPr>
              <a:t>("Fake News Detector")</a:t>
            </a:r>
          </a:p>
          <a:p>
            <a:pPr marL="0" indent="0">
              <a:buNone/>
            </a:pPr>
            <a:r>
              <a:rPr lang="en-US" sz="2500" dirty="0">
                <a:latin typeface="Times New Roman" panose="02020603050405020304" pitchFamily="18" charset="0"/>
                <a:cs typeface="Times New Roman" panose="02020603050405020304" pitchFamily="18" charset="0"/>
              </a:rPr>
              <a:t>text = </a:t>
            </a:r>
            <a:r>
              <a:rPr lang="en-US" sz="2500" dirty="0" err="1">
                <a:latin typeface="Times New Roman" panose="02020603050405020304" pitchFamily="18" charset="0"/>
                <a:cs typeface="Times New Roman" panose="02020603050405020304" pitchFamily="18" charset="0"/>
              </a:rPr>
              <a:t>st.text_area</a:t>
            </a:r>
            <a:r>
              <a:rPr lang="en-US" sz="2500" dirty="0">
                <a:latin typeface="Times New Roman" panose="02020603050405020304" pitchFamily="18" charset="0"/>
                <a:cs typeface="Times New Roman" panose="02020603050405020304" pitchFamily="18" charset="0"/>
              </a:rPr>
              <a:t>("Enter news text:")</a:t>
            </a:r>
          </a:p>
          <a:p>
            <a:pPr marL="0" indent="0">
              <a:buNone/>
            </a:pPr>
            <a:r>
              <a:rPr lang="en-US" sz="2500" dirty="0">
                <a:latin typeface="Times New Roman" panose="02020603050405020304" pitchFamily="18" charset="0"/>
                <a:cs typeface="Times New Roman" panose="02020603050405020304" pitchFamily="18" charset="0"/>
              </a:rPr>
              <a:t>if </a:t>
            </a:r>
            <a:r>
              <a:rPr lang="en-US" sz="2500" dirty="0" err="1">
                <a:latin typeface="Times New Roman" panose="02020603050405020304" pitchFamily="18" charset="0"/>
                <a:cs typeface="Times New Roman" panose="02020603050405020304" pitchFamily="18" charset="0"/>
              </a:rPr>
              <a:t>st.button</a:t>
            </a:r>
            <a:r>
              <a:rPr lang="en-US" sz="2500" dirty="0">
                <a:latin typeface="Times New Roman" panose="02020603050405020304" pitchFamily="18" charset="0"/>
                <a:cs typeface="Times New Roman" panose="02020603050405020304" pitchFamily="18" charset="0"/>
              </a:rPr>
              <a:t>("Analyze"):</a:t>
            </a:r>
          </a:p>
          <a:p>
            <a:pPr marL="0" indent="0">
              <a:buNone/>
            </a:pPr>
            <a:r>
              <a:rPr lang="en-US" sz="2500" dirty="0" err="1">
                <a:latin typeface="Times New Roman" panose="02020603050405020304" pitchFamily="18" charset="0"/>
                <a:cs typeface="Times New Roman" panose="02020603050405020304" pitchFamily="18" charset="0"/>
              </a:rPr>
              <a:t>st.write</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model.generate_content</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f"Is</a:t>
            </a:r>
            <a:r>
              <a:rPr lang="en-US" sz="2500" dirty="0">
                <a:latin typeface="Times New Roman" panose="02020603050405020304" pitchFamily="18" charset="0"/>
                <a:cs typeface="Times New Roman" panose="02020603050405020304" pitchFamily="18" charset="0"/>
              </a:rPr>
              <a:t> this news fake or real? {text}"]).text)</a:t>
            </a:r>
          </a:p>
          <a:p>
            <a:pPr marL="0" indent="0">
              <a:buNone/>
            </a:pPr>
            <a:endParaRPr lang="en-US" dirty="0"/>
          </a:p>
        </p:txBody>
      </p:sp>
    </p:spTree>
    <p:extLst>
      <p:ext uri="{BB962C8B-B14F-4D97-AF65-F5344CB8AC3E}">
        <p14:creationId xmlns:p14="http://schemas.microsoft.com/office/powerpoint/2010/main" val="94496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AEFF-D9FC-1B23-0D5F-CADACE39CAA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PERFORMANCE COMPARISON</a:t>
            </a:r>
          </a:p>
        </p:txBody>
      </p:sp>
      <p:sp>
        <p:nvSpPr>
          <p:cNvPr id="4" name="Rectangle 1">
            <a:extLst>
              <a:ext uri="{FF2B5EF4-FFF2-40B4-BE49-F238E27FC236}">
                <a16:creationId xmlns:a16="http://schemas.microsoft.com/office/drawing/2014/main" id="{AA67818D-6E6A-08A1-7626-5EF28056A50F}"/>
              </a:ext>
            </a:extLst>
          </p:cNvPr>
          <p:cNvSpPr>
            <a:spLocks noGrp="1" noChangeArrowheads="1"/>
          </p:cNvSpPr>
          <p:nvPr>
            <p:ph idx="1"/>
          </p:nvPr>
        </p:nvSpPr>
        <p:spPr bwMode="auto">
          <a:xfrm>
            <a:off x="320842" y="1679935"/>
            <a:ext cx="11702715"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performance of different models is compared using metrics like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F1-score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NLP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gives better results than traditional Machine Learning models.</a:t>
            </a:r>
          </a:p>
          <a:p>
            <a:pPr marR="0" lvl="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use of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 embeddings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understanding of text and context.</a:t>
            </a:r>
          </a:p>
          <a:p>
            <a:pPr marR="0" lvl="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achieves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detecting both real and fake news.</a:t>
            </a:r>
          </a:p>
          <a:p>
            <a:pPr marR="0" lvl="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show that combining ML and NLP methods gives 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overall performance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6676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EA37-A1B6-8340-53BB-7A409C93160F}"/>
              </a:ext>
            </a:extLst>
          </p:cNvPr>
          <p:cNvSpPr>
            <a:spLocks noGrp="1"/>
          </p:cNvSpPr>
          <p:nvPr>
            <p:ph type="title"/>
          </p:nvPr>
        </p:nvSpPr>
        <p:spPr/>
        <p:txBody>
          <a:bodyPr/>
          <a:lstStyle/>
          <a:p>
            <a:pPr algn="ctr"/>
            <a:r>
              <a:rPr lang="en-IN" b="1" dirty="0">
                <a:latin typeface="Times New Roman" panose="02020603050405020304" pitchFamily="18" charset="0"/>
                <a:ea typeface="Cambria" panose="02040503050406030204" pitchFamily="18" charset="0"/>
                <a:cs typeface="Times New Roman" panose="02020603050405020304" pitchFamily="18" charset="0"/>
              </a:rPr>
              <a:t>RESULTS AND PERFORMANCE</a:t>
            </a:r>
            <a:br>
              <a:rPr lang="en-IN" b="1" dirty="0">
                <a:latin typeface="Times New Roman" panose="02020603050405020304" pitchFamily="18" charset="0"/>
                <a:ea typeface="Cambria" panose="02040503050406030204" pitchFamily="18" charset="0"/>
                <a:cs typeface="Times New Roman" panose="02020603050405020304" pitchFamily="18" charset="0"/>
              </a:rPr>
            </a:br>
            <a:r>
              <a:rPr lang="en-IN" b="1" dirty="0">
                <a:latin typeface="Times New Roman" panose="02020603050405020304" pitchFamily="18" charset="0"/>
                <a:ea typeface="Cambria" panose="02040503050406030204" pitchFamily="18" charset="0"/>
                <a:cs typeface="Times New Roman" panose="02020603050405020304" pitchFamily="18" charset="0"/>
              </a:rPr>
              <a:t> EVALUATION </a:t>
            </a:r>
          </a:p>
        </p:txBody>
      </p:sp>
      <p:sp>
        <p:nvSpPr>
          <p:cNvPr id="5" name="Rectangle 2">
            <a:extLst>
              <a:ext uri="{FF2B5EF4-FFF2-40B4-BE49-F238E27FC236}">
                <a16:creationId xmlns:a16="http://schemas.microsoft.com/office/drawing/2014/main" id="{015B96BD-C697-C5F8-C1C0-699779E01D38}"/>
              </a:ext>
            </a:extLst>
          </p:cNvPr>
          <p:cNvSpPr>
            <a:spLocks noGrp="1" noChangeArrowheads="1"/>
          </p:cNvSpPr>
          <p:nvPr>
            <p:ph idx="1"/>
          </p:nvPr>
        </p:nvSpPr>
        <p:spPr bwMode="auto">
          <a:xfrm>
            <a:off x="838200" y="2339698"/>
            <a:ext cx="104313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was tested using a real-world dataset containing both real and fake news articles.</a:t>
            </a:r>
          </a:p>
          <a:p>
            <a:pPr marR="0" lvl="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accurately analyzed and classified news data using NLP and Machine Learning.</a:t>
            </a:r>
          </a:p>
          <a:p>
            <a:pPr marR="0" lvl="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learned key linguistic patterns and word relationships to detect fake content.</a:t>
            </a:r>
          </a:p>
          <a:p>
            <a:pPr marR="0" lvl="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metrics such as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precision, recall, and F1-score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showed strong performance.</a:t>
            </a:r>
          </a:p>
          <a:p>
            <a:pPr marR="0" lvl="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proved that 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NLP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effectively distinguishes between real and fake news.</a:t>
            </a:r>
          </a:p>
          <a:p>
            <a:pPr marR="0" lvl="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efficient, reliable, and suitable for real-time fake news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061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13F8-D815-E48E-0CE3-699A7BDA1D88}"/>
              </a:ext>
            </a:extLst>
          </p:cNvPr>
          <p:cNvSpPr>
            <a:spLocks noGrp="1"/>
          </p:cNvSpPr>
          <p:nvPr>
            <p:ph type="title"/>
          </p:nvPr>
        </p:nvSpPr>
        <p:spPr>
          <a:xfrm>
            <a:off x="838200" y="365125"/>
            <a:ext cx="9749589" cy="1325563"/>
          </a:xfrm>
        </p:spPr>
        <p:txBody>
          <a:bodyPr/>
          <a:lstStyle/>
          <a:p>
            <a:r>
              <a:rPr lang="en-IN" dirty="0"/>
              <a:t>                             </a:t>
            </a:r>
            <a:r>
              <a:rPr lang="en-IN" sz="5000" b="1" dirty="0">
                <a:latin typeface="Times New Roman" panose="02020603050405020304" pitchFamily="18" charset="0"/>
                <a:ea typeface="Cambria" panose="020405030504060302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774B6DF3-7AAA-6C26-F3CB-320D77C04145}"/>
              </a:ext>
            </a:extLst>
          </p:cNvPr>
          <p:cNvSpPr>
            <a:spLocks noGrp="1"/>
          </p:cNvSpPr>
          <p:nvPr>
            <p:ph idx="1"/>
          </p:nvPr>
        </p:nvSpPr>
        <p:spPr>
          <a:xfrm>
            <a:off x="838200" y="1411706"/>
            <a:ext cx="10515600" cy="4916906"/>
          </a:xfrm>
        </p:spPr>
        <p:txBody>
          <a:bodyPr>
            <a:normAutofit lnSpcReduction="10000"/>
          </a:bodyPr>
          <a:lstStyle/>
          <a:p>
            <a:pPr marL="0" lvl="0" indent="0" algn="just" eaLnBrk="0" fontAlgn="base" hangingPunct="0">
              <a:lnSpc>
                <a:spcPct val="15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Test Data Preparation</a:t>
            </a:r>
            <a:endParaRPr lang="en-US" altLang="en-US" sz="24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Different sets of news articles are collected, including verified real news and intentionally created fake news, to ensure diverse coverage.</a:t>
            </a:r>
          </a:p>
          <a:p>
            <a:pPr marL="0" lvl="0" indent="0" algn="just" eaLnBrk="0" fontAlgn="base" hangingPunct="0">
              <a:lnSpc>
                <a:spcPct val="15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Model Evaluation</a:t>
            </a:r>
            <a:endParaRPr lang="en-US" altLang="en-US" sz="24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The system processes each news sample, and its predictions are compared against the actual labels to measure accuracy, precision, and reliability.</a:t>
            </a:r>
          </a:p>
          <a:p>
            <a:pPr marL="0" lvl="0" indent="0" algn="just" eaLnBrk="0" fontAlgn="base" hangingPunct="0">
              <a:lnSpc>
                <a:spcPct val="15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Performance Analysis</a:t>
            </a:r>
            <a:endParaRPr lang="en-US" altLang="en-US" sz="24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Results are analyzed to identify strengths and weaknesses, check for consistent performance across topics, and ensure robustness in real-world scenarios.</a:t>
            </a:r>
          </a:p>
          <a:p>
            <a:endParaRPr lang="en-IN" sz="2400" dirty="0"/>
          </a:p>
        </p:txBody>
      </p:sp>
    </p:spTree>
    <p:extLst>
      <p:ext uri="{BB962C8B-B14F-4D97-AF65-F5344CB8AC3E}">
        <p14:creationId xmlns:p14="http://schemas.microsoft.com/office/powerpoint/2010/main" val="171640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4457-150D-1723-2F49-5F3F93DE29B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APPLICATIONS AND REAL-WORLD IMPACT</a:t>
            </a:r>
          </a:p>
        </p:txBody>
      </p:sp>
      <p:sp>
        <p:nvSpPr>
          <p:cNvPr id="3" name="Content Placeholder 2">
            <a:extLst>
              <a:ext uri="{FF2B5EF4-FFF2-40B4-BE49-F238E27FC236}">
                <a16:creationId xmlns:a16="http://schemas.microsoft.com/office/drawing/2014/main" id="{79B49B1C-183E-54D7-FEE0-B363774DEB6F}"/>
              </a:ext>
            </a:extLst>
          </p:cNvPr>
          <p:cNvSpPr>
            <a:spLocks noGrp="1"/>
          </p:cNvSpPr>
          <p:nvPr>
            <p:ph idx="1"/>
          </p:nvPr>
        </p:nvSpPr>
        <p:spPr>
          <a:xfrm>
            <a:off x="838200" y="1690688"/>
            <a:ext cx="10515600" cy="4694069"/>
          </a:xfrm>
        </p:spPr>
        <p:txBody>
          <a:bodyPr/>
          <a:lstStyle/>
          <a:p>
            <a:pPr>
              <a:lnSpc>
                <a:spcPct val="150000"/>
              </a:lnSpc>
            </a:pPr>
            <a:r>
              <a:rPr lang="en-US" dirty="0">
                <a:latin typeface="Times New Roman" panose="02020603050405020304" pitchFamily="18" charset="0"/>
                <a:cs typeface="Times New Roman" panose="02020603050405020304" pitchFamily="18" charset="0"/>
              </a:rPr>
              <a:t>Used by </a:t>
            </a:r>
            <a:r>
              <a:rPr lang="en-US" b="1" dirty="0">
                <a:latin typeface="Times New Roman" panose="02020603050405020304" pitchFamily="18" charset="0"/>
                <a:cs typeface="Times New Roman" panose="02020603050405020304" pitchFamily="18" charset="0"/>
              </a:rPr>
              <a:t>news agencies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social media platforms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government organizations</a:t>
            </a:r>
            <a:r>
              <a:rPr lang="en-US" dirty="0">
                <a:latin typeface="Times New Roman" panose="02020603050405020304" pitchFamily="18" charset="0"/>
                <a:cs typeface="Times New Roman" panose="02020603050405020304" pitchFamily="18" charset="0"/>
              </a:rPr>
              <a:t> to detect fake news.</a:t>
            </a:r>
          </a:p>
          <a:p>
            <a:pPr>
              <a:lnSpc>
                <a:spcPct val="150000"/>
              </a:lnSpc>
            </a:pPr>
            <a:r>
              <a:rPr lang="en-US" dirty="0">
                <a:latin typeface="Times New Roman" panose="02020603050405020304" pitchFamily="18" charset="0"/>
                <a:cs typeface="Times New Roman" panose="02020603050405020304" pitchFamily="18" charset="0"/>
              </a:rPr>
              <a:t>Helps people </a:t>
            </a:r>
            <a:r>
              <a:rPr lang="en-US" b="1" dirty="0">
                <a:latin typeface="Times New Roman" panose="02020603050405020304" pitchFamily="18" charset="0"/>
                <a:cs typeface="Times New Roman" panose="02020603050405020304" pitchFamily="18" charset="0"/>
              </a:rPr>
              <a:t>trust online information</a:t>
            </a:r>
            <a:r>
              <a:rPr lang="en-US" dirty="0">
                <a:latin typeface="Times New Roman" panose="02020603050405020304" pitchFamily="18" charset="0"/>
                <a:cs typeface="Times New Roman" panose="02020603050405020304" pitchFamily="18" charset="0"/>
              </a:rPr>
              <a:t> by filtering false content.</a:t>
            </a:r>
          </a:p>
          <a:p>
            <a:pPr>
              <a:lnSpc>
                <a:spcPct val="150000"/>
              </a:lnSpc>
            </a:pPr>
            <a:r>
              <a:rPr lang="en-US" dirty="0">
                <a:latin typeface="Times New Roman" panose="02020603050405020304" pitchFamily="18" charset="0"/>
                <a:cs typeface="Times New Roman" panose="02020603050405020304" pitchFamily="18" charset="0"/>
              </a:rPr>
              <a:t>Promotes </a:t>
            </a:r>
            <a:r>
              <a:rPr lang="en-US" b="1" dirty="0">
                <a:latin typeface="Times New Roman" panose="02020603050405020304" pitchFamily="18" charset="0"/>
                <a:cs typeface="Times New Roman" panose="02020603050405020304" pitchFamily="18" charset="0"/>
              </a:rPr>
              <a:t>digital literacy</a:t>
            </a:r>
            <a:r>
              <a:rPr lang="en-US" dirty="0">
                <a:latin typeface="Times New Roman" panose="02020603050405020304" pitchFamily="18" charset="0"/>
                <a:cs typeface="Times New Roman" panose="02020603050405020304" pitchFamily="18" charset="0"/>
              </a:rPr>
              <a:t> and builds a </a:t>
            </a:r>
            <a:r>
              <a:rPr lang="en-US" b="1" dirty="0">
                <a:latin typeface="Times New Roman" panose="02020603050405020304" pitchFamily="18" charset="0"/>
                <a:cs typeface="Times New Roman" panose="02020603050405020304" pitchFamily="18" charset="0"/>
              </a:rPr>
              <a:t>safe online environment</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Useful for </a:t>
            </a:r>
            <a:r>
              <a:rPr lang="en-US" b="1" dirty="0">
                <a:latin typeface="Times New Roman" panose="02020603050405020304" pitchFamily="18" charset="0"/>
                <a:cs typeface="Times New Roman" panose="02020603050405020304" pitchFamily="18" charset="0"/>
              </a:rPr>
              <a:t>fact-checking websites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awareness campaigns</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Ensures that only </a:t>
            </a:r>
            <a:r>
              <a:rPr lang="en-US" b="1" dirty="0">
                <a:latin typeface="Times New Roman" panose="02020603050405020304" pitchFamily="18" charset="0"/>
                <a:cs typeface="Times New Roman" panose="02020603050405020304" pitchFamily="18" charset="0"/>
              </a:rPr>
              <a:t>authentic and verified news</a:t>
            </a:r>
            <a:r>
              <a:rPr lang="en-US" dirty="0">
                <a:latin typeface="Times New Roman" panose="02020603050405020304" pitchFamily="18" charset="0"/>
                <a:cs typeface="Times New Roman" panose="02020603050405020304" pitchFamily="18" charset="0"/>
              </a:rPr>
              <a:t> reaches the public.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19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ADA8-B0F8-AF68-1DEB-5C1623629298}"/>
              </a:ext>
            </a:extLst>
          </p:cNvPr>
          <p:cNvSpPr>
            <a:spLocks noGrp="1"/>
          </p:cNvSpPr>
          <p:nvPr>
            <p:ph type="title"/>
          </p:nvPr>
        </p:nvSpPr>
        <p:spPr>
          <a:xfrm>
            <a:off x="689811" y="80210"/>
            <a:ext cx="10387263" cy="1562351"/>
          </a:xfrm>
        </p:spPr>
        <p:txBody>
          <a:bodyPr/>
          <a:lstStyle/>
          <a:p>
            <a:pPr algn="ctr"/>
            <a:r>
              <a:rPr lang="en-IN" dirty="0"/>
              <a:t>   </a:t>
            </a:r>
            <a:r>
              <a:rPr lang="en-IN" b="1" dirty="0">
                <a:latin typeface="Times New Roman" panose="02020603050405020304" pitchFamily="18" charset="0"/>
                <a:ea typeface="Cambria" panose="02040503050406030204" pitchFamily="18" charset="0"/>
                <a:cs typeface="Times New Roman" panose="02020603050405020304" pitchFamily="18" charset="0"/>
              </a:rPr>
              <a:t>CONCLUSION AND FUTURE </a:t>
            </a:r>
            <a:br>
              <a:rPr lang="en-IN" b="1" dirty="0">
                <a:latin typeface="Times New Roman" panose="02020603050405020304" pitchFamily="18" charset="0"/>
                <a:ea typeface="Cambria" panose="02040503050406030204" pitchFamily="18" charset="0"/>
                <a:cs typeface="Times New Roman" panose="02020603050405020304" pitchFamily="18" charset="0"/>
              </a:rPr>
            </a:br>
            <a:r>
              <a:rPr lang="en-IN" b="1" dirty="0">
                <a:latin typeface="Times New Roman" panose="02020603050405020304" pitchFamily="18" charset="0"/>
                <a:ea typeface="Cambria" panose="02040503050406030204" pitchFamily="18" charset="0"/>
                <a:cs typeface="Times New Roman" panose="02020603050405020304" pitchFamily="18" charset="0"/>
              </a:rPr>
              <a:t>ENHANCEMENT</a:t>
            </a:r>
          </a:p>
        </p:txBody>
      </p:sp>
      <p:sp>
        <p:nvSpPr>
          <p:cNvPr id="3" name="Content Placeholder 2">
            <a:extLst>
              <a:ext uri="{FF2B5EF4-FFF2-40B4-BE49-F238E27FC236}">
                <a16:creationId xmlns:a16="http://schemas.microsoft.com/office/drawing/2014/main" id="{6EDBDCE8-D0F0-D62A-BC42-15366AFA6819}"/>
              </a:ext>
            </a:extLst>
          </p:cNvPr>
          <p:cNvSpPr>
            <a:spLocks noGrp="1"/>
          </p:cNvSpPr>
          <p:nvPr>
            <p:ph idx="1"/>
          </p:nvPr>
        </p:nvSpPr>
        <p:spPr>
          <a:xfrm>
            <a:off x="489284" y="1435768"/>
            <a:ext cx="10864516" cy="4860757"/>
          </a:xfrm>
        </p:spPr>
        <p:txBody>
          <a:bodyPr>
            <a:normAutofit/>
          </a:bodyPr>
          <a:lstStyle/>
          <a:p>
            <a:pPr marL="0" indent="0">
              <a:lnSpc>
                <a:spcPct val="110000"/>
              </a:lnSpc>
              <a:buNone/>
            </a:pPr>
            <a:r>
              <a:rPr lang="en-IN" b="1" dirty="0">
                <a:latin typeface="Times New Roman" panose="02020603050405020304" pitchFamily="18" charset="0"/>
                <a:cs typeface="Times New Roman" panose="02020603050405020304" pitchFamily="18" charset="0"/>
              </a:rPr>
              <a:t>Conclusion:</a:t>
            </a:r>
          </a:p>
          <a:p>
            <a:pPr marL="0" indent="0" algn="just">
              <a:lnSpc>
                <a:spcPct val="110000"/>
              </a:lnSpc>
              <a:buNone/>
            </a:pPr>
            <a:r>
              <a:rPr lang="en-US" sz="2400" dirty="0">
                <a:latin typeface="Times New Roman" panose="02020603050405020304" pitchFamily="18" charset="0"/>
                <a:cs typeface="Times New Roman" panose="02020603050405020304" pitchFamily="18" charset="0"/>
              </a:rPr>
              <a:t>This project successfully demonstrates the detection of fake news using NLP and machine learning techniques. The model can effectively classify news as real or fake, providing a reliable tool for users to assess news authenticity and reduce misinformation in digital media.</a:t>
            </a:r>
          </a:p>
          <a:p>
            <a:pPr marL="0" indent="0">
              <a:buNone/>
            </a:pPr>
            <a:r>
              <a:rPr lang="en-US" sz="2400" b="1" dirty="0">
                <a:latin typeface="Times New Roman" panose="02020603050405020304" pitchFamily="18" charset="0"/>
                <a:cs typeface="Times New Roman" panose="02020603050405020304" pitchFamily="18" charset="0"/>
              </a:rPr>
              <a:t>Future Enhancement:</a:t>
            </a:r>
          </a:p>
          <a:p>
            <a:r>
              <a:rPr lang="en-US" sz="2400" dirty="0">
                <a:latin typeface="Times New Roman" panose="02020603050405020304" pitchFamily="18" charset="0"/>
                <a:cs typeface="Times New Roman" panose="02020603050405020304" pitchFamily="18" charset="0"/>
              </a:rPr>
              <a:t>Multi language news detection</a:t>
            </a:r>
          </a:p>
          <a:p>
            <a:r>
              <a:rPr lang="en-US" sz="2400" dirty="0">
                <a:latin typeface="Times New Roman" panose="02020603050405020304" pitchFamily="18" charset="0"/>
                <a:cs typeface="Times New Roman" panose="02020603050405020304" pitchFamily="18" charset="0"/>
              </a:rPr>
              <a:t>Real-time social media monitoring</a:t>
            </a:r>
          </a:p>
          <a:p>
            <a:r>
              <a:rPr lang="en-US" sz="2400" dirty="0">
                <a:latin typeface="Times New Roman" panose="02020603050405020304" pitchFamily="18" charset="0"/>
                <a:cs typeface="Times New Roman" panose="02020603050405020304" pitchFamily="18" charset="0"/>
              </a:rPr>
              <a:t>Integration with fact-checking APIs</a:t>
            </a:r>
          </a:p>
          <a:p>
            <a:r>
              <a:rPr lang="en-US" sz="2400" dirty="0">
                <a:latin typeface="Times New Roman" panose="02020603050405020304" pitchFamily="18" charset="0"/>
                <a:cs typeface="Times New Roman" panose="02020603050405020304" pitchFamily="18" charset="0"/>
              </a:rPr>
              <a:t>Use advanced deep learning models for better accuracy</a:t>
            </a:r>
          </a:p>
          <a:p>
            <a:pPr marL="0" indent="0">
              <a:buNone/>
            </a:pPr>
            <a:endParaRPr lang="en-IN" sz="2400" dirty="0"/>
          </a:p>
        </p:txBody>
      </p:sp>
      <p:sp>
        <p:nvSpPr>
          <p:cNvPr id="4" name="Rectangle 1">
            <a:extLst>
              <a:ext uri="{FF2B5EF4-FFF2-40B4-BE49-F238E27FC236}">
                <a16:creationId xmlns:a16="http://schemas.microsoft.com/office/drawing/2014/main" id="{7C1941FD-E24B-00AE-1FF8-59738E47942B}"/>
              </a:ext>
            </a:extLst>
          </p:cNvPr>
          <p:cNvSpPr>
            <a:spLocks noChangeArrowheads="1"/>
          </p:cNvSpPr>
          <p:nvPr/>
        </p:nvSpPr>
        <p:spPr bwMode="auto">
          <a:xfrm>
            <a:off x="0" y="-323166"/>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6636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500" b="1" dirty="0">
                <a:latin typeface="Times New Roman" panose="02020603050405020304" pitchFamily="18" charset="0"/>
                <a:ea typeface="Cambria" panose="02040503050406030204" pitchFamily="18" charset="0"/>
                <a:cs typeface="Times New Roman" panose="02020603050405020304" pitchFamily="18" charset="0"/>
              </a:rPr>
              <a:t>ABSTRACT</a:t>
            </a:r>
            <a:endParaRPr lang="en-US" sz="55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838200" y="1628274"/>
            <a:ext cx="10515600" cy="4548689"/>
          </a:xfrm>
        </p:spPr>
        <p:txBody>
          <a:bodyPr>
            <a:normAutofit/>
          </a:bodyPr>
          <a:lstStyle/>
          <a:p>
            <a:pPr marL="0" indent="0" algn="just">
              <a:lnSpc>
                <a:spcPct val="100000"/>
              </a:lnSpc>
              <a:buNone/>
            </a:pPr>
            <a:r>
              <a:rPr lang="en-GB" sz="2400" dirty="0">
                <a:latin typeface="Times New Roman" panose="02020603050405020304" pitchFamily="18" charset="0"/>
                <a:cs typeface="Times New Roman" panose="02020603050405020304" pitchFamily="18" charset="0"/>
              </a:rPr>
              <a:t>Fake news has become a serious challenge in the digital age, spreading rapidly across social media platforms and misleading the public. This project proposes a smart system for detecting fake news using Natural Language Processing (NLP) and Machine Learning (ML) techniques. The system </a:t>
            </a:r>
            <a:r>
              <a:rPr lang="en-GB" sz="2400" dirty="0" err="1">
                <a:latin typeface="Times New Roman" panose="02020603050405020304" pitchFamily="18" charset="0"/>
                <a:cs typeface="Times New Roman" panose="02020603050405020304" pitchFamily="18" charset="0"/>
              </a:rPr>
              <a:t>analyzes</a:t>
            </a:r>
            <a:r>
              <a:rPr lang="en-GB" sz="2400" dirty="0">
                <a:latin typeface="Times New Roman" panose="02020603050405020304" pitchFamily="18" charset="0"/>
                <a:cs typeface="Times New Roman" panose="02020603050405020304" pitchFamily="18" charset="0"/>
              </a:rPr>
              <a:t> news articles and classifies them as real or fake based on their textual </a:t>
            </a:r>
            <a:r>
              <a:rPr lang="en-GB" sz="2400" dirty="0" err="1">
                <a:latin typeface="Times New Roman" panose="02020603050405020304" pitchFamily="18" charset="0"/>
                <a:cs typeface="Times New Roman" panose="02020603050405020304" pitchFamily="18" charset="0"/>
              </a:rPr>
              <a:t>content.In</a:t>
            </a:r>
            <a:r>
              <a:rPr lang="en-GB" sz="2400" dirty="0">
                <a:latin typeface="Times New Roman" panose="02020603050405020304" pitchFamily="18" charset="0"/>
                <a:cs typeface="Times New Roman" panose="02020603050405020304" pitchFamily="18" charset="0"/>
              </a:rPr>
              <a:t> addition to traditional methods like TF-IDF and Logistic Regression, the project introduces five new features to improve accuracy and user engagement: (1) Author Trust Score, (2) Real-Time Google Fact-Check, (3) Sentiment Analysis, (4) Title–Body Mismatch Detection, and (5) Writing Style Check.. This solution supports the United Nations Sustainable Development Goals (SDGs), especially </a:t>
            </a:r>
            <a:r>
              <a:rPr lang="en-GB" sz="2400" b="1" dirty="0">
                <a:latin typeface="Times New Roman" panose="02020603050405020304" pitchFamily="18" charset="0"/>
                <a:cs typeface="Times New Roman" panose="02020603050405020304" pitchFamily="18" charset="0"/>
              </a:rPr>
              <a:t>SDG 16 (Peace, Justice, and Strong Institutions)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SDG 4 (Quality Education)</a:t>
            </a:r>
            <a:r>
              <a:rPr lang="en-GB" sz="2400" dirty="0">
                <a:latin typeface="Times New Roman" panose="02020603050405020304" pitchFamily="18" charset="0"/>
                <a:cs typeface="Times New Roman" panose="02020603050405020304" pitchFamily="18" charset="0"/>
              </a:rPr>
              <a:t>, by promoting access to truthful information and encouraging digital literacy.</a:t>
            </a:r>
          </a:p>
          <a:p>
            <a:pPr algn="just"/>
            <a:endParaRPr lang="en-US" sz="2400" dirty="0"/>
          </a:p>
        </p:txBody>
      </p:sp>
    </p:spTree>
    <p:extLst>
      <p:ext uri="{BB962C8B-B14F-4D97-AF65-F5344CB8AC3E}">
        <p14:creationId xmlns:p14="http://schemas.microsoft.com/office/powerpoint/2010/main" val="231795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94495" cy="1325563"/>
          </a:xfrm>
        </p:spPr>
        <p:txBody>
          <a:bodyPr>
            <a:normAutofit/>
          </a:bodyPr>
          <a:lstStyle/>
          <a:p>
            <a:pPr algn="ctr"/>
            <a:r>
              <a:rPr lang="en-US" sz="6000" b="1" dirty="0"/>
              <a:t>   </a:t>
            </a:r>
            <a:r>
              <a:rPr lang="en-US" sz="5000" b="1" dirty="0">
                <a:latin typeface="Times New Roman" panose="02020603050405020304" pitchFamily="18" charset="0"/>
                <a:ea typeface="Cambria" panose="02040503050406030204" pitchFamily="18" charset="0"/>
                <a:cs typeface="Times New Roman" panose="02020603050405020304" pitchFamily="18" charset="0"/>
              </a:rPr>
              <a:t>SCREENSHOT OF OUTPUT</a:t>
            </a:r>
          </a:p>
        </p:txBody>
      </p:sp>
      <p:pic>
        <p:nvPicPr>
          <p:cNvPr id="7" name="Content Placeholder 6">
            <a:extLst>
              <a:ext uri="{FF2B5EF4-FFF2-40B4-BE49-F238E27FC236}">
                <a16:creationId xmlns:a16="http://schemas.microsoft.com/office/drawing/2014/main" id="{1526CA74-2C9F-A6B7-C1A8-B90229DC9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734" y="1761456"/>
            <a:ext cx="8471855" cy="4663407"/>
          </a:xfrm>
        </p:spPr>
      </p:pic>
    </p:spTree>
    <p:extLst>
      <p:ext uri="{BB962C8B-B14F-4D97-AF65-F5344CB8AC3E}">
        <p14:creationId xmlns:p14="http://schemas.microsoft.com/office/powerpoint/2010/main" val="1246030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670BDF-4318-EA1A-2484-0794068B7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3" y="140637"/>
            <a:ext cx="11790947" cy="6340373"/>
          </a:xfrm>
          <a:prstGeom prst="rect">
            <a:avLst/>
          </a:prstGeom>
        </p:spPr>
      </p:pic>
    </p:spTree>
    <p:extLst>
      <p:ext uri="{BB962C8B-B14F-4D97-AF65-F5344CB8AC3E}">
        <p14:creationId xmlns:p14="http://schemas.microsoft.com/office/powerpoint/2010/main" val="179986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8EEF03-EB60-2B6C-A147-E937603BC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 y="569494"/>
            <a:ext cx="11795760" cy="6288505"/>
          </a:xfrm>
          <a:prstGeom prst="rect">
            <a:avLst/>
          </a:prstGeom>
        </p:spPr>
      </p:pic>
    </p:spTree>
    <p:extLst>
      <p:ext uri="{BB962C8B-B14F-4D97-AF65-F5344CB8AC3E}">
        <p14:creationId xmlns:p14="http://schemas.microsoft.com/office/powerpoint/2010/main" val="147111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48653"/>
            <a:ext cx="10607841" cy="1171073"/>
          </a:xfrm>
        </p:spPr>
        <p:txBody>
          <a:bodyPr/>
          <a:lstStyle/>
          <a:p>
            <a:r>
              <a:rPr lang="en-US" dirty="0"/>
              <a:t>                       </a:t>
            </a:r>
            <a:r>
              <a:rPr lang="en-US" sz="5000" b="1" dirty="0">
                <a:latin typeface="Times New Roman" panose="02020603050405020304" pitchFamily="18" charset="0"/>
                <a:ea typeface="Cambria" panose="020405030504060302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   </a:t>
            </a:r>
          </a:p>
        </p:txBody>
      </p:sp>
      <p:sp>
        <p:nvSpPr>
          <p:cNvPr id="6" name="Rectangle 3">
            <a:extLst>
              <a:ext uri="{FF2B5EF4-FFF2-40B4-BE49-F238E27FC236}">
                <a16:creationId xmlns:a16="http://schemas.microsoft.com/office/drawing/2014/main" id="{FEF09B45-E814-1466-D69A-F5CCA62D9F5F}"/>
              </a:ext>
            </a:extLst>
          </p:cNvPr>
          <p:cNvSpPr>
            <a:spLocks noGrp="1" noChangeArrowheads="1"/>
          </p:cNvSpPr>
          <p:nvPr>
            <p:ph idx="1"/>
          </p:nvPr>
        </p:nvSpPr>
        <p:spPr bwMode="auto">
          <a:xfrm>
            <a:off x="340268" y="1347017"/>
            <a:ext cx="11218070" cy="46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Kaliyar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R.K., Goswami, A., &amp; Narang, P. (2021).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FakeBERT: Fake news detection in social media with a BERT-based deep learning approach.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Multimedia Tools and Applications, 80(8),</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11765–11788.</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Alshuwaier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 (2025).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Fake News Detection Using Machine Learning and Deep Learning.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Information, 14(9),</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394.</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Shu, K., Sliva, A., Wang, S., Tang, J., &amp; Liu, H. (2017).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Fake News Detection on Social Media: A Data Mining Perspective.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ACM SIGKDD Explorations Newsletter, 19(1),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22–36.</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Oshikawa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Qian, J., &amp; Wang, W.Y. (2018).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Survey on Natural Language Processing for Fake News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arXiv:1811.00770.</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Alghamdi, J., &amp; Alghamdi, A. (2024).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novel semantic deep learning approach to fake news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Expert Systems with Applications, 207,</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118070.</a:t>
            </a:r>
          </a:p>
        </p:txBody>
      </p:sp>
    </p:spTree>
    <p:extLst>
      <p:ext uri="{BB962C8B-B14F-4D97-AF65-F5344CB8AC3E}">
        <p14:creationId xmlns:p14="http://schemas.microsoft.com/office/powerpoint/2010/main" val="248779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09484" cy="1325563"/>
          </a:xfrm>
        </p:spPr>
        <p:txBody>
          <a:bodyPr/>
          <a:lstStyle/>
          <a:p>
            <a:r>
              <a:rPr lang="en-US" dirty="0"/>
              <a:t>             </a:t>
            </a:r>
            <a:r>
              <a:rPr lang="en-US" sz="5000" b="1" dirty="0">
                <a:latin typeface="Times New Roman" panose="02020603050405020304" pitchFamily="18" charset="0"/>
                <a:ea typeface="Cambria" panose="02040503050406030204" pitchFamily="18" charset="0"/>
                <a:cs typeface="Times New Roman" panose="02020603050405020304" pitchFamily="18" charset="0"/>
              </a:rPr>
              <a:t>PUBLICATION DETAILS</a:t>
            </a:r>
            <a:endParaRPr lang="en-US" sz="5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7DDAA54-718E-F13F-823A-FE98BFE2AA41}"/>
              </a:ext>
            </a:extLst>
          </p:cNvPr>
          <p:cNvSpPr>
            <a:spLocks noGrp="1" noChangeArrowheads="1"/>
          </p:cNvSpPr>
          <p:nvPr>
            <p:ph idx="1"/>
          </p:nvPr>
        </p:nvSpPr>
        <p:spPr bwMode="auto">
          <a:xfrm>
            <a:off x="470233" y="1706829"/>
            <a:ext cx="11015914"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FakeBERT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Fake news detection in social media with a BERT-based deep learning approach</a:t>
            </a: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Rohit Kumar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Kaliyar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Anurag Goswami, Pratik Narang</a:t>
            </a: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Multimedia Tools and Applications</a:t>
            </a: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Volume/Issue: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80(8), Pages 11765–11788</a:t>
            </a: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10.1007/s11042-020-10183-2</a:t>
            </a: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a:t>
            </a:r>
          </a:p>
        </p:txBody>
      </p:sp>
    </p:spTree>
    <p:extLst>
      <p:ext uri="{BB962C8B-B14F-4D97-AF65-F5344CB8AC3E}">
        <p14:creationId xmlns:p14="http://schemas.microsoft.com/office/powerpoint/2010/main" val="919971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a:bodyPr>
          <a:lstStyle/>
          <a:p>
            <a:pPr marL="0" indent="0">
              <a:buNone/>
            </a:pPr>
            <a:r>
              <a:rPr lang="en-US" sz="6600" b="1" dirty="0"/>
              <a:t>          </a:t>
            </a:r>
          </a:p>
          <a:p>
            <a:pPr marL="0" indent="0">
              <a:buNone/>
            </a:pPr>
            <a:r>
              <a:rPr lang="en-US" sz="6600" b="1" dirty="0"/>
              <a:t>                </a:t>
            </a:r>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0553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500" b="1" dirty="0">
                <a:latin typeface="Times New Roman" panose="02020603050405020304" pitchFamily="18" charset="0"/>
                <a:ea typeface="Cambria" panose="02040503050406030204" pitchFamily="18" charset="0"/>
                <a:cs typeface="Times New Roman" panose="02020603050405020304" pitchFamily="18" charset="0"/>
              </a:rPr>
              <a:t>INTRODUCTION</a:t>
            </a:r>
            <a:endParaRPr lang="en-US" sz="55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29653" y="1690688"/>
            <a:ext cx="10515600" cy="4509585"/>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today’s digital world, social media and online platforms have become the primary sources of news for millions of people. However, along with genuine information, a large amount of </a:t>
            </a:r>
            <a:r>
              <a:rPr lang="en-US" sz="2400" b="1" dirty="0">
                <a:latin typeface="Times New Roman" panose="02020603050405020304" pitchFamily="18" charset="0"/>
                <a:cs typeface="Times New Roman" panose="02020603050405020304" pitchFamily="18" charset="0"/>
              </a:rPr>
              <a:t>fake news</a:t>
            </a:r>
            <a:r>
              <a:rPr lang="en-US" sz="2400" dirty="0">
                <a:latin typeface="Times New Roman" panose="02020603050405020304" pitchFamily="18" charset="0"/>
                <a:cs typeface="Times New Roman" panose="02020603050405020304" pitchFamily="18" charset="0"/>
              </a:rPr>
              <a:t> is also spreading rapidly, which misleads society and creates serious problems. Detecting and preventing the spread of fake news has become a major challenge. Our project aims to address this issue by developing a </a:t>
            </a:r>
            <a:r>
              <a:rPr lang="en-US" sz="2400" b="1" dirty="0">
                <a:latin typeface="Times New Roman" panose="02020603050405020304" pitchFamily="18" charset="0"/>
                <a:cs typeface="Times New Roman" panose="02020603050405020304" pitchFamily="18" charset="0"/>
              </a:rPr>
              <a:t>Fake News Detection System</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Natural Language Processing (NLP)</a:t>
            </a:r>
            <a:r>
              <a:rPr lang="en-US" sz="2400" dirty="0">
                <a:latin typeface="Times New Roman" panose="02020603050405020304" pitchFamily="18" charset="0"/>
                <a:cs typeface="Times New Roman" panose="02020603050405020304" pitchFamily="18" charset="0"/>
              </a:rPr>
              <a:t> techniques and </a:t>
            </a:r>
            <a:r>
              <a:rPr lang="en-US" sz="2400" b="1" dirty="0">
                <a:latin typeface="Times New Roman" panose="02020603050405020304" pitchFamily="18" charset="0"/>
                <a:cs typeface="Times New Roman" panose="02020603050405020304" pitchFamily="18" charset="0"/>
              </a:rPr>
              <a:t>Machine Learning algorithms</a:t>
            </a:r>
            <a:r>
              <a:rPr lang="en-US" sz="2400" dirty="0">
                <a:latin typeface="Times New Roman" panose="02020603050405020304" pitchFamily="18" charset="0"/>
                <a:cs typeface="Times New Roman" panose="02020603050405020304" pitchFamily="18" charset="0"/>
              </a:rPr>
              <a:t>. By analyzing the text of news articles, the system can classify whether the given news is </a:t>
            </a:r>
            <a:r>
              <a:rPr lang="en-US" sz="2400" i="1" dirty="0">
                <a:latin typeface="Times New Roman" panose="02020603050405020304" pitchFamily="18" charset="0"/>
                <a:cs typeface="Times New Roman" panose="02020603050405020304" pitchFamily="18" charset="0"/>
              </a:rPr>
              <a:t>real</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fake</a:t>
            </a:r>
            <a:r>
              <a:rPr lang="en-US" sz="2400" dirty="0">
                <a:latin typeface="Times New Roman" panose="02020603050405020304" pitchFamily="18" charset="0"/>
                <a:cs typeface="Times New Roman" panose="02020603050405020304" pitchFamily="18" charset="0"/>
              </a:rPr>
              <a:t>. This system enhances the reliability of online information, promotes digital awareness, and helps users make informed decisions. It contributes to building a safer and more trustworthy digital media environment.</a:t>
            </a:r>
          </a:p>
          <a:p>
            <a:pPr marL="0" indent="0" algn="just">
              <a:buNone/>
            </a:pPr>
            <a:endParaRPr lang="en-US" sz="2400" dirty="0"/>
          </a:p>
        </p:txBody>
      </p:sp>
    </p:spTree>
    <p:extLst>
      <p:ext uri="{BB962C8B-B14F-4D97-AF65-F5344CB8AC3E}">
        <p14:creationId xmlns:p14="http://schemas.microsoft.com/office/powerpoint/2010/main" val="336036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B369-C58F-785C-44C3-5A219CBD4953}"/>
              </a:ext>
            </a:extLst>
          </p:cNvPr>
          <p:cNvSpPr>
            <a:spLocks noGrp="1"/>
          </p:cNvSpPr>
          <p:nvPr>
            <p:ph type="title"/>
          </p:nvPr>
        </p:nvSpPr>
        <p:spPr/>
        <p:txBody>
          <a:bodyPr/>
          <a:lstStyle/>
          <a:p>
            <a:r>
              <a:rPr lang="en-IN" dirty="0"/>
              <a:t>                 </a:t>
            </a:r>
            <a:r>
              <a:rPr lang="en-IN" b="1" dirty="0">
                <a:latin typeface="Times New Roman" panose="02020603050405020304" pitchFamily="18" charset="0"/>
                <a:ea typeface="Cambria" panose="02040503050406030204" pitchFamily="18" charset="0"/>
                <a:cs typeface="Times New Roman" panose="02020603050405020304" pitchFamily="18" charset="0"/>
              </a:rPr>
              <a:t>PROBLEM STATEMENT </a:t>
            </a:r>
            <a:br>
              <a:rPr lang="en-IN" b="1" dirty="0">
                <a:latin typeface="Times New Roman" panose="02020603050405020304" pitchFamily="18" charset="0"/>
                <a:ea typeface="Cambria" panose="02040503050406030204" pitchFamily="18" charset="0"/>
                <a:cs typeface="Times New Roman" panose="02020603050405020304" pitchFamily="18" charset="0"/>
              </a:rPr>
            </a:br>
            <a:r>
              <a:rPr lang="en-IN" b="1" dirty="0">
                <a:latin typeface="Times New Roman" panose="02020603050405020304" pitchFamily="18" charset="0"/>
                <a:ea typeface="Cambria" panose="02040503050406030204" pitchFamily="18" charset="0"/>
                <a:cs typeface="Times New Roman" panose="02020603050405020304" pitchFamily="18" charset="0"/>
              </a:rPr>
              <a:t>                     AND OBJECTIVES</a:t>
            </a:r>
          </a:p>
        </p:txBody>
      </p:sp>
      <p:sp>
        <p:nvSpPr>
          <p:cNvPr id="3" name="Content Placeholder 2">
            <a:extLst>
              <a:ext uri="{FF2B5EF4-FFF2-40B4-BE49-F238E27FC236}">
                <a16:creationId xmlns:a16="http://schemas.microsoft.com/office/drawing/2014/main" id="{C24C2CE7-6D17-FD4E-73FC-F1DA3C7D6254}"/>
              </a:ext>
            </a:extLst>
          </p:cNvPr>
          <p:cNvSpPr>
            <a:spLocks noGrp="1"/>
          </p:cNvSpPr>
          <p:nvPr>
            <p:ph idx="1"/>
          </p:nvPr>
        </p:nvSpPr>
        <p:spPr>
          <a:xfrm>
            <a:off x="838200" y="1876927"/>
            <a:ext cx="10515600" cy="4395536"/>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Fake news spreads rapidly across social media and online platforms.</a:t>
            </a:r>
          </a:p>
          <a:p>
            <a:r>
              <a:rPr lang="en-US" sz="2400" dirty="0">
                <a:latin typeface="Times New Roman" panose="02020603050405020304" pitchFamily="18" charset="0"/>
                <a:cs typeface="Times New Roman" panose="02020603050405020304" pitchFamily="18" charset="0"/>
              </a:rPr>
              <a:t>Many users share false information without checking its authenticity.</a:t>
            </a:r>
          </a:p>
          <a:p>
            <a:r>
              <a:rPr lang="en-US" sz="2400" dirty="0">
                <a:latin typeface="Times New Roman" panose="02020603050405020304" pitchFamily="18" charset="0"/>
                <a:cs typeface="Times New Roman" panose="02020603050405020304" pitchFamily="18" charset="0"/>
              </a:rPr>
              <a:t>This creates confusion, misinformation, and affects public trust.</a:t>
            </a:r>
          </a:p>
          <a:p>
            <a:pPr marL="0" indent="0">
              <a:buNone/>
            </a:pPr>
            <a:r>
              <a:rPr lang="en-US" sz="2400" b="1"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design a system that automatically detects and classifies fake news.</a:t>
            </a:r>
          </a:p>
          <a:p>
            <a:r>
              <a:rPr lang="en-US" sz="2400" dirty="0">
                <a:latin typeface="Times New Roman" panose="02020603050405020304" pitchFamily="18" charset="0"/>
                <a:cs typeface="Times New Roman" panose="02020603050405020304" pitchFamily="18" charset="0"/>
              </a:rPr>
              <a:t>To use Natural Language Processing (NLP) and Machine Learning techniques.</a:t>
            </a:r>
          </a:p>
          <a:p>
            <a:r>
              <a:rPr lang="en-US" sz="2400" dirty="0">
                <a:latin typeface="Times New Roman" panose="02020603050405020304" pitchFamily="18" charset="0"/>
                <a:cs typeface="Times New Roman" panose="02020603050405020304" pitchFamily="18" charset="0"/>
              </a:rPr>
              <a:t>To help users identify reliable information quickly.</a:t>
            </a:r>
          </a:p>
          <a:p>
            <a:r>
              <a:rPr lang="en-US" sz="2400" dirty="0">
                <a:latin typeface="Times New Roman" panose="02020603050405020304" pitchFamily="18" charset="0"/>
                <a:cs typeface="Times New Roman" panose="02020603050405020304" pitchFamily="18" charset="0"/>
              </a:rPr>
              <a:t>To reduce the impact of misleading content online.</a:t>
            </a:r>
          </a:p>
          <a:p>
            <a:r>
              <a:rPr lang="en-US" sz="2400" dirty="0">
                <a:latin typeface="Times New Roman" panose="02020603050405020304" pitchFamily="18" charset="0"/>
                <a:cs typeface="Times New Roman" panose="02020603050405020304" pitchFamily="18" charset="0"/>
              </a:rPr>
              <a:t>To promote awareness and responsible digital communication.</a:t>
            </a:r>
          </a:p>
          <a:p>
            <a:pPr marL="0" indent="0" algn="just">
              <a:buNone/>
            </a:pPr>
            <a:endParaRPr lang="en-IN" sz="2400" dirty="0"/>
          </a:p>
        </p:txBody>
      </p:sp>
    </p:spTree>
    <p:extLst>
      <p:ext uri="{BB962C8B-B14F-4D97-AF65-F5344CB8AC3E}">
        <p14:creationId xmlns:p14="http://schemas.microsoft.com/office/powerpoint/2010/main" val="11313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153B-CD2A-DADC-CE1A-0848D7794EA6}"/>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LITERATURE</a:t>
            </a:r>
            <a:r>
              <a:rPr lang="en-IN" b="1" dirty="0"/>
              <a:t> </a:t>
            </a:r>
            <a:r>
              <a:rPr lang="en-IN" b="1" dirty="0">
                <a:latin typeface="Times New Roman" panose="02020603050405020304" pitchFamily="18" charset="0"/>
                <a:cs typeface="Times New Roman" panose="02020603050405020304" pitchFamily="18" charset="0"/>
              </a:rPr>
              <a:t>REVIEW</a:t>
            </a:r>
          </a:p>
        </p:txBody>
      </p:sp>
      <p:sp>
        <p:nvSpPr>
          <p:cNvPr id="3" name="Content Placeholder 2">
            <a:extLst>
              <a:ext uri="{FF2B5EF4-FFF2-40B4-BE49-F238E27FC236}">
                <a16:creationId xmlns:a16="http://schemas.microsoft.com/office/drawing/2014/main" id="{89BEB922-3083-9AE8-B55A-7DAEAD4CF305}"/>
              </a:ext>
            </a:extLst>
          </p:cNvPr>
          <p:cNvSpPr>
            <a:spLocks noGrp="1"/>
          </p:cNvSpPr>
          <p:nvPr>
            <p:ph idx="1"/>
          </p:nvPr>
        </p:nvSpPr>
        <p:spPr>
          <a:xfrm>
            <a:off x="838200" y="1690688"/>
            <a:ext cx="10515600" cy="4604837"/>
          </a:xfrm>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Many researchers have developed different techniques to detect fake news using Machine Learning and Natural Language Processing (NLP). Earlier studies used traditional models like Logistic Regression and Naïve Bayes for text classification. Later, advanced deep learning models such as LSTM and BERT improved accuracy by understanding the meaning of words and context. These research works helped us understand how language patterns can identify fake news and inspired our project to build a more accurate and hybrid NLP-based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36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7" y="365126"/>
            <a:ext cx="11654590" cy="1126790"/>
          </a:xfrm>
        </p:spPr>
        <p:txBody>
          <a:bodyPr>
            <a:normAutofit/>
          </a:bodyPr>
          <a:lstStyle/>
          <a:p>
            <a:r>
              <a:rPr lang="en-US" sz="4000" dirty="0"/>
              <a:t>       </a:t>
            </a:r>
            <a:r>
              <a:rPr lang="en-US" sz="4000" b="1" dirty="0">
                <a:latin typeface="Times New Roman" panose="02020603050405020304" pitchFamily="18" charset="0"/>
                <a:ea typeface="Cambria" panose="02040503050406030204" pitchFamily="18" charset="0"/>
                <a:cs typeface="Times New Roman" panose="02020603050405020304" pitchFamily="18" charset="0"/>
              </a:rPr>
              <a:t>SOFTWARE/HARDWARE REQUIREMENT</a:t>
            </a:r>
          </a:p>
        </p:txBody>
      </p:sp>
      <p:sp>
        <p:nvSpPr>
          <p:cNvPr id="3" name="Content Placeholder 2"/>
          <p:cNvSpPr>
            <a:spLocks noGrp="1"/>
          </p:cNvSpPr>
          <p:nvPr>
            <p:ph idx="1"/>
          </p:nvPr>
        </p:nvSpPr>
        <p:spPr>
          <a:xfrm>
            <a:off x="838200" y="1491916"/>
            <a:ext cx="9581147" cy="5301916"/>
          </a:xfrm>
        </p:spPr>
        <p:txBody>
          <a:bodyPr>
            <a:normAutofit fontScale="25000" lnSpcReduction="20000"/>
          </a:bodyPr>
          <a:lstStyle/>
          <a:p>
            <a:pPr marL="0" indent="0">
              <a:lnSpc>
                <a:spcPct val="120000"/>
              </a:lnSpc>
              <a:buNone/>
            </a:pPr>
            <a:r>
              <a:rPr lang="en-IN" sz="8600" b="1" dirty="0">
                <a:latin typeface="Arial" panose="020B0604020202020204" pitchFamily="34" charset="0"/>
                <a:cs typeface="Arial" panose="020B0604020202020204" pitchFamily="34" charset="0"/>
              </a:rPr>
              <a:t> </a:t>
            </a:r>
            <a:r>
              <a:rPr lang="en-IN" sz="9200" b="1" dirty="0">
                <a:latin typeface="Times New Roman" panose="02020603050405020304" pitchFamily="18" charset="0"/>
                <a:cs typeface="Times New Roman" panose="02020603050405020304" pitchFamily="18" charset="0"/>
              </a:rPr>
              <a:t>SOFTWARE REQUIREMENTS</a:t>
            </a:r>
          </a:p>
          <a:p>
            <a:pPr>
              <a:lnSpc>
                <a:spcPct val="120000"/>
              </a:lnSpc>
            </a:pPr>
            <a:r>
              <a:rPr lang="en-IN" sz="9200" dirty="0">
                <a:latin typeface="Times New Roman" panose="02020603050405020304" pitchFamily="18" charset="0"/>
                <a:cs typeface="Times New Roman" panose="02020603050405020304" pitchFamily="18" charset="0"/>
              </a:rPr>
              <a:t>Operating System: Windows 10/11</a:t>
            </a:r>
          </a:p>
          <a:p>
            <a:pPr>
              <a:lnSpc>
                <a:spcPct val="120000"/>
              </a:lnSpc>
            </a:pPr>
            <a:r>
              <a:rPr lang="en-IN" sz="9200" dirty="0">
                <a:latin typeface="Times New Roman" panose="02020603050405020304" pitchFamily="18" charset="0"/>
                <a:cs typeface="Times New Roman" panose="02020603050405020304" pitchFamily="18" charset="0"/>
              </a:rPr>
              <a:t>Programming Language: Python 3.8+ </a:t>
            </a:r>
          </a:p>
          <a:p>
            <a:pPr>
              <a:lnSpc>
                <a:spcPct val="120000"/>
              </a:lnSpc>
            </a:pPr>
            <a:r>
              <a:rPr lang="en-IN" sz="9200" dirty="0">
                <a:latin typeface="Times New Roman" panose="02020603050405020304" pitchFamily="18" charset="0"/>
                <a:cs typeface="Times New Roman" panose="02020603050405020304" pitchFamily="18" charset="0"/>
              </a:rPr>
              <a:t>Libraries: Flask, Scikit-learn, NLTK/</a:t>
            </a:r>
            <a:r>
              <a:rPr lang="en-IN" sz="9200" dirty="0" err="1">
                <a:latin typeface="Times New Roman" panose="02020603050405020304" pitchFamily="18" charset="0"/>
                <a:cs typeface="Times New Roman" panose="02020603050405020304" pitchFamily="18" charset="0"/>
              </a:rPr>
              <a:t>SpaCy</a:t>
            </a:r>
            <a:endParaRPr lang="en-IN" sz="9200" dirty="0">
              <a:latin typeface="Times New Roman" panose="02020603050405020304" pitchFamily="18" charset="0"/>
              <a:cs typeface="Times New Roman" panose="02020603050405020304" pitchFamily="18" charset="0"/>
            </a:endParaRPr>
          </a:p>
          <a:p>
            <a:pPr>
              <a:lnSpc>
                <a:spcPct val="120000"/>
              </a:lnSpc>
            </a:pPr>
            <a:r>
              <a:rPr lang="en-IN" sz="9200" dirty="0">
                <a:latin typeface="Times New Roman" panose="02020603050405020304" pitchFamily="18" charset="0"/>
                <a:cs typeface="Times New Roman" panose="02020603050405020304" pitchFamily="18" charset="0"/>
              </a:rPr>
              <a:t>IDE/Tools: VS Code</a:t>
            </a:r>
          </a:p>
          <a:p>
            <a:pPr>
              <a:lnSpc>
                <a:spcPct val="120000"/>
              </a:lnSpc>
            </a:pPr>
            <a:r>
              <a:rPr lang="en-IN" sz="9200" dirty="0">
                <a:latin typeface="Times New Roman" panose="02020603050405020304" pitchFamily="18" charset="0"/>
                <a:cs typeface="Times New Roman" panose="02020603050405020304" pitchFamily="18" charset="0"/>
              </a:rPr>
              <a:t>Database: CSV Files</a:t>
            </a:r>
          </a:p>
          <a:p>
            <a:pPr marL="0" indent="0">
              <a:lnSpc>
                <a:spcPct val="120000"/>
              </a:lnSpc>
              <a:buNone/>
            </a:pPr>
            <a:r>
              <a:rPr lang="en-IN" sz="9200" b="1" dirty="0">
                <a:latin typeface="Times New Roman" panose="02020603050405020304" pitchFamily="18" charset="0"/>
                <a:cs typeface="Times New Roman" panose="02020603050405020304" pitchFamily="18" charset="0"/>
              </a:rPr>
              <a:t>  HARDWARE REQUIREMENTS</a:t>
            </a:r>
          </a:p>
          <a:p>
            <a:pPr>
              <a:lnSpc>
                <a:spcPct val="120000"/>
              </a:lnSpc>
            </a:pPr>
            <a:r>
              <a:rPr lang="en-IN" sz="9200" dirty="0">
                <a:latin typeface="Times New Roman" panose="02020603050405020304" pitchFamily="18" charset="0"/>
                <a:cs typeface="Times New Roman" panose="02020603050405020304" pitchFamily="18" charset="0"/>
              </a:rPr>
              <a:t>Processor: Intel i3 or Higher</a:t>
            </a:r>
          </a:p>
          <a:p>
            <a:pPr>
              <a:lnSpc>
                <a:spcPct val="120000"/>
              </a:lnSpc>
            </a:pPr>
            <a:r>
              <a:rPr lang="en-IN" sz="9200" dirty="0">
                <a:latin typeface="Times New Roman" panose="02020603050405020304" pitchFamily="18" charset="0"/>
                <a:cs typeface="Times New Roman" panose="02020603050405020304" pitchFamily="18" charset="0"/>
              </a:rPr>
              <a:t>RAM: Minimum 4GB</a:t>
            </a:r>
          </a:p>
          <a:p>
            <a:pPr>
              <a:lnSpc>
                <a:spcPct val="120000"/>
              </a:lnSpc>
            </a:pPr>
            <a:r>
              <a:rPr lang="en-IN" sz="9200" dirty="0">
                <a:latin typeface="Times New Roman" panose="02020603050405020304" pitchFamily="18" charset="0"/>
                <a:cs typeface="Times New Roman" panose="02020603050405020304" pitchFamily="18" charset="0"/>
              </a:rPr>
              <a:t>Storage: 500 MB or Free Space</a:t>
            </a:r>
          </a:p>
          <a:p>
            <a:pPr>
              <a:lnSpc>
                <a:spcPct val="120000"/>
              </a:lnSpc>
            </a:pPr>
            <a:r>
              <a:rPr lang="en-IN" sz="9200" dirty="0">
                <a:latin typeface="Times New Roman" panose="02020603050405020304" pitchFamily="18" charset="0"/>
                <a:cs typeface="Times New Roman" panose="02020603050405020304" pitchFamily="18" charset="0"/>
              </a:rPr>
              <a:t>Internet Connection: Required for Setup</a:t>
            </a:r>
          </a:p>
          <a:p>
            <a:pPr marL="0" indent="0">
              <a:buNone/>
            </a:pPr>
            <a:endParaRPr lang="en-IN" sz="2400" dirty="0"/>
          </a:p>
          <a:p>
            <a:pPr marL="0" indent="0">
              <a:buNone/>
            </a:pPr>
            <a:br>
              <a:rPr lang="en-IN" sz="2400" dirty="0"/>
            </a:br>
            <a:br>
              <a:rPr lang="en-IN" sz="2400" dirty="0"/>
            </a:br>
            <a:endParaRPr lang="en-IN" sz="2400" dirty="0"/>
          </a:p>
          <a:p>
            <a:endParaRPr lang="en-IN" sz="2400" dirty="0"/>
          </a:p>
          <a:p>
            <a:pPr marL="0" indent="0">
              <a:buNone/>
            </a:pPr>
            <a:endParaRPr lang="en-US" sz="2400" dirty="0"/>
          </a:p>
        </p:txBody>
      </p:sp>
    </p:spTree>
    <p:extLst>
      <p:ext uri="{BB962C8B-B14F-4D97-AF65-F5344CB8AC3E}">
        <p14:creationId xmlns:p14="http://schemas.microsoft.com/office/powerpoint/2010/main" val="360809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731E-CD2D-A156-DA80-787F3BF805A4}"/>
              </a:ext>
            </a:extLst>
          </p:cNvPr>
          <p:cNvSpPr>
            <a:spLocks noGrp="1"/>
          </p:cNvSpPr>
          <p:nvPr>
            <p:ph type="title"/>
          </p:nvPr>
        </p:nvSpPr>
        <p:spPr>
          <a:xfrm>
            <a:off x="838200" y="393031"/>
            <a:ext cx="10639926" cy="1580147"/>
          </a:xfrm>
        </p:spPr>
        <p:txBody>
          <a:bodyPr>
            <a:normAutofit/>
          </a:bodyPr>
          <a:lstStyle/>
          <a:p>
            <a:r>
              <a:rPr lang="en-IN" b="1" dirty="0"/>
              <a:t>                   </a:t>
            </a:r>
            <a:r>
              <a:rPr lang="en-IN" sz="4900" b="1" dirty="0">
                <a:latin typeface="Times New Roman" panose="02020603050405020304" pitchFamily="18" charset="0"/>
                <a:cs typeface="Times New Roman" panose="02020603050405020304" pitchFamily="18" charset="0"/>
              </a:rPr>
              <a:t>DATA COLLECTION</a:t>
            </a:r>
            <a:r>
              <a:rPr lang="en-IN" b="1"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E4DB96BC-AA8C-6372-A6F0-F015D479EDC6}"/>
              </a:ext>
            </a:extLst>
          </p:cNvPr>
          <p:cNvSpPr>
            <a:spLocks noGrp="1"/>
          </p:cNvSpPr>
          <p:nvPr>
            <p:ph idx="1"/>
          </p:nvPr>
        </p:nvSpPr>
        <p:spPr>
          <a:xfrm>
            <a:off x="838200" y="1556085"/>
            <a:ext cx="10515600" cy="4797342"/>
          </a:xfrm>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The dataset used in this project was gathered from trusted online news sources and publicly available fake news datasets. It contains a large number of real and fake news articles with their titles, content, and labels that indicate whether the news is genuine or misleading. This balanced dataset helps the model understand the difference between truthful and false information through language patterns. The collected data is cleaned, organized, and then divided into training and testing parts to build and evaluate the fake news detection system accurately</a:t>
            </a:r>
            <a:r>
              <a:rPr lang="en-US" dirty="0"/>
              <a:t>.</a:t>
            </a:r>
            <a:endParaRPr lang="en-IN" dirty="0"/>
          </a:p>
        </p:txBody>
      </p:sp>
    </p:spTree>
    <p:extLst>
      <p:ext uri="{BB962C8B-B14F-4D97-AF65-F5344CB8AC3E}">
        <p14:creationId xmlns:p14="http://schemas.microsoft.com/office/powerpoint/2010/main" val="138563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52811" cy="1325563"/>
          </a:xfrm>
        </p:spPr>
        <p:txBody>
          <a:bodyPr>
            <a:normAutofit fontScale="90000"/>
          </a:bodyPr>
          <a:lstStyle/>
          <a:p>
            <a:pPr algn="ctr"/>
            <a:r>
              <a:rPr lang="en-US" dirty="0"/>
              <a:t>              </a:t>
            </a:r>
            <a:r>
              <a:rPr lang="en-US" sz="4900" b="1" dirty="0">
                <a:latin typeface="Times New Roman" panose="02020603050405020304" pitchFamily="18" charset="0"/>
                <a:ea typeface="Cambria" panose="02040503050406030204" pitchFamily="18" charset="0"/>
                <a:cs typeface="Times New Roman" panose="02020603050405020304" pitchFamily="18" charset="0"/>
              </a:rPr>
              <a:t>EXISTING AND PROPOSED</a:t>
            </a:r>
            <a:br>
              <a:rPr lang="en-US" sz="4900" b="1" dirty="0">
                <a:latin typeface="Times New Roman" panose="02020603050405020304" pitchFamily="18" charset="0"/>
                <a:ea typeface="Cambria" panose="02040503050406030204" pitchFamily="18" charset="0"/>
                <a:cs typeface="Times New Roman" panose="02020603050405020304" pitchFamily="18" charset="0"/>
              </a:rPr>
            </a:br>
            <a:r>
              <a:rPr lang="en-US" sz="4900" b="1" dirty="0">
                <a:latin typeface="Times New Roman" panose="02020603050405020304" pitchFamily="18" charset="0"/>
                <a:ea typeface="Cambria" panose="02040503050406030204" pitchFamily="18" charset="0"/>
                <a:cs typeface="Times New Roman" panose="02020603050405020304" pitchFamily="18" charset="0"/>
              </a:rPr>
              <a:t>      SYSTEM</a:t>
            </a:r>
            <a:endParaRPr lang="en-US" sz="49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040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Existing System:</a:t>
            </a:r>
          </a:p>
          <a:p>
            <a:pPr marL="0" indent="0" algn="just">
              <a:buNone/>
            </a:pPr>
            <a:r>
              <a:rPr lang="en-GB"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Websites like </a:t>
            </a:r>
            <a:r>
              <a:rPr lang="en-GB" sz="2400" b="1" dirty="0">
                <a:latin typeface="Times New Roman" panose="02020603050405020304" pitchFamily="18" charset="0"/>
                <a:cs typeface="Times New Roman" panose="02020603050405020304" pitchFamily="18" charset="0"/>
              </a:rPr>
              <a:t>Snopes</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PolitiFact</a:t>
            </a:r>
            <a:r>
              <a:rPr lang="en-GB" sz="2400" dirty="0">
                <a:latin typeface="Times New Roman" panose="02020603050405020304" pitchFamily="18" charset="0"/>
                <a:cs typeface="Times New Roman" panose="02020603050405020304" pitchFamily="18" charset="0"/>
              </a:rPr>
              <a:t> have people who check if the news is true or false. Facebook and Twitter use computer programs to find and hide fake news. Some computer programs learn from real and fake news </a:t>
            </a:r>
            <a:r>
              <a:rPr lang="en-GB" sz="2400" dirty="0" err="1">
                <a:latin typeface="Times New Roman" panose="02020603050405020304" pitchFamily="18" charset="0"/>
                <a:cs typeface="Times New Roman" panose="02020603050405020304" pitchFamily="18" charset="0"/>
              </a:rPr>
              <a:t>examples.They</a:t>
            </a:r>
            <a:r>
              <a:rPr lang="en-GB" sz="2400" dirty="0">
                <a:latin typeface="Times New Roman" panose="02020603050405020304" pitchFamily="18" charset="0"/>
                <a:cs typeface="Times New Roman" panose="02020603050405020304" pitchFamily="18" charset="0"/>
              </a:rPr>
              <a:t> read news text and decide if it’s true or fake</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Proposed System:</a:t>
            </a:r>
            <a:r>
              <a:rPr lang="en-GB"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Author Trust Score</a:t>
            </a:r>
            <a:r>
              <a:rPr lang="en-GB" sz="2400" dirty="0">
                <a:latin typeface="Times New Roman" panose="02020603050405020304" pitchFamily="18" charset="0"/>
                <a:cs typeface="Times New Roman" panose="02020603050405020304" pitchFamily="18" charset="0"/>
              </a:rPr>
              <a:t>: Checks how often the author posted fake news.</a:t>
            </a:r>
          </a:p>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Google Fact-Check</a:t>
            </a:r>
            <a:r>
              <a:rPr lang="en-GB" sz="2400" dirty="0">
                <a:latin typeface="Times New Roman" panose="02020603050405020304" pitchFamily="18" charset="0"/>
                <a:cs typeface="Times New Roman" panose="02020603050405020304" pitchFamily="18" charset="0"/>
              </a:rPr>
              <a:t>: Adds a button to let users search the news.</a:t>
            </a:r>
          </a:p>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Sentiment Analysis</a:t>
            </a:r>
            <a:r>
              <a:rPr lang="en-GB" sz="2400" dirty="0">
                <a:latin typeface="Times New Roman" panose="02020603050405020304" pitchFamily="18" charset="0"/>
                <a:cs typeface="Times New Roman" panose="02020603050405020304" pitchFamily="18" charset="0"/>
              </a:rPr>
              <a:t>: Finds out if the article is emotional or angry.</a:t>
            </a:r>
          </a:p>
          <a:p>
            <a:pPr>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Title vs Content Matching</a:t>
            </a:r>
            <a:r>
              <a:rPr lang="en-GB" sz="2400" dirty="0">
                <a:latin typeface="Times New Roman" panose="02020603050405020304" pitchFamily="18" charset="0"/>
                <a:cs typeface="Times New Roman" panose="02020603050405020304" pitchFamily="18" charset="0"/>
              </a:rPr>
              <a:t>: Checks if the title matches the actual story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58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4A4D-26D0-8898-A265-EB79DA65FB93}"/>
              </a:ext>
            </a:extLst>
          </p:cNvPr>
          <p:cNvSpPr>
            <a:spLocks noGrp="1"/>
          </p:cNvSpPr>
          <p:nvPr>
            <p:ph type="title"/>
          </p:nvPr>
        </p:nvSpPr>
        <p:spPr/>
        <p:txBody>
          <a:bodyPr/>
          <a:lstStyle/>
          <a:p>
            <a:pPr algn="just"/>
            <a:r>
              <a:rPr lang="en-IN" b="1" dirty="0">
                <a:latin typeface="Cambria" panose="02040503050406030204" pitchFamily="18" charset="0"/>
                <a:ea typeface="Cambria" panose="02040503050406030204" pitchFamily="18" charset="0"/>
              </a:rPr>
              <a:t>       </a:t>
            </a:r>
            <a:r>
              <a:rPr lang="en-IN" b="1" dirty="0">
                <a:latin typeface="Times New Roman" panose="02020603050405020304" pitchFamily="18" charset="0"/>
                <a:ea typeface="Cambria" panose="02040503050406030204" pitchFamily="18" charset="0"/>
                <a:cs typeface="Times New Roman" panose="02020603050405020304" pitchFamily="18" charset="0"/>
              </a:rPr>
              <a:t>METHODOLOGY &amp; WORKFLOW </a:t>
            </a:r>
          </a:p>
        </p:txBody>
      </p:sp>
      <p:sp>
        <p:nvSpPr>
          <p:cNvPr id="3" name="Content Placeholder 2">
            <a:extLst>
              <a:ext uri="{FF2B5EF4-FFF2-40B4-BE49-F238E27FC236}">
                <a16:creationId xmlns:a16="http://schemas.microsoft.com/office/drawing/2014/main" id="{73B75F37-D760-6DC3-BC2C-4814C4B125FB}"/>
              </a:ext>
            </a:extLst>
          </p:cNvPr>
          <p:cNvSpPr>
            <a:spLocks noGrp="1"/>
          </p:cNvSpPr>
          <p:nvPr>
            <p:ph idx="1"/>
          </p:nvPr>
        </p:nvSpPr>
        <p:spPr>
          <a:xfrm>
            <a:off x="838200" y="1690688"/>
            <a:ext cx="10515600" cy="44862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project follows a structured process to detect fake news effectively.</a:t>
            </a:r>
          </a:p>
          <a:p>
            <a:r>
              <a:rPr lang="en-US" dirty="0">
                <a:latin typeface="Times New Roman" panose="02020603050405020304" pitchFamily="18" charset="0"/>
                <a:cs typeface="Times New Roman" panose="02020603050405020304" pitchFamily="18" charset="0"/>
              </a:rPr>
              <a:t>Collect a dataset containing real and fake news articles.</a:t>
            </a:r>
          </a:p>
          <a:p>
            <a:r>
              <a:rPr lang="en-US" dirty="0">
                <a:latin typeface="Times New Roman" panose="02020603050405020304" pitchFamily="18" charset="0"/>
                <a:cs typeface="Times New Roman" panose="02020603050405020304" pitchFamily="18" charset="0"/>
              </a:rPr>
              <a:t>Preprocess the data by removing noise, stop words, and unwanted symbols.</a:t>
            </a:r>
          </a:p>
          <a:p>
            <a:r>
              <a:rPr lang="en-US" dirty="0">
                <a:latin typeface="Times New Roman" panose="02020603050405020304" pitchFamily="18" charset="0"/>
                <a:cs typeface="Times New Roman" panose="02020603050405020304" pitchFamily="18" charset="0"/>
              </a:rPr>
              <a:t>Apply </a:t>
            </a:r>
            <a:r>
              <a:rPr lang="en-US" b="1" dirty="0">
                <a:latin typeface="Times New Roman" panose="02020603050405020304" pitchFamily="18" charset="0"/>
                <a:cs typeface="Times New Roman" panose="02020603050405020304" pitchFamily="18" charset="0"/>
              </a:rPr>
              <a:t>NLP techniques</a:t>
            </a:r>
            <a:r>
              <a:rPr lang="en-US" dirty="0">
                <a:latin typeface="Times New Roman" panose="02020603050405020304" pitchFamily="18" charset="0"/>
                <a:cs typeface="Times New Roman" panose="02020603050405020304" pitchFamily="18" charset="0"/>
              </a:rPr>
              <a:t> to extract key features from the text.</a:t>
            </a:r>
          </a:p>
          <a:p>
            <a:r>
              <a:rPr lang="en-US" dirty="0">
                <a:latin typeface="Times New Roman" panose="02020603050405020304" pitchFamily="18" charset="0"/>
                <a:cs typeface="Times New Roman" panose="02020603050405020304" pitchFamily="18" charset="0"/>
              </a:rPr>
              <a:t>Train </a:t>
            </a:r>
            <a:r>
              <a:rPr lang="en-US" b="1" dirty="0">
                <a:latin typeface="Times New Roman" panose="02020603050405020304" pitchFamily="18" charset="0"/>
                <a:cs typeface="Times New Roman" panose="02020603050405020304" pitchFamily="18" charset="0"/>
              </a:rPr>
              <a:t>Machine Learning models</a:t>
            </a:r>
            <a:r>
              <a:rPr lang="en-US" dirty="0">
                <a:latin typeface="Times New Roman" panose="02020603050405020304" pitchFamily="18" charset="0"/>
                <a:cs typeface="Times New Roman" panose="02020603050405020304" pitchFamily="18" charset="0"/>
              </a:rPr>
              <a:t> using the extracted features.</a:t>
            </a:r>
          </a:p>
          <a:p>
            <a:r>
              <a:rPr lang="en-US" dirty="0">
                <a:latin typeface="Times New Roman" panose="02020603050405020304" pitchFamily="18" charset="0"/>
                <a:cs typeface="Times New Roman" panose="02020603050405020304" pitchFamily="18" charset="0"/>
              </a:rPr>
              <a:t>Classify the news as </a:t>
            </a:r>
            <a:r>
              <a:rPr lang="en-US" b="1" dirty="0">
                <a:latin typeface="Times New Roman" panose="02020603050405020304" pitchFamily="18" charset="0"/>
                <a:cs typeface="Times New Roman" panose="02020603050405020304" pitchFamily="18" charset="0"/>
              </a:rPr>
              <a:t>real or fake</a:t>
            </a:r>
            <a:r>
              <a:rPr lang="en-US" dirty="0">
                <a:latin typeface="Times New Roman" panose="02020603050405020304" pitchFamily="18" charset="0"/>
                <a:cs typeface="Times New Roman" panose="02020603050405020304" pitchFamily="18" charset="0"/>
              </a:rPr>
              <a:t> based on model predictions</a:t>
            </a:r>
          </a:p>
          <a:p>
            <a:r>
              <a:rPr lang="en-US" dirty="0">
                <a:latin typeface="Times New Roman" panose="02020603050405020304" pitchFamily="18" charset="0"/>
                <a:cs typeface="Times New Roman" panose="02020603050405020304" pitchFamily="18" charset="0"/>
              </a:rPr>
              <a:t>Evaluate performance using metrics like accuracy and precision</a:t>
            </a:r>
            <a:r>
              <a:rPr lang="en-US" dirty="0"/>
              <a:t>.</a:t>
            </a:r>
          </a:p>
          <a:p>
            <a:endParaRPr lang="en-IN" dirty="0"/>
          </a:p>
        </p:txBody>
      </p:sp>
    </p:spTree>
    <p:extLst>
      <p:ext uri="{BB962C8B-B14F-4D97-AF65-F5344CB8AC3E}">
        <p14:creationId xmlns:p14="http://schemas.microsoft.com/office/powerpoint/2010/main" val="115493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1958</Words>
  <Application>Microsoft Office PowerPoint</Application>
  <PresentationFormat>Widescreen</PresentationFormat>
  <Paragraphs>143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vt:lpstr>
      <vt:lpstr>Times New Roman</vt:lpstr>
      <vt:lpstr>Wingdings</vt:lpstr>
      <vt:lpstr>Office Theme</vt:lpstr>
      <vt:lpstr>PowerPoint Presentation</vt:lpstr>
      <vt:lpstr>                         ABSTRACT</vt:lpstr>
      <vt:lpstr>                  INTRODUCTION</vt:lpstr>
      <vt:lpstr>                 PROBLEM STATEMENT                       AND OBJECTIVES</vt:lpstr>
      <vt:lpstr>                LITERATURE REVIEW</vt:lpstr>
      <vt:lpstr>       SOFTWARE/HARDWARE REQUIREMENT</vt:lpstr>
      <vt:lpstr>                   DATA COLLECTION        </vt:lpstr>
      <vt:lpstr>              EXISTING AND PROPOSED       SYSTEM</vt:lpstr>
      <vt:lpstr>       METHODOLOGY &amp; WORKFLOW </vt:lpstr>
      <vt:lpstr>                ALGORITHM USED</vt:lpstr>
      <vt:lpstr>               LITERATURE REVIEW</vt:lpstr>
      <vt:lpstr>                     SYSTEM DESIGN </vt:lpstr>
      <vt:lpstr>                ARCHITECTURE DIAGRAM</vt:lpstr>
      <vt:lpstr>                   IMPLEMENTATION</vt:lpstr>
      <vt:lpstr>     PERFORMANCE COMPARISON</vt:lpstr>
      <vt:lpstr>RESULTS AND PERFORMANCE  EVALUATION </vt:lpstr>
      <vt:lpstr>                             TESTING</vt:lpstr>
      <vt:lpstr>APPLICATIONS AND REAL-WORLD IMPACT</vt:lpstr>
      <vt:lpstr>   CONCLUSION AND FUTURE  ENHANCEMENT</vt:lpstr>
      <vt:lpstr>   SCREENSHOT OF OUTPUT</vt:lpstr>
      <vt:lpstr>PowerPoint Presentation</vt:lpstr>
      <vt:lpstr>PowerPoint Presentation</vt:lpstr>
      <vt:lpstr>                       REFERENCE   </vt:lpstr>
      <vt:lpstr>             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c:creator>
  <cp:lastModifiedBy>Sabareesh Murugan</cp:lastModifiedBy>
  <cp:revision>19</cp:revision>
  <dcterms:created xsi:type="dcterms:W3CDTF">2025-09-24T11:36:57Z</dcterms:created>
  <dcterms:modified xsi:type="dcterms:W3CDTF">2025-10-28T09:31:54Z</dcterms:modified>
</cp:coreProperties>
</file>