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1938C-975F-4679-87A9-92E22B279C74}" v="10" dt="2024-11-05T09:48:13.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5" d="100"/>
          <a:sy n="105"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ri_ krish" userId="a0d2b4ad43c30d9d" providerId="LiveId" clId="{18C1938C-975F-4679-87A9-92E22B279C74}"/>
    <pc:docChg chg="undo redo custSel addSld delSld modSld sldOrd">
      <pc:chgData name="Sabari_ krish" userId="a0d2b4ad43c30d9d" providerId="LiveId" clId="{18C1938C-975F-4679-87A9-92E22B279C74}" dt="2024-11-19T13:29:17.098" v="356" actId="20577"/>
      <pc:docMkLst>
        <pc:docMk/>
      </pc:docMkLst>
      <pc:sldChg chg="modSp mod">
        <pc:chgData name="Sabari_ krish" userId="a0d2b4ad43c30d9d" providerId="LiveId" clId="{18C1938C-975F-4679-87A9-92E22B279C74}" dt="2024-11-05T09:20:52.584" v="190" actId="113"/>
        <pc:sldMkLst>
          <pc:docMk/>
          <pc:sldMk cId="4046217763" sldId="257"/>
        </pc:sldMkLst>
        <pc:spChg chg="mod">
          <ac:chgData name="Sabari_ krish" userId="a0d2b4ad43c30d9d" providerId="LiveId" clId="{18C1938C-975F-4679-87A9-92E22B279C74}" dt="2024-11-05T09:20:52.584" v="190" actId="113"/>
          <ac:spMkLst>
            <pc:docMk/>
            <pc:sldMk cId="4046217763" sldId="257"/>
            <ac:spMk id="3" creationId="{16AAD58C-8538-6485-DB4E-80BDC379C3B2}"/>
          </ac:spMkLst>
        </pc:spChg>
      </pc:sldChg>
      <pc:sldChg chg="modSp mod">
        <pc:chgData name="Sabari_ krish" userId="a0d2b4ad43c30d9d" providerId="LiveId" clId="{18C1938C-975F-4679-87A9-92E22B279C74}" dt="2024-11-05T08:54:46.042" v="43" actId="27636"/>
        <pc:sldMkLst>
          <pc:docMk/>
          <pc:sldMk cId="880215444" sldId="258"/>
        </pc:sldMkLst>
        <pc:spChg chg="mod">
          <ac:chgData name="Sabari_ krish" userId="a0d2b4ad43c30d9d" providerId="LiveId" clId="{18C1938C-975F-4679-87A9-92E22B279C74}" dt="2024-11-05T08:54:46.042" v="43" actId="27636"/>
          <ac:spMkLst>
            <pc:docMk/>
            <pc:sldMk cId="880215444" sldId="258"/>
            <ac:spMk id="3" creationId="{0EF9CE65-0D5A-9ECE-4F86-91A0ADF6D2D2}"/>
          </ac:spMkLst>
        </pc:spChg>
      </pc:sldChg>
      <pc:sldChg chg="modSp mod">
        <pc:chgData name="Sabari_ krish" userId="a0d2b4ad43c30d9d" providerId="LiveId" clId="{18C1938C-975F-4679-87A9-92E22B279C74}" dt="2024-11-19T13:29:17.098" v="356" actId="20577"/>
        <pc:sldMkLst>
          <pc:docMk/>
          <pc:sldMk cId="2260063309" sldId="260"/>
        </pc:sldMkLst>
        <pc:graphicFrameChg chg="mod modGraphic">
          <ac:chgData name="Sabari_ krish" userId="a0d2b4ad43c30d9d" providerId="LiveId" clId="{18C1938C-975F-4679-87A9-92E22B279C74}" dt="2024-11-19T13:29:17.098" v="356" actId="20577"/>
          <ac:graphicFrameMkLst>
            <pc:docMk/>
            <pc:sldMk cId="2260063309" sldId="260"/>
            <ac:graphicFrameMk id="7" creationId="{59A99242-71F3-E142-690C-EF1BD530B900}"/>
          </ac:graphicFrameMkLst>
        </pc:graphicFrameChg>
      </pc:sldChg>
      <pc:sldChg chg="modSp mod">
        <pc:chgData name="Sabari_ krish" userId="a0d2b4ad43c30d9d" providerId="LiveId" clId="{18C1938C-975F-4679-87A9-92E22B279C74}" dt="2024-11-05T09:19:32.934" v="170" actId="255"/>
        <pc:sldMkLst>
          <pc:docMk/>
          <pc:sldMk cId="3623092019" sldId="261"/>
        </pc:sldMkLst>
        <pc:graphicFrameChg chg="modGraphic">
          <ac:chgData name="Sabari_ krish" userId="a0d2b4ad43c30d9d" providerId="LiveId" clId="{18C1938C-975F-4679-87A9-92E22B279C74}" dt="2024-11-05T09:19:32.934" v="170" actId="255"/>
          <ac:graphicFrameMkLst>
            <pc:docMk/>
            <pc:sldMk cId="3623092019" sldId="261"/>
            <ac:graphicFrameMk id="4" creationId="{2BF61A2A-2D07-38D4-3E06-1AA58DE2B69C}"/>
          </ac:graphicFrameMkLst>
        </pc:graphicFrameChg>
      </pc:sldChg>
      <pc:sldChg chg="modSp mod">
        <pc:chgData name="Sabari_ krish" userId="a0d2b4ad43c30d9d" providerId="LiveId" clId="{18C1938C-975F-4679-87A9-92E22B279C74}" dt="2024-11-05T09:19:44.965" v="172" actId="113"/>
        <pc:sldMkLst>
          <pc:docMk/>
          <pc:sldMk cId="3339301344" sldId="262"/>
        </pc:sldMkLst>
        <pc:graphicFrameChg chg="modGraphic">
          <ac:chgData name="Sabari_ krish" userId="a0d2b4ad43c30d9d" providerId="LiveId" clId="{18C1938C-975F-4679-87A9-92E22B279C74}" dt="2024-11-05T09:19:44.965" v="172" actId="113"/>
          <ac:graphicFrameMkLst>
            <pc:docMk/>
            <pc:sldMk cId="3339301344" sldId="262"/>
            <ac:graphicFrameMk id="4" creationId="{28BF818D-6199-0020-3328-2CAD5E43B203}"/>
          </ac:graphicFrameMkLst>
        </pc:graphicFrameChg>
      </pc:sldChg>
      <pc:sldChg chg="modSp mod">
        <pc:chgData name="Sabari_ krish" userId="a0d2b4ad43c30d9d" providerId="LiveId" clId="{18C1938C-975F-4679-87A9-92E22B279C74}" dt="2024-11-05T09:21:36.556" v="192" actId="113"/>
        <pc:sldMkLst>
          <pc:docMk/>
          <pc:sldMk cId="4206496136" sldId="263"/>
        </pc:sldMkLst>
        <pc:spChg chg="mod">
          <ac:chgData name="Sabari_ krish" userId="a0d2b4ad43c30d9d" providerId="LiveId" clId="{18C1938C-975F-4679-87A9-92E22B279C74}" dt="2024-11-05T09:21:36.556" v="192" actId="113"/>
          <ac:spMkLst>
            <pc:docMk/>
            <pc:sldMk cId="4206496136" sldId="263"/>
            <ac:spMk id="3" creationId="{3AC0D65F-7C22-90ED-C8BE-4B76F848397D}"/>
          </ac:spMkLst>
        </pc:spChg>
      </pc:sldChg>
      <pc:sldChg chg="modSp mod">
        <pc:chgData name="Sabari_ krish" userId="a0d2b4ad43c30d9d" providerId="LiveId" clId="{18C1938C-975F-4679-87A9-92E22B279C74}" dt="2024-11-05T09:22:34.972" v="198" actId="113"/>
        <pc:sldMkLst>
          <pc:docMk/>
          <pc:sldMk cId="3308132202" sldId="264"/>
        </pc:sldMkLst>
        <pc:spChg chg="mod">
          <ac:chgData name="Sabari_ krish" userId="a0d2b4ad43c30d9d" providerId="LiveId" clId="{18C1938C-975F-4679-87A9-92E22B279C74}" dt="2024-11-05T09:22:34.972" v="198" actId="113"/>
          <ac:spMkLst>
            <pc:docMk/>
            <pc:sldMk cId="3308132202" sldId="264"/>
            <ac:spMk id="3" creationId="{44DDC2AE-6D4C-E51A-9DF8-2BD038F9D150}"/>
          </ac:spMkLst>
        </pc:spChg>
      </pc:sldChg>
      <pc:sldChg chg="modSp mod">
        <pc:chgData name="Sabari_ krish" userId="a0d2b4ad43c30d9d" providerId="LiveId" clId="{18C1938C-975F-4679-87A9-92E22B279C74}" dt="2024-11-05T09:24:46.438" v="214" actId="123"/>
        <pc:sldMkLst>
          <pc:docMk/>
          <pc:sldMk cId="512456339" sldId="265"/>
        </pc:sldMkLst>
        <pc:spChg chg="mod">
          <ac:chgData name="Sabari_ krish" userId="a0d2b4ad43c30d9d" providerId="LiveId" clId="{18C1938C-975F-4679-87A9-92E22B279C74}" dt="2024-11-05T09:24:46.438" v="214" actId="123"/>
          <ac:spMkLst>
            <pc:docMk/>
            <pc:sldMk cId="512456339" sldId="265"/>
            <ac:spMk id="3" creationId="{2D479041-1A0D-C7BB-D93B-A1E63FE1AF9F}"/>
          </ac:spMkLst>
        </pc:spChg>
      </pc:sldChg>
      <pc:sldChg chg="modSp mod">
        <pc:chgData name="Sabari_ krish" userId="a0d2b4ad43c30d9d" providerId="LiveId" clId="{18C1938C-975F-4679-87A9-92E22B279C74}" dt="2024-11-05T09:25:53.807" v="222" actId="14100"/>
        <pc:sldMkLst>
          <pc:docMk/>
          <pc:sldMk cId="3743737696" sldId="266"/>
        </pc:sldMkLst>
        <pc:spChg chg="mod">
          <ac:chgData name="Sabari_ krish" userId="a0d2b4ad43c30d9d" providerId="LiveId" clId="{18C1938C-975F-4679-87A9-92E22B279C74}" dt="2024-11-05T09:25:53.807" v="222" actId="14100"/>
          <ac:spMkLst>
            <pc:docMk/>
            <pc:sldMk cId="3743737696" sldId="266"/>
            <ac:spMk id="3" creationId="{C3BE38A1-0EC9-7847-9DB9-748E911F5639}"/>
          </ac:spMkLst>
        </pc:spChg>
      </pc:sldChg>
      <pc:sldChg chg="addSp delSp modSp del mod ord">
        <pc:chgData name="Sabari_ krish" userId="a0d2b4ad43c30d9d" providerId="LiveId" clId="{18C1938C-975F-4679-87A9-92E22B279C74}" dt="2024-11-05T09:47:38.282" v="293" actId="2696"/>
        <pc:sldMkLst>
          <pc:docMk/>
          <pc:sldMk cId="703208702" sldId="268"/>
        </pc:sldMkLst>
        <pc:spChg chg="del">
          <ac:chgData name="Sabari_ krish" userId="a0d2b4ad43c30d9d" providerId="LiveId" clId="{18C1938C-975F-4679-87A9-92E22B279C74}" dt="2024-11-05T09:42:55.732" v="282" actId="21"/>
          <ac:spMkLst>
            <pc:docMk/>
            <pc:sldMk cId="703208702" sldId="268"/>
            <ac:spMk id="2" creationId="{9CC5B4F9-2E9C-9011-0B4E-1110BA31D957}"/>
          </ac:spMkLst>
        </pc:spChg>
        <pc:spChg chg="add del mod">
          <ac:chgData name="Sabari_ krish" userId="a0d2b4ad43c30d9d" providerId="LiveId" clId="{18C1938C-975F-4679-87A9-92E22B279C74}" dt="2024-11-05T09:43:01.663" v="283" actId="21"/>
          <ac:spMkLst>
            <pc:docMk/>
            <pc:sldMk cId="703208702" sldId="268"/>
            <ac:spMk id="4" creationId="{C998FC74-8D42-0A0B-54F5-94DA21136D1A}"/>
          </ac:spMkLst>
        </pc:spChg>
        <pc:picChg chg="add del mod">
          <ac:chgData name="Sabari_ krish" userId="a0d2b4ad43c30d9d" providerId="LiveId" clId="{18C1938C-975F-4679-87A9-92E22B279C74}" dt="2024-11-05T09:47:25.174" v="291" actId="21"/>
          <ac:picMkLst>
            <pc:docMk/>
            <pc:sldMk cId="703208702" sldId="268"/>
            <ac:picMk id="6" creationId="{F777C41A-28B5-7042-9C54-D0E4E986A165}"/>
          </ac:picMkLst>
        </pc:picChg>
      </pc:sldChg>
      <pc:sldChg chg="add del">
        <pc:chgData name="Sabari_ krish" userId="a0d2b4ad43c30d9d" providerId="LiveId" clId="{18C1938C-975F-4679-87A9-92E22B279C74}" dt="2024-11-05T09:26:59.178" v="225" actId="2890"/>
        <pc:sldMkLst>
          <pc:docMk/>
          <pc:sldMk cId="2365881918" sldId="269"/>
        </pc:sldMkLst>
      </pc:sldChg>
      <pc:sldChg chg="addSp modSp add mod ord">
        <pc:chgData name="Sabari_ krish" userId="a0d2b4ad43c30d9d" providerId="LiveId" clId="{18C1938C-975F-4679-87A9-92E22B279C74}" dt="2024-11-05T09:52:48.281" v="355" actId="1076"/>
        <pc:sldMkLst>
          <pc:docMk/>
          <pc:sldMk cId="2290566431" sldId="270"/>
        </pc:sldMkLst>
        <pc:spChg chg="mod">
          <ac:chgData name="Sabari_ krish" userId="a0d2b4ad43c30d9d" providerId="LiveId" clId="{18C1938C-975F-4679-87A9-92E22B279C74}" dt="2024-11-05T09:51:24.584" v="344" actId="1076"/>
          <ac:spMkLst>
            <pc:docMk/>
            <pc:sldMk cId="2290566431" sldId="270"/>
            <ac:spMk id="2" creationId="{1C39E348-F695-7EBF-F03E-BEC75366F91C}"/>
          </ac:spMkLst>
        </pc:spChg>
        <pc:spChg chg="mod">
          <ac:chgData name="Sabari_ krish" userId="a0d2b4ad43c30d9d" providerId="LiveId" clId="{18C1938C-975F-4679-87A9-92E22B279C74}" dt="2024-11-05T09:52:48.281" v="355" actId="1076"/>
          <ac:spMkLst>
            <pc:docMk/>
            <pc:sldMk cId="2290566431" sldId="270"/>
            <ac:spMk id="3" creationId="{845138D6-A542-09E3-18BE-25EA5C3F0434}"/>
          </ac:spMkLst>
        </pc:spChg>
        <pc:spChg chg="add">
          <ac:chgData name="Sabari_ krish" userId="a0d2b4ad43c30d9d" providerId="LiveId" clId="{18C1938C-975F-4679-87A9-92E22B279C74}" dt="2024-11-05T09:40:40.595" v="229"/>
          <ac:spMkLst>
            <pc:docMk/>
            <pc:sldMk cId="2290566431" sldId="270"/>
            <ac:spMk id="4" creationId="{57FE8594-920C-B361-4949-013F8ED64291}"/>
          </ac:spMkLst>
        </pc:spChg>
        <pc:spChg chg="add">
          <ac:chgData name="Sabari_ krish" userId="a0d2b4ad43c30d9d" providerId="LiveId" clId="{18C1938C-975F-4679-87A9-92E22B279C74}" dt="2024-11-05T09:40:45.992" v="232"/>
          <ac:spMkLst>
            <pc:docMk/>
            <pc:sldMk cId="2290566431" sldId="270"/>
            <ac:spMk id="5" creationId="{A3B1ED45-341D-18F9-FF3A-E3B927E572E6}"/>
          </ac:spMkLst>
        </pc:spChg>
      </pc:sldChg>
      <pc:sldChg chg="addSp delSp modSp add mod">
        <pc:chgData name="Sabari_ krish" userId="a0d2b4ad43c30d9d" providerId="LiveId" clId="{18C1938C-975F-4679-87A9-92E22B279C74}" dt="2024-11-05T09:50:52.287" v="337" actId="1076"/>
        <pc:sldMkLst>
          <pc:docMk/>
          <pc:sldMk cId="146958738" sldId="271"/>
        </pc:sldMkLst>
        <pc:spChg chg="mod">
          <ac:chgData name="Sabari_ krish" userId="a0d2b4ad43c30d9d" providerId="LiveId" clId="{18C1938C-975F-4679-87A9-92E22B279C74}" dt="2024-11-05T09:50:49.624" v="336" actId="1076"/>
          <ac:spMkLst>
            <pc:docMk/>
            <pc:sldMk cId="146958738" sldId="271"/>
            <ac:spMk id="2" creationId="{F42F494C-BEAF-BE69-3B3C-4230DE67E080}"/>
          </ac:spMkLst>
        </pc:spChg>
        <pc:spChg chg="add del mod">
          <ac:chgData name="Sabari_ krish" userId="a0d2b4ad43c30d9d" providerId="LiveId" clId="{18C1938C-975F-4679-87A9-92E22B279C74}" dt="2024-11-05T09:48:13.890" v="329" actId="931"/>
          <ac:spMkLst>
            <pc:docMk/>
            <pc:sldMk cId="146958738" sldId="271"/>
            <ac:spMk id="5" creationId="{A9A10EFE-DF1C-F6E0-9B76-FB772FD37368}"/>
          </ac:spMkLst>
        </pc:spChg>
        <pc:picChg chg="del">
          <ac:chgData name="Sabari_ krish" userId="a0d2b4ad43c30d9d" providerId="LiveId" clId="{18C1938C-975F-4679-87A9-92E22B279C74}" dt="2024-11-05T09:47:59.956" v="328" actId="21"/>
          <ac:picMkLst>
            <pc:docMk/>
            <pc:sldMk cId="146958738" sldId="271"/>
            <ac:picMk id="4" creationId="{768D0F40-B148-4106-1013-7D8CA5AD216F}"/>
          </ac:picMkLst>
        </pc:picChg>
        <pc:picChg chg="add mod">
          <ac:chgData name="Sabari_ krish" userId="a0d2b4ad43c30d9d" providerId="LiveId" clId="{18C1938C-975F-4679-87A9-92E22B279C74}" dt="2024-11-05T09:50:52.287" v="337" actId="1076"/>
          <ac:picMkLst>
            <pc:docMk/>
            <pc:sldMk cId="146958738" sldId="271"/>
            <ac:picMk id="7" creationId="{E2802188-7741-3587-0D1C-550A66FD46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0E78B-7C45-4EBE-8152-2DCBCA1B295A}" type="datetimeFigureOut">
              <a:rPr lang="en-US" smtClean="0"/>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BF398-9AE6-4EDC-AFF0-33041C2AACB8}" type="slidenum">
              <a:rPr lang="en-US" smtClean="0"/>
              <a:t>‹#›</a:t>
            </a:fld>
            <a:endParaRPr lang="en-US"/>
          </a:p>
        </p:txBody>
      </p:sp>
    </p:spTree>
    <p:extLst>
      <p:ext uri="{BB962C8B-B14F-4D97-AF65-F5344CB8AC3E}">
        <p14:creationId xmlns:p14="http://schemas.microsoft.com/office/powerpoint/2010/main" val="4145177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BF398-9AE6-4EDC-AFF0-33041C2AACB8}" type="slidenum">
              <a:rPr lang="en-US" smtClean="0"/>
              <a:t>5</a:t>
            </a:fld>
            <a:endParaRPr lang="en-US"/>
          </a:p>
        </p:txBody>
      </p:sp>
    </p:spTree>
    <p:extLst>
      <p:ext uri="{BB962C8B-B14F-4D97-AF65-F5344CB8AC3E}">
        <p14:creationId xmlns:p14="http://schemas.microsoft.com/office/powerpoint/2010/main" val="390959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BF398-9AE6-4EDC-AFF0-33041C2AACB8}" type="slidenum">
              <a:rPr lang="en-US" smtClean="0"/>
              <a:t>6</a:t>
            </a:fld>
            <a:endParaRPr lang="en-US"/>
          </a:p>
        </p:txBody>
      </p:sp>
    </p:spTree>
    <p:extLst>
      <p:ext uri="{BB962C8B-B14F-4D97-AF65-F5344CB8AC3E}">
        <p14:creationId xmlns:p14="http://schemas.microsoft.com/office/powerpoint/2010/main" val="332564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11/19/2024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11/19/2024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11/19/2024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78E-83E6-3D73-10FE-90C5166C5A70}"/>
              </a:ext>
            </a:extLst>
          </p:cNvPr>
          <p:cNvSpPr>
            <a:spLocks noGrp="1"/>
          </p:cNvSpPr>
          <p:nvPr>
            <p:ph type="ctrTitle"/>
          </p:nvPr>
        </p:nvSpPr>
        <p:spPr>
          <a:xfrm>
            <a:off x="1915128" y="1395046"/>
            <a:ext cx="8361229" cy="2033954"/>
          </a:xfrm>
        </p:spPr>
        <p:txBody>
          <a:bodyPr/>
          <a:lstStyle/>
          <a:p>
            <a:r>
              <a:rPr lang="en-US" sz="4400" dirty="0">
                <a:latin typeface="Times New Roman" panose="02020603050405020304" pitchFamily="18" charset="0"/>
                <a:cs typeface="Times New Roman" panose="02020603050405020304" pitchFamily="18" charset="0"/>
              </a:rPr>
              <a:t>K.RAMAKRISHNAN COLLEGE OF TECHNOLOGY</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75CF62-6EAC-489C-3331-ACD5492FBCB0}"/>
              </a:ext>
            </a:extLst>
          </p:cNvPr>
          <p:cNvSpPr>
            <a:spLocks noGrp="1"/>
          </p:cNvSpPr>
          <p:nvPr>
            <p:ph type="subTitle" idx="1"/>
          </p:nvPr>
        </p:nvSpPr>
        <p:spPr/>
        <p:txBody>
          <a:bodyPr>
            <a:normAutofit/>
          </a:bodyPr>
          <a:lstStyle/>
          <a:p>
            <a:r>
              <a:rPr lang="en-US" sz="2800" dirty="0">
                <a:latin typeface="Times New Roman" panose="02020603050405020304"/>
              </a:rPr>
              <a:t>TRAFFIC PREDICTION MANAGEMENT USING MACHINE LEARNING </a:t>
            </a:r>
            <a:endParaRPr lang="en-IN" sz="2800" dirty="0">
              <a:latin typeface="Times New Roman" panose="02020603050405020304"/>
            </a:endParaRPr>
          </a:p>
        </p:txBody>
      </p:sp>
    </p:spTree>
    <p:extLst>
      <p:ext uri="{BB962C8B-B14F-4D97-AF65-F5344CB8AC3E}">
        <p14:creationId xmlns:p14="http://schemas.microsoft.com/office/powerpoint/2010/main" val="376115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8A47-1847-B0E7-DE22-8B8BA8B7C475}"/>
              </a:ext>
            </a:extLst>
          </p:cNvPr>
          <p:cNvSpPr>
            <a:spLocks noGrp="1"/>
          </p:cNvSpPr>
          <p:nvPr>
            <p:ph type="title"/>
          </p:nvPr>
        </p:nvSpPr>
        <p:spPr>
          <a:xfrm>
            <a:off x="1371600" y="422032"/>
            <a:ext cx="9601200" cy="832337"/>
          </a:xfrm>
        </p:spPr>
        <p:txBody>
          <a:bodyPr>
            <a:normAutofit/>
          </a:bodyPr>
          <a:lstStyle/>
          <a:p>
            <a:r>
              <a:rPr lang="en-IN" u="sng">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2D479041-1A0D-C7BB-D93B-A1E63FE1AF9F}"/>
              </a:ext>
            </a:extLst>
          </p:cNvPr>
          <p:cNvSpPr>
            <a:spLocks noGrp="1"/>
          </p:cNvSpPr>
          <p:nvPr>
            <p:ph idx="1"/>
          </p:nvPr>
        </p:nvSpPr>
        <p:spPr>
          <a:xfrm>
            <a:off x="1371599" y="1336431"/>
            <a:ext cx="10374923" cy="5099537"/>
          </a:xfrm>
        </p:spPr>
        <p:txBody>
          <a:bodyPr>
            <a:normAutofit fontScale="92500" lnSpcReduction="10000"/>
          </a:bodyPr>
          <a:lstStyle/>
          <a:p>
            <a:pPr marL="0" indent="0" algn="just">
              <a:lnSpc>
                <a:spcPct val="110000"/>
              </a:lnSpc>
              <a:buNone/>
            </a:pPr>
            <a:r>
              <a:rPr lang="en-US" sz="2200" b="1" i="0" dirty="0">
                <a:effectLst/>
                <a:latin typeface="Times New Roman" panose="02020603050405020304" pitchFamily="18" charset="0"/>
                <a:cs typeface="Times New Roman" panose="02020603050405020304" pitchFamily="18" charset="0"/>
              </a:rPr>
              <a:t>1.</a:t>
            </a:r>
            <a:r>
              <a:rPr lang="en-US" sz="2200" b="1" i="0" u="sng" dirty="0">
                <a:effectLst/>
                <a:latin typeface="Times New Roman" panose="02020603050405020304" pitchFamily="18" charset="0"/>
                <a:cs typeface="Times New Roman" panose="02020603050405020304" pitchFamily="18" charset="0"/>
              </a:rPr>
              <a:t>Smart Traffic Lights</a:t>
            </a:r>
            <a:r>
              <a:rPr lang="en-US" sz="2200" b="1" i="0" dirty="0">
                <a:effectLst/>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Implement adaptive traffic signal control systems that adjust signal timings based on real-time traffic conditions.</a:t>
            </a:r>
          </a:p>
          <a:p>
            <a:pPr algn="just">
              <a:lnSpc>
                <a:spcPct val="110000"/>
              </a:lnSpc>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Integrate sensors to detect the presence of vehicles, pedestrians, and cyclists at intersections</a:t>
            </a:r>
          </a:p>
          <a:p>
            <a:pPr marL="0" indent="0" algn="just">
              <a:lnSpc>
                <a:spcPct val="110000"/>
              </a:lnSpc>
              <a:buNone/>
            </a:pPr>
            <a:r>
              <a:rPr lang="en-US" sz="2200" b="1" i="0" dirty="0">
                <a:effectLst/>
                <a:latin typeface="Times New Roman" panose="02020603050405020304" pitchFamily="18" charset="0"/>
                <a:cs typeface="Times New Roman" panose="02020603050405020304" pitchFamily="18" charset="0"/>
              </a:rPr>
              <a:t>2.</a:t>
            </a:r>
            <a:r>
              <a:rPr lang="en-US" sz="2200" b="1" i="0" u="sng" dirty="0">
                <a:effectLst/>
                <a:latin typeface="Times New Roman" panose="02020603050405020304" pitchFamily="18" charset="0"/>
                <a:cs typeface="Times New Roman" panose="02020603050405020304" pitchFamily="18" charset="0"/>
              </a:rPr>
              <a:t>Predictive Analytics</a:t>
            </a:r>
            <a:r>
              <a:rPr lang="en-US" sz="2200" b="1" i="0" dirty="0">
                <a:effectLst/>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Use machine learning algorithms to predict traffic patterns and congestion based on historical data, current conditions, and external factors (weather, events, etc.).</a:t>
            </a:r>
          </a:p>
          <a:p>
            <a:pPr algn="just">
              <a:lnSpc>
                <a:spcPct val="110000"/>
              </a:lnSpc>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Provide real-time updates and predictions to drivers through mobile apps, electronic signage, and other communication channels</a:t>
            </a:r>
          </a:p>
          <a:p>
            <a:pPr marL="0" indent="0" algn="just">
              <a:lnSpc>
                <a:spcPct val="110000"/>
              </a:lnSpc>
              <a:buNone/>
            </a:pPr>
            <a:r>
              <a:rPr lang="en-US" sz="2200" b="1" dirty="0">
                <a:latin typeface="Times New Roman" panose="02020603050405020304" pitchFamily="18" charset="0"/>
                <a:cs typeface="Times New Roman" panose="02020603050405020304" pitchFamily="18" charset="0"/>
              </a:rPr>
              <a:t>3.</a:t>
            </a:r>
            <a:r>
              <a:rPr lang="en-US" sz="2200" b="1" i="0" u="sng" dirty="0">
                <a:effectLst/>
                <a:latin typeface="Times New Roman" panose="02020603050405020304" pitchFamily="18" charset="0"/>
                <a:cs typeface="Times New Roman" panose="02020603050405020304" pitchFamily="18" charset="0"/>
              </a:rPr>
              <a:t>Public Transportation Integration</a:t>
            </a:r>
            <a:r>
              <a:rPr lang="en-US" sz="2200" b="1" i="0" dirty="0">
                <a:effectLst/>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Integrate public transportation data into the traffic management system to coordinate schedules, optimize routes, and enhance the efficiency of public transit.</a:t>
            </a:r>
          </a:p>
          <a:p>
            <a:pPr marL="0" indent="0">
              <a:lnSpc>
                <a:spcPct val="11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45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E38A1-0EC9-7847-9DB9-748E911F5639}"/>
              </a:ext>
            </a:extLst>
          </p:cNvPr>
          <p:cNvSpPr>
            <a:spLocks noGrp="1"/>
          </p:cNvSpPr>
          <p:nvPr>
            <p:ph idx="1"/>
          </p:nvPr>
        </p:nvSpPr>
        <p:spPr>
          <a:xfrm>
            <a:off x="1276350" y="445360"/>
            <a:ext cx="10325100" cy="6107840"/>
          </a:xfrm>
        </p:spPr>
        <p:txBody>
          <a:bodyPr>
            <a:noAutofit/>
          </a:bodyPr>
          <a:lstStyle/>
          <a:p>
            <a:pPr marL="0" indent="0" algn="just">
              <a:lnSpc>
                <a:spcPct val="120000"/>
              </a:lnSpc>
              <a:buNone/>
            </a:pPr>
            <a:r>
              <a:rPr lang="en-US" sz="1600" b="1" dirty="0">
                <a:latin typeface="Times New Roman" panose="02020603050405020304" pitchFamily="18" charset="0"/>
                <a:cs typeface="Times New Roman" panose="02020603050405020304" pitchFamily="18" charset="0"/>
              </a:rPr>
              <a:t>4</a:t>
            </a:r>
            <a:r>
              <a:rPr lang="en-US" sz="1600" b="1" i="0" dirty="0">
                <a:effectLst/>
                <a:latin typeface="Times New Roman" panose="02020603050405020304" pitchFamily="18" charset="0"/>
                <a:cs typeface="Times New Roman" panose="02020603050405020304" pitchFamily="18" charset="0"/>
              </a:rPr>
              <a:t>.</a:t>
            </a:r>
            <a:r>
              <a:rPr lang="en-US" sz="1600" b="1" i="0" u="sng" dirty="0">
                <a:effectLst/>
                <a:latin typeface="Times New Roman" panose="02020603050405020304" pitchFamily="18" charset="0"/>
                <a:cs typeface="Times New Roman" panose="02020603050405020304" pitchFamily="18" charset="0"/>
              </a:rPr>
              <a:t>Intelligent Transportation Systems (ITS):</a:t>
            </a:r>
          </a:p>
          <a:p>
            <a:pPr algn="just">
              <a:lnSpc>
                <a:spcPct val="12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Deploy a network of connected devices, such as cameras, sensors, and communication infrastructure, to monitor and manage traffic.</a:t>
            </a:r>
          </a:p>
          <a:p>
            <a:pPr algn="just">
              <a:lnSpc>
                <a:spcPct val="12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Utilize Vehicle-to-Everything (V2X) communication to enable vehicles to communicate with each other and with infrastructure.</a:t>
            </a:r>
          </a:p>
          <a:p>
            <a:pPr marL="0" indent="0" algn="just">
              <a:lnSpc>
                <a:spcPct val="120000"/>
              </a:lnSpc>
              <a:buNone/>
            </a:pP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5</a:t>
            </a: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1600" b="1" i="0" u="sng" dirty="0">
                <a:solidFill>
                  <a:schemeClr val="tx1">
                    <a:lumMod val="95000"/>
                    <a:lumOff val="5000"/>
                  </a:schemeClr>
                </a:solidFill>
                <a:effectLst/>
                <a:latin typeface="Times New Roman" panose="02020603050405020304" pitchFamily="18" charset="0"/>
                <a:cs typeface="Times New Roman" panose="02020603050405020304" pitchFamily="18" charset="0"/>
              </a:rPr>
              <a:t>Dynamic Route Guidance</a:t>
            </a: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just">
              <a:lnSpc>
                <a:spcPct val="120000"/>
              </a:lnSpc>
              <a:buFont typeface="Wingdings" panose="05000000000000000000" pitchFamily="2" charset="2"/>
              <a:buChar char="Ø"/>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Offer real-time route recommendations to drivers based on current and predicted traffic conditions.</a:t>
            </a:r>
          </a:p>
          <a:p>
            <a:pPr algn="just">
              <a:lnSpc>
                <a:spcPct val="120000"/>
              </a:lnSpc>
              <a:buFont typeface="Wingdings" panose="05000000000000000000" pitchFamily="2" charset="2"/>
              <a:buChar char="Ø"/>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Consider alternative routes and modes of transportation to optimize the overall traffic network</a:t>
            </a:r>
          </a:p>
          <a:p>
            <a:pPr marL="0" indent="0" algn="just">
              <a:lnSpc>
                <a:spcPct val="120000"/>
              </a:lnSpc>
              <a:buNone/>
            </a:pPr>
            <a:r>
              <a:rPr lang="en-US" sz="1600" b="1" i="0" dirty="0">
                <a:effectLst/>
                <a:latin typeface="Times New Roman" panose="02020603050405020304" pitchFamily="18" charset="0"/>
                <a:cs typeface="Times New Roman" panose="02020603050405020304" pitchFamily="18" charset="0"/>
              </a:rPr>
              <a:t>6.</a:t>
            </a:r>
            <a:r>
              <a:rPr lang="en-US" sz="1600" b="1" i="0" u="sng" dirty="0">
                <a:effectLst/>
                <a:latin typeface="Times New Roman" panose="02020603050405020304" pitchFamily="18" charset="0"/>
                <a:cs typeface="Times New Roman" panose="02020603050405020304" pitchFamily="18" charset="0"/>
              </a:rPr>
              <a:t>Crowdsourced Data:</a:t>
            </a:r>
          </a:p>
          <a:p>
            <a:pPr algn="just">
              <a:lnSpc>
                <a:spcPct val="12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Incorporate data from crowdsourced navigation apps to enhance real-time information about traffic conditions.</a:t>
            </a:r>
          </a:p>
          <a:p>
            <a:pPr algn="just">
              <a:lnSpc>
                <a:spcPct val="12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Encourage user participation to report incidents, road hazards, and other relevant information.</a:t>
            </a:r>
          </a:p>
          <a:p>
            <a:pPr marL="0" indent="0" algn="just">
              <a:lnSpc>
                <a:spcPct val="120000"/>
              </a:lnSpc>
              <a:buNone/>
            </a:pPr>
            <a:r>
              <a:rPr lang="en-US" sz="1600" b="1" i="0" dirty="0">
                <a:effectLst/>
                <a:latin typeface="Times New Roman" panose="02020603050405020304" pitchFamily="18" charset="0"/>
                <a:cs typeface="Times New Roman" panose="02020603050405020304" pitchFamily="18" charset="0"/>
              </a:rPr>
              <a:t>7.</a:t>
            </a:r>
            <a:r>
              <a:rPr lang="en-US" sz="1600" b="1" i="0" u="sng" dirty="0">
                <a:effectLst/>
                <a:latin typeface="Times New Roman" panose="02020603050405020304" pitchFamily="18" charset="0"/>
                <a:cs typeface="Times New Roman" panose="02020603050405020304" pitchFamily="18" charset="0"/>
              </a:rPr>
              <a:t>Incident Detection and Management</a:t>
            </a:r>
            <a:r>
              <a:rPr lang="en-US" sz="1600" b="1" i="0" dirty="0">
                <a:effectLst/>
                <a:latin typeface="Times New Roman" panose="02020603050405020304" pitchFamily="18" charset="0"/>
                <a:cs typeface="Times New Roman" panose="02020603050405020304" pitchFamily="18" charset="0"/>
              </a:rPr>
              <a:t>:</a:t>
            </a:r>
          </a:p>
          <a:p>
            <a:pPr algn="just">
              <a:lnSpc>
                <a:spcPct val="12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Implement algorithms to detect and respond to incidents such as accidents, road closures, or construction.</a:t>
            </a:r>
          </a:p>
          <a:p>
            <a:pPr algn="just">
              <a:lnSpc>
                <a:spcPct val="12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Provide automated alerts to authorities and drivers, offering alternative routes and information about the incident.</a:t>
            </a:r>
          </a:p>
          <a:p>
            <a:pPr>
              <a:buFont typeface="Wingdings" panose="05000000000000000000" pitchFamily="2" charset="2"/>
              <a:buChar char="Ø"/>
            </a:pPr>
            <a:endParaRPr lang="en-US" sz="16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br>
              <a:rPr lang="en-US" sz="1600" i="0" dirty="0">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73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6C8B-5512-3402-DD57-2A8F8E2EC9AC}"/>
              </a:ext>
            </a:extLst>
          </p:cNvPr>
          <p:cNvSpPr>
            <a:spLocks noGrp="1"/>
          </p:cNvSpPr>
          <p:nvPr>
            <p:ph type="title"/>
          </p:nvPr>
        </p:nvSpPr>
        <p:spPr>
          <a:xfrm>
            <a:off x="1371600" y="386863"/>
            <a:ext cx="9601200" cy="808892"/>
          </a:xfrm>
        </p:spPr>
        <p:txBody>
          <a:bodyPr/>
          <a:lstStyle/>
          <a:p>
            <a:r>
              <a:rPr lang="en-US" sz="4400" u="sng">
                <a:latin typeface="Times New Roman" panose="02020603050405020304" pitchFamily="18" charset="0"/>
                <a:cs typeface="Times New Roman" panose="02020603050405020304" pitchFamily="18" charset="0"/>
              </a:rPr>
              <a:t>ARCHITECTURE DIAGRAM</a:t>
            </a:r>
            <a:endParaRPr lang="en-IN" u="sng">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F8A4375-8393-040E-F0A4-E872282ECC8D}"/>
              </a:ext>
            </a:extLst>
          </p:cNvPr>
          <p:cNvPicPr>
            <a:picLocks noGrp="1" noChangeAspect="1"/>
          </p:cNvPicPr>
          <p:nvPr>
            <p:ph idx="1"/>
          </p:nvPr>
        </p:nvPicPr>
        <p:blipFill>
          <a:blip r:embed="rId2"/>
          <a:stretch>
            <a:fillRect/>
          </a:stretch>
        </p:blipFill>
        <p:spPr>
          <a:xfrm>
            <a:off x="1371599" y="1414463"/>
            <a:ext cx="10158413" cy="4943475"/>
          </a:xfrm>
          <a:prstGeom prst="rect">
            <a:avLst/>
          </a:prstGeom>
        </p:spPr>
      </p:pic>
    </p:spTree>
    <p:extLst>
      <p:ext uri="{BB962C8B-B14F-4D97-AF65-F5344CB8AC3E}">
        <p14:creationId xmlns:p14="http://schemas.microsoft.com/office/powerpoint/2010/main" val="40271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3B3CC-1800-AE4F-0CB7-0B17AE39F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2F494C-BEAF-BE69-3B3C-4230DE67E080}"/>
              </a:ext>
            </a:extLst>
          </p:cNvPr>
          <p:cNvSpPr>
            <a:spLocks noGrp="1"/>
          </p:cNvSpPr>
          <p:nvPr>
            <p:ph type="title"/>
          </p:nvPr>
        </p:nvSpPr>
        <p:spPr>
          <a:xfrm>
            <a:off x="1371600" y="125606"/>
            <a:ext cx="9601200" cy="808892"/>
          </a:xfrm>
        </p:spPr>
        <p:txBody>
          <a:bodyPr/>
          <a:lstStyle/>
          <a:p>
            <a:r>
              <a:rPr lang="en-US" u="sng" dirty="0">
                <a:latin typeface="Times New Roman" panose="02020603050405020304" pitchFamily="18" charset="0"/>
                <a:cs typeface="Times New Roman" panose="02020603050405020304" pitchFamily="18" charset="0"/>
              </a:rPr>
              <a:t>FLOWCHART:</a:t>
            </a:r>
            <a:endParaRPr lang="en-IN"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2802188-7741-3587-0D1C-550A66FD46F1}"/>
              </a:ext>
            </a:extLst>
          </p:cNvPr>
          <p:cNvPicPr>
            <a:picLocks noGrp="1" noChangeAspect="1"/>
          </p:cNvPicPr>
          <p:nvPr>
            <p:ph idx="1"/>
          </p:nvPr>
        </p:nvPicPr>
        <p:blipFill>
          <a:blip r:embed="rId2"/>
          <a:stretch>
            <a:fillRect/>
          </a:stretch>
        </p:blipFill>
        <p:spPr>
          <a:xfrm>
            <a:off x="2351313" y="934498"/>
            <a:ext cx="7257143" cy="5727577"/>
          </a:xfrm>
        </p:spPr>
      </p:pic>
    </p:spTree>
    <p:extLst>
      <p:ext uri="{BB962C8B-B14F-4D97-AF65-F5344CB8AC3E}">
        <p14:creationId xmlns:p14="http://schemas.microsoft.com/office/powerpoint/2010/main" val="14695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49DB2-689A-8AF3-8AFF-5E8ED0C4E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9E348-F695-7EBF-F03E-BEC75366F91C}"/>
              </a:ext>
            </a:extLst>
          </p:cNvPr>
          <p:cNvSpPr>
            <a:spLocks noGrp="1"/>
          </p:cNvSpPr>
          <p:nvPr>
            <p:ph type="title"/>
          </p:nvPr>
        </p:nvSpPr>
        <p:spPr>
          <a:xfrm>
            <a:off x="1219200" y="260839"/>
            <a:ext cx="9601200" cy="1485900"/>
          </a:xfrm>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5138D6-A542-09E3-18BE-25EA5C3F0434}"/>
              </a:ext>
            </a:extLst>
          </p:cNvPr>
          <p:cNvSpPr>
            <a:spLocks noGrp="1"/>
          </p:cNvSpPr>
          <p:nvPr>
            <p:ph idx="1"/>
          </p:nvPr>
        </p:nvSpPr>
        <p:spPr>
          <a:xfrm>
            <a:off x="1219200" y="1320383"/>
            <a:ext cx="10348686" cy="5537617"/>
          </a:xfrm>
        </p:spPr>
        <p:txBody>
          <a:bodyPr>
            <a:noAutofit/>
          </a:bodyPr>
          <a:lstStyle/>
          <a:p>
            <a:pPr algn="just">
              <a:lnSpc>
                <a:spcPct val="10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 the evolving landscape of data-driven solutions, Machine Learning continues to play a pivotal role, transforming systems and enabling them to make informed decisions autonomously.</a:t>
            </a:r>
          </a:p>
          <a:p>
            <a:pPr algn="just">
              <a:lnSpc>
                <a:spcPct val="10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This project has explored the application of Machine Learning within the realm of Traffic Prediction Management, demonstrating the potential of predictive models to foresee traffic patterns and enhance urban mobility.</a:t>
            </a:r>
          </a:p>
          <a:p>
            <a:pPr algn="just">
              <a:lnSpc>
                <a:spcPct val="10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Through a detailed examination of the challenges and intricacies of traffic management, this study has highlighted the impact of machine learning in addressing congestion, optimizing traffic flow, and reducing delays.</a:t>
            </a:r>
          </a:p>
          <a:p>
            <a:pPr algn="just">
              <a:lnSpc>
                <a:spcPct val="10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By leveraging real-time data and sophisticated algorithms, this system exemplifies the possibilities for smarter, more efficient transportation systems in urban environments.</a:t>
            </a:r>
          </a:p>
          <a:p>
            <a:pPr algn="just">
              <a:lnSpc>
                <a:spcPct val="10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As we look to the future, this project underscores the importance of continued research and innovation in Machine Learning to build intelligent systems that adapt to ever-changing urban landscapes, providing sustainable solutions for modern mobility challenges.</a:t>
            </a:r>
          </a:p>
        </p:txBody>
      </p:sp>
    </p:spTree>
    <p:extLst>
      <p:ext uri="{BB962C8B-B14F-4D97-AF65-F5344CB8AC3E}">
        <p14:creationId xmlns:p14="http://schemas.microsoft.com/office/powerpoint/2010/main" val="229056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1EAEA-E8D4-CDE8-72E1-908EA5680B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1402B7-D2CE-665D-FFB2-0CC5BC43325E}"/>
              </a:ext>
            </a:extLst>
          </p:cNvPr>
          <p:cNvSpPr>
            <a:spLocks noGrp="1"/>
          </p:cNvSpPr>
          <p:nvPr>
            <p:ph type="title"/>
          </p:nvPr>
        </p:nvSpPr>
        <p:spPr>
          <a:xfrm>
            <a:off x="3880338" y="2285999"/>
            <a:ext cx="7092462" cy="1770185"/>
          </a:xfrm>
        </p:spPr>
        <p:txBody>
          <a:bodyPr>
            <a:normAutofit/>
          </a:bodyPr>
          <a:lstStyle/>
          <a:p>
            <a:r>
              <a:rPr lang="en-IN" sz="66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6588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AD58C-8538-6485-DB4E-80BDC379C3B2}"/>
              </a:ext>
            </a:extLst>
          </p:cNvPr>
          <p:cNvSpPr>
            <a:spLocks noGrp="1"/>
          </p:cNvSpPr>
          <p:nvPr>
            <p:ph idx="1"/>
          </p:nvPr>
        </p:nvSpPr>
        <p:spPr>
          <a:xfrm>
            <a:off x="1371600" y="386862"/>
            <a:ext cx="9601200" cy="5480538"/>
          </a:xfrm>
        </p:spPr>
        <p:txBody>
          <a:bodyPr>
            <a:normAutofit/>
          </a:bodyPr>
          <a:lstStyle/>
          <a:p>
            <a:pPr marL="0" indent="0">
              <a:buNone/>
            </a:pPr>
            <a:r>
              <a:rPr lang="en-IN" sz="3600" u="sng" dirty="0">
                <a:latin typeface="Times New Roman" panose="02020603050405020304" pitchFamily="18" charset="0"/>
                <a:cs typeface="Times New Roman" panose="02020603050405020304" pitchFamily="18" charset="0"/>
              </a:rPr>
              <a:t>GUIDE NAME : </a:t>
            </a:r>
            <a:r>
              <a:rPr lang="en-IN" sz="3200" dirty="0">
                <a:latin typeface="Times New Roman" panose="02020603050405020304" pitchFamily="18" charset="0"/>
                <a:cs typeface="Times New Roman" panose="02020603050405020304" pitchFamily="18" charset="0"/>
              </a:rPr>
              <a:t>PRAVEEN KUMAR.T M.E,(</a:t>
            </a:r>
            <a:r>
              <a:rPr lang="en-IN" sz="3200" dirty="0" err="1">
                <a:latin typeface="Times New Roman" panose="02020603050405020304" pitchFamily="18" charset="0"/>
                <a:cs typeface="Times New Roman" panose="02020603050405020304" pitchFamily="18" charset="0"/>
              </a:rPr>
              <a:t>Ph.D</a:t>
            </a:r>
            <a:r>
              <a:rPr lang="en-IN" sz="3200" dirty="0">
                <a:latin typeface="Times New Roman" panose="02020603050405020304" pitchFamily="18" charset="0"/>
                <a:cs typeface="Times New Roman" panose="02020603050405020304" pitchFamily="18" charset="0"/>
              </a:rPr>
              <a:t>).,</a:t>
            </a:r>
          </a:p>
          <a:p>
            <a:pPr marL="0" indent="0">
              <a:buNone/>
            </a:pPr>
            <a:r>
              <a:rPr lang="en-IN" sz="3600" dirty="0">
                <a:latin typeface="Times New Roman" panose="02020603050405020304" pitchFamily="18" charset="0"/>
                <a:cs typeface="Times New Roman" panose="02020603050405020304" pitchFamily="18" charset="0"/>
              </a:rPr>
              <a:t>Assistant Professor</a:t>
            </a:r>
          </a:p>
          <a:p>
            <a:pPr marL="0" indent="0">
              <a:buNone/>
            </a:pPr>
            <a:endParaRPr lang="en-IN" sz="2800" dirty="0"/>
          </a:p>
          <a:p>
            <a:pPr marL="0" indent="0">
              <a:buNone/>
            </a:pPr>
            <a:r>
              <a:rPr lang="en-IN" sz="3600" u="sng" dirty="0">
                <a:latin typeface="Times New Roman" panose="02020603050405020304" pitchFamily="18" charset="0"/>
                <a:cs typeface="Times New Roman" panose="02020603050405020304" pitchFamily="18" charset="0"/>
              </a:rPr>
              <a:t>TEAM MEMBERS:</a:t>
            </a:r>
          </a:p>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NAME                                   REGISTER NUMBER</a:t>
            </a:r>
          </a:p>
          <a:p>
            <a:pPr marL="0" indent="0">
              <a:buNone/>
            </a:pPr>
            <a:r>
              <a:rPr lang="en-IN" sz="2400" dirty="0">
                <a:latin typeface="Times New Roman" panose="02020603050405020304" pitchFamily="18" charset="0"/>
                <a:cs typeface="Times New Roman" panose="02020603050405020304" pitchFamily="18" charset="0"/>
              </a:rPr>
              <a:t>                1.SABARI PRIYAN G                          811721243044</a:t>
            </a:r>
          </a:p>
          <a:p>
            <a:pPr marL="0" indent="0">
              <a:buNone/>
            </a:pPr>
            <a:r>
              <a:rPr lang="en-IN" sz="2400" dirty="0">
                <a:latin typeface="Times New Roman" panose="02020603050405020304" pitchFamily="18" charset="0"/>
                <a:cs typeface="Times New Roman" panose="02020603050405020304" pitchFamily="18" charset="0"/>
              </a:rPr>
              <a:t>                2.SHAI SHARATH VIJEY S                811721243050</a:t>
            </a:r>
          </a:p>
          <a:p>
            <a:pPr marL="0" indent="0">
              <a:buNone/>
            </a:pPr>
            <a:r>
              <a:rPr lang="en-IN" sz="2400" dirty="0">
                <a:latin typeface="Times New Roman" panose="02020603050405020304" pitchFamily="18" charset="0"/>
                <a:cs typeface="Times New Roman" panose="02020603050405020304" pitchFamily="18" charset="0"/>
              </a:rPr>
              <a:t>                3.NAVEEN KUMAR K                        811721243037</a:t>
            </a:r>
          </a:p>
          <a:p>
            <a:pPr marL="0" indent="0">
              <a:buNone/>
            </a:pPr>
            <a:r>
              <a:rPr lang="en-IN" sz="2400" dirty="0">
                <a:latin typeface="Times New Roman" panose="02020603050405020304" pitchFamily="18" charset="0"/>
                <a:cs typeface="Times New Roman" panose="02020603050405020304" pitchFamily="18" charset="0"/>
              </a:rPr>
              <a:t>                4.NEELAMUGESH S                          811721243039</a:t>
            </a:r>
          </a:p>
        </p:txBody>
      </p:sp>
    </p:spTree>
    <p:extLst>
      <p:ext uri="{BB962C8B-B14F-4D97-AF65-F5344CB8AC3E}">
        <p14:creationId xmlns:p14="http://schemas.microsoft.com/office/powerpoint/2010/main" val="404621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151C-5043-7FBF-6802-8EBAFA2E673E}"/>
              </a:ext>
            </a:extLst>
          </p:cNvPr>
          <p:cNvSpPr>
            <a:spLocks noGrp="1"/>
          </p:cNvSpPr>
          <p:nvPr>
            <p:ph type="title"/>
          </p:nvPr>
        </p:nvSpPr>
        <p:spPr>
          <a:xfrm>
            <a:off x="1371600" y="685800"/>
            <a:ext cx="9601200" cy="779586"/>
          </a:xfrm>
        </p:spPr>
        <p:txBody>
          <a:bodyPr/>
          <a:lstStyle/>
          <a:p>
            <a:r>
              <a:rPr lang="en-US" sz="4400" b="0" i="0" u="sng" kern="1200" cap="all">
                <a:solidFill>
                  <a:schemeClr val="tx1"/>
                </a:solidFill>
                <a:effectLst/>
                <a:latin typeface="Times New Roman" panose="02020603050405020304" pitchFamily="18" charset="0"/>
                <a:cs typeface="Times New Roman" panose="02020603050405020304" pitchFamily="18" charset="0"/>
              </a:rPr>
              <a:t>ABSTRACT</a:t>
            </a:r>
            <a:endParaRPr lang="en-IN"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F9CE65-0D5A-9ECE-4F86-91A0ADF6D2D2}"/>
              </a:ext>
            </a:extLst>
          </p:cNvPr>
          <p:cNvSpPr>
            <a:spLocks noGrp="1"/>
          </p:cNvSpPr>
          <p:nvPr>
            <p:ph idx="1"/>
          </p:nvPr>
        </p:nvSpPr>
        <p:spPr>
          <a:xfrm>
            <a:off x="1485900" y="1662800"/>
            <a:ext cx="9917723" cy="3938953"/>
          </a:xfrm>
        </p:spPr>
        <p:txBody>
          <a:bodyPr>
            <a:normAutofit/>
          </a:bodyPr>
          <a:lstStyle/>
          <a:p>
            <a:pPr marL="0" indent="0" algn="just">
              <a:lnSpc>
                <a:spcPct val="170000"/>
              </a:lnSpc>
              <a:buNone/>
            </a:pPr>
            <a:r>
              <a:rPr lang="en-US" sz="2400" spc="-85" dirty="0">
                <a:latin typeface="Times New Roman" panose="02020603050405020304" pitchFamily="18" charset="0"/>
                <a:cs typeface="Times New Roman" panose="02020603050405020304" pitchFamily="18" charset="0"/>
              </a:rPr>
              <a:t>This</a:t>
            </a:r>
            <a:r>
              <a:rPr lang="en-US" sz="2400" spc="-31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project</a:t>
            </a:r>
            <a:r>
              <a:rPr lang="en-US" sz="2400" spc="-310" dirty="0">
                <a:latin typeface="Times New Roman" panose="02020603050405020304" pitchFamily="18" charset="0"/>
                <a:cs typeface="Times New Roman" panose="02020603050405020304" pitchFamily="18" charset="0"/>
              </a:rPr>
              <a:t> </a:t>
            </a:r>
            <a:r>
              <a:rPr lang="en-US" sz="2400" spc="-130" dirty="0">
                <a:latin typeface="Times New Roman" panose="02020603050405020304" pitchFamily="18" charset="0"/>
                <a:cs typeface="Times New Roman" panose="02020603050405020304" pitchFamily="18" charset="0"/>
              </a:rPr>
              <a:t>aims</a:t>
            </a:r>
            <a:r>
              <a:rPr lang="en-US" sz="2400" spc="-3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31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revolutionize</a:t>
            </a:r>
            <a:r>
              <a:rPr lang="en-US" sz="2400" spc="-310" dirty="0">
                <a:latin typeface="Times New Roman" panose="02020603050405020304" pitchFamily="18" charset="0"/>
                <a:cs typeface="Times New Roman" panose="02020603050405020304" pitchFamily="18" charset="0"/>
              </a:rPr>
              <a:t> </a:t>
            </a:r>
            <a:r>
              <a:rPr lang="en-US" sz="2400" spc="-70" dirty="0">
                <a:latin typeface="Times New Roman" panose="02020603050405020304" pitchFamily="18" charset="0"/>
                <a:cs typeface="Times New Roman" panose="02020603050405020304" pitchFamily="18" charset="0"/>
              </a:rPr>
              <a:t>urban</a:t>
            </a:r>
            <a:r>
              <a:rPr lang="en-US" sz="2400" spc="-3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traffic</a:t>
            </a:r>
            <a:r>
              <a:rPr lang="en-US" sz="2400" spc="-315"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management</a:t>
            </a:r>
            <a:r>
              <a:rPr lang="en-US" sz="2400" spc="-310" dirty="0">
                <a:latin typeface="Times New Roman" panose="02020603050405020304" pitchFamily="18" charset="0"/>
                <a:cs typeface="Times New Roman" panose="02020603050405020304" pitchFamily="18" charset="0"/>
              </a:rPr>
              <a:t> </a:t>
            </a:r>
            <a:r>
              <a:rPr lang="en-US" sz="2400" spc="-75" dirty="0">
                <a:latin typeface="Times New Roman" panose="02020603050405020304" pitchFamily="18" charset="0"/>
                <a:cs typeface="Times New Roman" panose="02020603050405020304" pitchFamily="18" charset="0"/>
              </a:rPr>
              <a:t>through</a:t>
            </a:r>
            <a:r>
              <a:rPr lang="en-US" sz="2400" spc="-31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an </a:t>
            </a:r>
            <a:r>
              <a:rPr lang="en-US" sz="2400" spc="-50" dirty="0">
                <a:latin typeface="Times New Roman" panose="02020603050405020304" pitchFamily="18" charset="0"/>
                <a:cs typeface="Times New Roman" panose="02020603050405020304" pitchFamily="18" charset="0"/>
              </a:rPr>
              <a:t>advanced</a:t>
            </a:r>
            <a:r>
              <a:rPr lang="en-US" sz="2400" spc="-3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predictive</a:t>
            </a:r>
            <a:r>
              <a:rPr lang="en-US" sz="2400" spc="-33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system. </a:t>
            </a:r>
            <a:r>
              <a:rPr lang="en-US" sz="2400" spc="-65" dirty="0">
                <a:latin typeface="Times New Roman" panose="02020603050405020304" pitchFamily="18" charset="0"/>
                <a:cs typeface="Times New Roman" panose="02020603050405020304" pitchFamily="18" charset="0"/>
              </a:rPr>
              <a:t>Utilizing</a:t>
            </a:r>
            <a:r>
              <a:rPr lang="en-US" sz="2400" spc="-33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robust</a:t>
            </a:r>
            <a:r>
              <a:rPr lang="en-US" sz="2400" spc="-325"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data</a:t>
            </a:r>
            <a:r>
              <a:rPr lang="en-US" sz="2400" spc="-330" dirty="0">
                <a:latin typeface="Times New Roman" panose="02020603050405020304" pitchFamily="18" charset="0"/>
                <a:cs typeface="Times New Roman" panose="02020603050405020304" pitchFamily="18" charset="0"/>
              </a:rPr>
              <a:t> </a:t>
            </a:r>
            <a:r>
              <a:rPr lang="en-US" sz="2400" spc="-90" dirty="0">
                <a:latin typeface="Times New Roman" panose="02020603050405020304" pitchFamily="18" charset="0"/>
                <a:cs typeface="Times New Roman" panose="02020603050405020304" pitchFamily="18" charset="0"/>
              </a:rPr>
              <a:t>analysis</a:t>
            </a:r>
            <a:r>
              <a:rPr lang="en-US" sz="2400" spc="-325"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and</a:t>
            </a:r>
            <a:r>
              <a:rPr lang="en-US" sz="2400" spc="-325" dirty="0">
                <a:latin typeface="Times New Roman" panose="02020603050405020304" pitchFamily="18" charset="0"/>
                <a:cs typeface="Times New Roman" panose="02020603050405020304" pitchFamily="18" charset="0"/>
              </a:rPr>
              <a:t> </a:t>
            </a:r>
            <a:r>
              <a:rPr lang="en-US" sz="2400" spc="-80" dirty="0">
                <a:latin typeface="Times New Roman" panose="02020603050405020304" pitchFamily="18" charset="0"/>
                <a:cs typeface="Times New Roman" panose="02020603050405020304" pitchFamily="18" charset="0"/>
              </a:rPr>
              <a:t>machine</a:t>
            </a:r>
            <a:r>
              <a:rPr lang="en-US" sz="2400" spc="-330" dirty="0">
                <a:latin typeface="Times New Roman" panose="02020603050405020304" pitchFamily="18" charset="0"/>
                <a:cs typeface="Times New Roman" panose="02020603050405020304" pitchFamily="18" charset="0"/>
              </a:rPr>
              <a:t> </a:t>
            </a:r>
            <a:r>
              <a:rPr lang="en-US" sz="2400" spc="-90" dirty="0">
                <a:latin typeface="Times New Roman" panose="02020603050405020304" pitchFamily="18" charset="0"/>
                <a:cs typeface="Times New Roman" panose="02020603050405020304" pitchFamily="18" charset="0"/>
              </a:rPr>
              <a:t>learning</a:t>
            </a:r>
            <a:r>
              <a:rPr lang="en-US" sz="2400" spc="-325" dirty="0">
                <a:latin typeface="Times New Roman" panose="02020603050405020304" pitchFamily="18" charset="0"/>
                <a:cs typeface="Times New Roman" panose="02020603050405020304" pitchFamily="18" charset="0"/>
              </a:rPr>
              <a:t> </a:t>
            </a:r>
            <a:r>
              <a:rPr lang="en-US" sz="2400" spc="-350" dirty="0">
                <a:latin typeface="Times New Roman" panose="02020603050405020304" pitchFamily="18" charset="0"/>
                <a:cs typeface="Times New Roman" panose="02020603050405020304" pitchFamily="18" charset="0"/>
              </a:rPr>
              <a:t>,</a:t>
            </a:r>
            <a:r>
              <a:rPr lang="en-US" sz="2400" spc="-330" dirty="0">
                <a:latin typeface="Times New Roman" panose="02020603050405020304" pitchFamily="18" charset="0"/>
                <a:cs typeface="Times New Roman" panose="02020603050405020304" pitchFamily="18" charset="0"/>
              </a:rPr>
              <a:t> </a:t>
            </a:r>
            <a:r>
              <a:rPr lang="en-US" sz="2400" spc="-45" dirty="0">
                <a:latin typeface="Times New Roman" panose="02020603050405020304" pitchFamily="18" charset="0"/>
                <a:cs typeface="Times New Roman" panose="02020603050405020304" pitchFamily="18" charset="0"/>
              </a:rPr>
              <a:t>our</a:t>
            </a:r>
            <a:r>
              <a:rPr lang="en-US" sz="2400" spc="-32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model </a:t>
            </a:r>
            <a:r>
              <a:rPr lang="en-US" sz="2400" spc="-40" dirty="0">
                <a:latin typeface="Times New Roman" panose="02020603050405020304" pitchFamily="18" charset="0"/>
                <a:cs typeface="Times New Roman" panose="02020603050405020304" pitchFamily="18" charset="0"/>
              </a:rPr>
              <a:t>anticipates</a:t>
            </a:r>
            <a:r>
              <a:rPr lang="en-US" sz="2400" spc="-3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traffic</a:t>
            </a:r>
            <a:r>
              <a:rPr lang="en-US" sz="2400" spc="-295" dirty="0">
                <a:latin typeface="Times New Roman" panose="02020603050405020304" pitchFamily="18" charset="0"/>
                <a:cs typeface="Times New Roman" panose="02020603050405020304" pitchFamily="18" charset="0"/>
              </a:rPr>
              <a:t> </a:t>
            </a:r>
            <a:r>
              <a:rPr lang="en-US" sz="2400" spc="-45" dirty="0">
                <a:latin typeface="Times New Roman" panose="02020603050405020304" pitchFamily="18" charset="0"/>
                <a:cs typeface="Times New Roman" panose="02020603050405020304" pitchFamily="18" charset="0"/>
              </a:rPr>
              <a:t>patterns</a:t>
            </a:r>
            <a:r>
              <a:rPr lang="en-US" sz="2400" spc="-295" dirty="0">
                <a:latin typeface="Times New Roman" panose="02020603050405020304" pitchFamily="18" charset="0"/>
                <a:cs typeface="Times New Roman" panose="02020603050405020304" pitchFamily="18" charset="0"/>
              </a:rPr>
              <a:t> </a:t>
            </a:r>
            <a:r>
              <a:rPr lang="en-US" sz="2400" spc="-350" dirty="0">
                <a:latin typeface="Times New Roman" panose="02020603050405020304" pitchFamily="18" charset="0"/>
                <a:cs typeface="Times New Roman" panose="02020603050405020304" pitchFamily="18" charset="0"/>
              </a:rPr>
              <a:t>,</a:t>
            </a:r>
            <a:r>
              <a:rPr lang="en-US" sz="2400" spc="-295" dirty="0">
                <a:latin typeface="Times New Roman" panose="02020603050405020304" pitchFamily="18" charset="0"/>
                <a:cs typeface="Times New Roman" panose="02020603050405020304" pitchFamily="18" charset="0"/>
              </a:rPr>
              <a:t> </a:t>
            </a:r>
            <a:r>
              <a:rPr lang="en-US" sz="2400" spc="-80" dirty="0">
                <a:latin typeface="Times New Roman" panose="02020603050405020304" pitchFamily="18" charset="0"/>
                <a:cs typeface="Times New Roman" panose="02020603050405020304" pitchFamily="18" charset="0"/>
              </a:rPr>
              <a:t>enabling</a:t>
            </a:r>
            <a:r>
              <a:rPr lang="en-US" sz="2400" spc="-29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proactive</a:t>
            </a:r>
            <a:r>
              <a:rPr lang="en-US" sz="2400" spc="-295" dirty="0">
                <a:latin typeface="Times New Roman" panose="02020603050405020304" pitchFamily="18" charset="0"/>
                <a:cs typeface="Times New Roman" panose="02020603050405020304" pitchFamily="18" charset="0"/>
              </a:rPr>
              <a:t> </a:t>
            </a:r>
            <a:r>
              <a:rPr lang="en-US" sz="2400" spc="-85" dirty="0">
                <a:latin typeface="Times New Roman" panose="02020603050405020304" pitchFamily="18" charset="0"/>
                <a:cs typeface="Times New Roman" panose="02020603050405020304" pitchFamily="18" charset="0"/>
              </a:rPr>
              <a:t>strategies</a:t>
            </a:r>
            <a:r>
              <a:rPr lang="en-US" sz="2400" spc="-30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for </a:t>
            </a:r>
            <a:r>
              <a:rPr lang="en-US" sz="2400" spc="-50" dirty="0">
                <a:latin typeface="Times New Roman" panose="02020603050405020304" pitchFamily="18" charset="0"/>
                <a:cs typeface="Times New Roman" panose="02020603050405020304" pitchFamily="18" charset="0"/>
              </a:rPr>
              <a:t>congestion</a:t>
            </a:r>
            <a:r>
              <a:rPr lang="en-US" sz="2400" spc="-315" dirty="0">
                <a:latin typeface="Times New Roman" panose="02020603050405020304" pitchFamily="18" charset="0"/>
                <a:cs typeface="Times New Roman" panose="02020603050405020304" pitchFamily="18" charset="0"/>
              </a:rPr>
              <a:t> </a:t>
            </a:r>
            <a:r>
              <a:rPr lang="en-US" sz="2400" spc="-75" dirty="0">
                <a:latin typeface="Times New Roman" panose="02020603050405020304" pitchFamily="18" charset="0"/>
                <a:cs typeface="Times New Roman" panose="02020603050405020304" pitchFamily="18" charset="0"/>
              </a:rPr>
              <a:t>mitigation</a:t>
            </a:r>
            <a:r>
              <a:rPr lang="en-US" sz="2400" spc="-310"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and</a:t>
            </a:r>
            <a:r>
              <a:rPr lang="en-US" sz="2400" spc="-315" dirty="0">
                <a:latin typeface="Times New Roman" panose="02020603050405020304" pitchFamily="18" charset="0"/>
                <a:cs typeface="Times New Roman" panose="02020603050405020304" pitchFamily="18" charset="0"/>
              </a:rPr>
              <a:t> </a:t>
            </a:r>
            <a:r>
              <a:rPr lang="en-US" sz="2400" spc="-45" dirty="0">
                <a:latin typeface="Times New Roman" panose="02020603050405020304" pitchFamily="18" charset="0"/>
                <a:cs typeface="Times New Roman" panose="02020603050405020304" pitchFamily="18" charset="0"/>
              </a:rPr>
              <a:t>improved</a:t>
            </a:r>
            <a:r>
              <a:rPr lang="en-US" sz="2400" spc="-310" dirty="0">
                <a:latin typeface="Times New Roman" panose="02020603050405020304" pitchFamily="18" charset="0"/>
                <a:cs typeface="Times New Roman" panose="02020603050405020304" pitchFamily="18" charset="0"/>
              </a:rPr>
              <a:t> </a:t>
            </a:r>
            <a:r>
              <a:rPr lang="en-US" sz="2400" spc="-70" dirty="0">
                <a:latin typeface="Times New Roman" panose="02020603050405020304" pitchFamily="18" charset="0"/>
                <a:cs typeface="Times New Roman" panose="02020603050405020304" pitchFamily="18" charset="0"/>
              </a:rPr>
              <a:t>urban</a:t>
            </a:r>
            <a:r>
              <a:rPr lang="en-US" sz="2400" spc="-3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mobility. </a:t>
            </a:r>
            <a:r>
              <a:rPr lang="en-US" sz="2400" spc="-85" dirty="0">
                <a:latin typeface="Times New Roman" panose="02020603050405020304" pitchFamily="18" charset="0"/>
                <a:cs typeface="Times New Roman" panose="02020603050405020304" pitchFamily="18" charset="0"/>
              </a:rPr>
              <a:t>Exploring</a:t>
            </a:r>
            <a:r>
              <a:rPr lang="en-US" sz="2400" spc="-305" dirty="0">
                <a:latin typeface="Times New Roman" panose="02020603050405020304" pitchFamily="18" charset="0"/>
                <a:cs typeface="Times New Roman" panose="02020603050405020304" pitchFamily="18" charset="0"/>
              </a:rPr>
              <a:t> </a:t>
            </a:r>
            <a:r>
              <a:rPr lang="en-US" sz="2400" spc="-40" dirty="0">
                <a:latin typeface="Times New Roman" panose="02020603050405020304" pitchFamily="18" charset="0"/>
                <a:cs typeface="Times New Roman" panose="02020603050405020304" pitchFamily="18" charset="0"/>
              </a:rPr>
              <a:t>the</a:t>
            </a:r>
            <a:r>
              <a:rPr lang="en-US" sz="2400" spc="-305"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integration</a:t>
            </a:r>
            <a:r>
              <a:rPr lang="en-US" sz="2400" spc="-305" dirty="0">
                <a:latin typeface="Times New Roman" panose="02020603050405020304" pitchFamily="18" charset="0"/>
                <a:cs typeface="Times New Roman" panose="02020603050405020304" pitchFamily="18" charset="0"/>
              </a:rPr>
              <a:t> </a:t>
            </a:r>
            <a:r>
              <a:rPr lang="en-US" sz="2400" spc="60" dirty="0">
                <a:latin typeface="Times New Roman" panose="02020603050405020304" pitchFamily="18" charset="0"/>
                <a:cs typeface="Times New Roman" panose="02020603050405020304" pitchFamily="18" charset="0"/>
              </a:rPr>
              <a:t>of</a:t>
            </a:r>
            <a:r>
              <a:rPr lang="en-US" sz="2400" spc="-305" dirty="0">
                <a:latin typeface="Times New Roman" panose="02020603050405020304" pitchFamily="18" charset="0"/>
                <a:cs typeface="Times New Roman" panose="02020603050405020304" pitchFamily="18" charset="0"/>
              </a:rPr>
              <a:t> </a:t>
            </a:r>
            <a:r>
              <a:rPr lang="en-US" sz="2400" spc="-45" dirty="0">
                <a:latin typeface="Times New Roman" panose="02020603050405020304" pitchFamily="18" charset="0"/>
                <a:cs typeface="Times New Roman" panose="02020603050405020304" pitchFamily="18" charset="0"/>
              </a:rPr>
              <a:t>intelligent</a:t>
            </a:r>
            <a:r>
              <a:rPr lang="en-US" sz="2400" spc="-30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traffic</a:t>
            </a:r>
            <a:r>
              <a:rPr lang="en-US" sz="2400" spc="-305"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management</a:t>
            </a:r>
            <a:r>
              <a:rPr lang="en-US" sz="2400" spc="-305" dirty="0">
                <a:latin typeface="Times New Roman" panose="02020603050405020304" pitchFamily="18" charset="0"/>
                <a:cs typeface="Times New Roman" panose="02020603050405020304" pitchFamily="18" charset="0"/>
              </a:rPr>
              <a:t> </a:t>
            </a:r>
            <a:r>
              <a:rPr lang="en-US" sz="2400" spc="-95" dirty="0">
                <a:latin typeface="Times New Roman" panose="02020603050405020304" pitchFamily="18" charset="0"/>
                <a:cs typeface="Times New Roman" panose="02020603050405020304" pitchFamily="18" charset="0"/>
              </a:rPr>
              <a:t>systems</a:t>
            </a:r>
            <a:r>
              <a:rPr lang="en-US" sz="2400" spc="-30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with</a:t>
            </a:r>
            <a:r>
              <a:rPr lang="en-US" sz="2400" spc="8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city</a:t>
            </a:r>
            <a:r>
              <a:rPr lang="en-US" sz="2400" spc="-315" dirty="0">
                <a:latin typeface="Times New Roman" panose="02020603050405020304" pitchFamily="18" charset="0"/>
                <a:cs typeface="Times New Roman" panose="02020603050405020304" pitchFamily="18" charset="0"/>
              </a:rPr>
              <a:t> </a:t>
            </a:r>
            <a:r>
              <a:rPr lang="en-US" sz="2400" spc="-60" dirty="0">
                <a:latin typeface="Times New Roman" panose="02020603050405020304" pitchFamily="18" charset="0"/>
                <a:cs typeface="Times New Roman" panose="02020603050405020304" pitchFamily="18" charset="0"/>
              </a:rPr>
              <a:t>infrastructure,</a:t>
            </a:r>
            <a:r>
              <a:rPr lang="en-US" sz="2400" spc="-310" dirty="0">
                <a:latin typeface="Times New Roman" panose="02020603050405020304" pitchFamily="18" charset="0"/>
                <a:cs typeface="Times New Roman" panose="02020603050405020304" pitchFamily="18" charset="0"/>
              </a:rPr>
              <a:t> </a:t>
            </a:r>
            <a:r>
              <a:rPr lang="en-US" sz="2400" spc="-110" dirty="0">
                <a:latin typeface="Times New Roman" panose="02020603050405020304" pitchFamily="18" charset="0"/>
                <a:cs typeface="Times New Roman" panose="02020603050405020304" pitchFamily="18" charset="0"/>
              </a:rPr>
              <a:t>leveraging</a:t>
            </a:r>
            <a:r>
              <a:rPr lang="en-US" sz="2400" spc="-310" dirty="0">
                <a:latin typeface="Times New Roman" panose="02020603050405020304" pitchFamily="18" charset="0"/>
                <a:cs typeface="Times New Roman" panose="02020603050405020304" pitchFamily="18" charset="0"/>
              </a:rPr>
              <a:t> </a:t>
            </a:r>
            <a:r>
              <a:rPr lang="en-US" sz="2400" spc="-110" dirty="0">
                <a:latin typeface="Times New Roman" panose="02020603050405020304" pitchFamily="18" charset="0"/>
                <a:cs typeface="Times New Roman" panose="02020603050405020304" pitchFamily="18" charset="0"/>
              </a:rPr>
              <a:t>sensors,</a:t>
            </a:r>
            <a:r>
              <a:rPr lang="en-US" sz="2400" spc="-310"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cameras,</a:t>
            </a:r>
            <a:r>
              <a:rPr lang="en-US" sz="2400" spc="-310"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and</a:t>
            </a:r>
            <a:r>
              <a:rPr lang="en-US" sz="2400" spc="-310" dirty="0">
                <a:latin typeface="Times New Roman" panose="02020603050405020304" pitchFamily="18" charset="0"/>
                <a:cs typeface="Times New Roman" panose="02020603050405020304" pitchFamily="18" charset="0"/>
              </a:rPr>
              <a:t> </a:t>
            </a:r>
            <a:r>
              <a:rPr lang="en-US" sz="2400" spc="-185" dirty="0">
                <a:latin typeface="Times New Roman" panose="02020603050405020304" pitchFamily="18" charset="0"/>
                <a:cs typeface="Times New Roman" panose="02020603050405020304" pitchFamily="18" charset="0"/>
              </a:rPr>
              <a:t>IoT</a:t>
            </a:r>
            <a:r>
              <a:rPr lang="en-US" sz="2400" spc="-310" dirty="0">
                <a:latin typeface="Times New Roman" panose="02020603050405020304" pitchFamily="18" charset="0"/>
                <a:cs typeface="Times New Roman" panose="02020603050405020304" pitchFamily="18" charset="0"/>
              </a:rPr>
              <a:t> </a:t>
            </a:r>
            <a:r>
              <a:rPr lang="en-US" sz="2400" spc="-40" dirty="0">
                <a:latin typeface="Times New Roman" panose="02020603050405020304" pitchFamily="18" charset="0"/>
                <a:cs typeface="Times New Roman" panose="02020603050405020304" pitchFamily="18" charset="0"/>
              </a:rPr>
              <a:t>devices</a:t>
            </a:r>
            <a:r>
              <a:rPr lang="en-US" sz="2400" spc="-3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3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enhance </a:t>
            </a:r>
            <a:r>
              <a:rPr lang="en-US" sz="2400" spc="-110" dirty="0">
                <a:latin typeface="Times New Roman" panose="02020603050405020304" pitchFamily="18" charset="0"/>
                <a:cs typeface="Times New Roman" panose="02020603050405020304" pitchFamily="18" charset="0"/>
              </a:rPr>
              <a:t>real-</a:t>
            </a:r>
            <a:r>
              <a:rPr lang="en-US" sz="2400" spc="-75" dirty="0">
                <a:latin typeface="Times New Roman" panose="02020603050405020304" pitchFamily="18" charset="0"/>
                <a:cs typeface="Times New Roman" panose="02020603050405020304" pitchFamily="18" charset="0"/>
              </a:rPr>
              <a:t>time</a:t>
            </a:r>
            <a:r>
              <a:rPr lang="en-US" sz="2400" spc="-285" dirty="0">
                <a:latin typeface="Times New Roman" panose="02020603050405020304" pitchFamily="18" charset="0"/>
                <a:cs typeface="Times New Roman" panose="02020603050405020304" pitchFamily="18" charset="0"/>
              </a:rPr>
              <a:t> </a:t>
            </a:r>
            <a:r>
              <a:rPr lang="en-US" sz="2400" spc="-70" dirty="0">
                <a:latin typeface="Times New Roman" panose="02020603050405020304" pitchFamily="18" charset="0"/>
                <a:cs typeface="Times New Roman" panose="02020603050405020304" pitchFamily="18" charset="0"/>
              </a:rPr>
              <a:t>monitoring</a:t>
            </a:r>
            <a:r>
              <a:rPr lang="en-US" sz="2400" spc="-285"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and</a:t>
            </a:r>
            <a:r>
              <a:rPr lang="en-US" sz="2400" spc="-28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facilitate</a:t>
            </a:r>
            <a:r>
              <a:rPr lang="en-US" sz="2400" spc="-285" dirty="0">
                <a:latin typeface="Times New Roman" panose="02020603050405020304" pitchFamily="18" charset="0"/>
                <a:cs typeface="Times New Roman" panose="02020603050405020304" pitchFamily="18" charset="0"/>
              </a:rPr>
              <a:t> </a:t>
            </a:r>
            <a:r>
              <a:rPr lang="en-US" sz="2400" spc="-55" dirty="0">
                <a:latin typeface="Times New Roman" panose="02020603050405020304" pitchFamily="18" charset="0"/>
                <a:cs typeface="Times New Roman" panose="02020603050405020304" pitchFamily="18" charset="0"/>
              </a:rPr>
              <a:t>adaptive</a:t>
            </a:r>
            <a:r>
              <a:rPr lang="en-US" sz="2400" spc="-2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traffic</a:t>
            </a:r>
            <a:r>
              <a:rPr lang="en-US" sz="2400" spc="-2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control</a:t>
            </a:r>
            <a:r>
              <a:rPr lang="en-US" sz="2400" spc="-28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strategies</a:t>
            </a: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8021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8757-9010-7455-727E-5F6AA6CB5A8B}"/>
              </a:ext>
            </a:extLst>
          </p:cNvPr>
          <p:cNvSpPr>
            <a:spLocks noGrp="1"/>
          </p:cNvSpPr>
          <p:nvPr>
            <p:ph type="title"/>
          </p:nvPr>
        </p:nvSpPr>
        <p:spPr/>
        <p:txBody>
          <a:bodyPr/>
          <a:lstStyle/>
          <a:p>
            <a:r>
              <a:rPr lang="en-US" u="sng">
                <a:latin typeface="Times New Roman" panose="02020603050405020304" pitchFamily="18" charset="0"/>
                <a:cs typeface="Times New Roman" panose="02020603050405020304" pitchFamily="18" charset="0"/>
              </a:rPr>
              <a:t>INTRODUCTION</a:t>
            </a:r>
            <a:endParaRPr lang="en-IN"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928A4F-4BB3-E15D-9270-68D06749F233}"/>
              </a:ext>
            </a:extLst>
          </p:cNvPr>
          <p:cNvSpPr>
            <a:spLocks noGrp="1"/>
          </p:cNvSpPr>
          <p:nvPr>
            <p:ph idx="1"/>
          </p:nvPr>
        </p:nvSpPr>
        <p:spPr>
          <a:xfrm>
            <a:off x="1371600" y="1746739"/>
            <a:ext cx="9601200" cy="4642338"/>
          </a:xfrm>
        </p:spPr>
        <p:txBody>
          <a:bodyPr/>
          <a:lstStyle/>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In the era of data-driven insights, Machine Learning emerges as a transformative force, empowering systems to learn from experience and improve performance autonomously.</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This introduction delves into the dynamic world of Machine Learning, where algorithms evolve with data, enabling computers to discern patterns, make predictions, and adapt to changing scenarios.</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As we navigate through the intricacies of this field, the goal is to unravel the potential applications, challenges, and the profound impact that Machine Learning continues to exert on diverse industries, from healthcare to finance and beyond.</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In urban landscapes, the escalating challenges posed by traffic congestion demand innovative solutions.</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This project delves into the realm of Traffic Prediction Management, seeking to revolutionize urban mobility through the seamless fusion of data analytics and intelligent systems.</a:t>
            </a:r>
          </a:p>
          <a:p>
            <a:pPr>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100151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44A3-200A-E2A2-CEC6-BF6283566B87}"/>
              </a:ext>
            </a:extLst>
          </p:cNvPr>
          <p:cNvSpPr>
            <a:spLocks noGrp="1"/>
          </p:cNvSpPr>
          <p:nvPr>
            <p:ph type="title"/>
          </p:nvPr>
        </p:nvSpPr>
        <p:spPr>
          <a:xfrm>
            <a:off x="1371600" y="351692"/>
            <a:ext cx="9601200" cy="855785"/>
          </a:xfrm>
        </p:spPr>
        <p:txBody>
          <a:bodyPr>
            <a:normAutofit/>
          </a:bodyPr>
          <a:lstStyle/>
          <a:p>
            <a:r>
              <a:rPr lang="en-US" u="sng">
                <a:latin typeface="Times New Roman" panose="02020603050405020304" pitchFamily="18" charset="0"/>
                <a:cs typeface="Times New Roman" panose="02020603050405020304" pitchFamily="18" charset="0"/>
              </a:rPr>
              <a:t>LITERATURE SURVEY</a:t>
            </a:r>
            <a:endParaRPr lang="en-IN" u="sng">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59A99242-71F3-E142-690C-EF1BD530B900}"/>
              </a:ext>
            </a:extLst>
          </p:cNvPr>
          <p:cNvGraphicFramePr>
            <a:graphicFrameLocks noGrp="1"/>
          </p:cNvGraphicFramePr>
          <p:nvPr>
            <p:ph idx="1"/>
            <p:extLst>
              <p:ext uri="{D42A27DB-BD31-4B8C-83A1-F6EECF244321}">
                <p14:modId xmlns:p14="http://schemas.microsoft.com/office/powerpoint/2010/main" val="75587294"/>
              </p:ext>
            </p:extLst>
          </p:nvPr>
        </p:nvGraphicFramePr>
        <p:xfrm>
          <a:off x="1371600" y="1312986"/>
          <a:ext cx="10504429" cy="5326398"/>
        </p:xfrm>
        <a:graphic>
          <a:graphicData uri="http://schemas.openxmlformats.org/drawingml/2006/table">
            <a:tbl>
              <a:tblPr firstRow="1" bandRow="1">
                <a:tableStyleId>{5C22544A-7EE6-4342-B048-85BDC9FD1C3A}</a:tableStyleId>
              </a:tblPr>
              <a:tblGrid>
                <a:gridCol w="736661">
                  <a:extLst>
                    <a:ext uri="{9D8B030D-6E8A-4147-A177-3AD203B41FA5}">
                      <a16:colId xmlns:a16="http://schemas.microsoft.com/office/drawing/2014/main" val="3933140428"/>
                    </a:ext>
                  </a:extLst>
                </a:gridCol>
                <a:gridCol w="1641491">
                  <a:extLst>
                    <a:ext uri="{9D8B030D-6E8A-4147-A177-3AD203B41FA5}">
                      <a16:colId xmlns:a16="http://schemas.microsoft.com/office/drawing/2014/main" val="3661170509"/>
                    </a:ext>
                  </a:extLst>
                </a:gridCol>
                <a:gridCol w="1641025">
                  <a:extLst>
                    <a:ext uri="{9D8B030D-6E8A-4147-A177-3AD203B41FA5}">
                      <a16:colId xmlns:a16="http://schemas.microsoft.com/office/drawing/2014/main" val="435078528"/>
                    </a:ext>
                  </a:extLst>
                </a:gridCol>
                <a:gridCol w="916238">
                  <a:extLst>
                    <a:ext uri="{9D8B030D-6E8A-4147-A177-3AD203B41FA5}">
                      <a16:colId xmlns:a16="http://schemas.microsoft.com/office/drawing/2014/main" val="1127539195"/>
                    </a:ext>
                  </a:extLst>
                </a:gridCol>
                <a:gridCol w="2044668">
                  <a:extLst>
                    <a:ext uri="{9D8B030D-6E8A-4147-A177-3AD203B41FA5}">
                      <a16:colId xmlns:a16="http://schemas.microsoft.com/office/drawing/2014/main" val="3003601149"/>
                    </a:ext>
                  </a:extLst>
                </a:gridCol>
                <a:gridCol w="1745021">
                  <a:extLst>
                    <a:ext uri="{9D8B030D-6E8A-4147-A177-3AD203B41FA5}">
                      <a16:colId xmlns:a16="http://schemas.microsoft.com/office/drawing/2014/main" val="1138368504"/>
                    </a:ext>
                  </a:extLst>
                </a:gridCol>
                <a:gridCol w="1779325">
                  <a:extLst>
                    <a:ext uri="{9D8B030D-6E8A-4147-A177-3AD203B41FA5}">
                      <a16:colId xmlns:a16="http://schemas.microsoft.com/office/drawing/2014/main" val="3897068487"/>
                    </a:ext>
                  </a:extLst>
                </a:gridCol>
              </a:tblGrid>
              <a:tr h="921585">
                <a:tc>
                  <a:txBody>
                    <a:bodyPr/>
                    <a:lstStyle/>
                    <a:p>
                      <a:r>
                        <a:rPr lang="en-IN">
                          <a:solidFill>
                            <a:schemeClr val="tx1"/>
                          </a:solidFill>
                          <a:latin typeface="Times New Roman" panose="02020603050405020304" pitchFamily="18" charset="0"/>
                          <a:cs typeface="Times New Roman" panose="02020603050405020304" pitchFamily="18" charset="0"/>
                        </a:rPr>
                        <a:t>S.NO</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TITLE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AUTHOR</a:t>
                      </a:r>
                    </a:p>
                  </a:txBody>
                  <a:tcPr>
                    <a:noFill/>
                  </a:tcPr>
                </a:tc>
                <a:tc>
                  <a:txBody>
                    <a:bodyPr/>
                    <a:lstStyle/>
                    <a:p>
                      <a:r>
                        <a:rPr lang="en-IN" sz="1800" b="1" kern="1200">
                          <a:solidFill>
                            <a:schemeClr val="tx1"/>
                          </a:solidFill>
                          <a:effectLst/>
                          <a:latin typeface="Times New Roman" panose="02020603050405020304" pitchFamily="18" charset="0"/>
                          <a:ea typeface="+mn-ea"/>
                          <a:cs typeface="Times New Roman" panose="02020603050405020304" pitchFamily="18" charset="0"/>
                        </a:rPr>
                        <a:t>YEAR</a:t>
                      </a:r>
                      <a:endParaRPr lang="en-IN">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TECHNIQUES USED</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ADVANTAGE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LIMITATIONS</a:t>
                      </a:r>
                    </a:p>
                  </a:txBody>
                  <a:tcPr>
                    <a:noFill/>
                  </a:tcPr>
                </a:tc>
                <a:extLst>
                  <a:ext uri="{0D108BD9-81ED-4DB2-BD59-A6C34878D82A}">
                    <a16:rowId xmlns:a16="http://schemas.microsoft.com/office/drawing/2014/main" val="1685462224"/>
                  </a:ext>
                </a:extLst>
              </a:tr>
              <a:tr h="2447416">
                <a:tc>
                  <a:txBody>
                    <a:bodyPr/>
                    <a:lstStyle/>
                    <a:p>
                      <a:r>
                        <a:rPr lang="en-IN" sz="2000" b="1" kern="1200" dirty="0">
                          <a:solidFill>
                            <a:schemeClr val="dk1"/>
                          </a:solidFill>
                          <a:effectLst/>
                          <a:latin typeface="Times New Roman" panose="02020603050405020304" pitchFamily="18" charset="0"/>
                          <a:ea typeface="+mn-ea"/>
                          <a:cs typeface="Times New Roman" panose="02020603050405020304" pitchFamily="18" charset="0"/>
                        </a:rPr>
                        <a:t>1.</a:t>
                      </a:r>
                    </a:p>
                  </a:txBody>
                  <a:tcPr>
                    <a:noFill/>
                  </a:tcPr>
                </a:tc>
                <a:tc>
                  <a:txBody>
                    <a:bodyPr/>
                    <a:lstStyle/>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Predicting Traffic for </a:t>
                      </a:r>
                    </a:p>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Intelligent Transport </a:t>
                      </a:r>
                    </a:p>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System the Using Machine Learning  Algorithms</a:t>
                      </a:r>
                      <a:endParaRPr lang="en-IN" sz="1200" b="1" dirty="0">
                        <a:latin typeface="Times New Roman" panose="02020603050405020304" pitchFamily="18" charset="0"/>
                        <a:cs typeface="Times New Roman" panose="02020603050405020304" pitchFamily="18" charset="0"/>
                      </a:endParaRPr>
                    </a:p>
                  </a:txBody>
                  <a:tcPr>
                    <a:noFill/>
                  </a:tcPr>
                </a:tc>
                <a:tc>
                  <a:txBody>
                    <a:bodyPr/>
                    <a:lstStyle/>
                    <a:p>
                      <a:pPr algn="l">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Sai Akshita </a:t>
                      </a:r>
                    </a:p>
                    <a:p>
                      <a:pPr algn="l">
                        <a:lnSpc>
                          <a:spcPct val="100000"/>
                        </a:lnSpc>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Kanaparthy</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Raveena </a:t>
                      </a:r>
                    </a:p>
                    <a:p>
                      <a:pPr algn="l">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Reddy Vemula, Sai </a:t>
                      </a:r>
                    </a:p>
                    <a:p>
                      <a:pPr algn="l">
                        <a:lnSpc>
                          <a:spcPct val="100000"/>
                        </a:lnSpc>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Niyathi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Padakant</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noFill/>
                  </a:tcPr>
                </a:tc>
                <a:tc>
                  <a:txBody>
                    <a:bodyPr/>
                    <a:lstStyle/>
                    <a:p>
                      <a:pPr algn="ctr"/>
                      <a:r>
                        <a:rPr lang="en-IN" sz="1200" dirty="0">
                          <a:latin typeface="Times New Roman" panose="02020603050405020304" pitchFamily="18" charset="0"/>
                          <a:cs typeface="Times New Roman" panose="02020603050405020304" pitchFamily="18" charset="0"/>
                        </a:rPr>
                        <a:t>2022</a:t>
                      </a:r>
                    </a:p>
                  </a:txBody>
                  <a:tcPr>
                    <a:noFill/>
                  </a:tcPr>
                </a:tc>
                <a:tc>
                  <a:txBody>
                    <a:bodyPr/>
                    <a:lstStyle/>
                    <a:p>
                      <a:pPr algn="l">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In this paper, different machine algorithms are employed for achieving higher efficiency and accurate results. To identify classification and regression, Decision Tree Algorithm (DT)is used. Based on the parameters supplied, it's a graphical depiction of all possible solutions to a problem/decision. </a:t>
                      </a:r>
                      <a:endParaRPr lang="en-IN" sz="1200" dirty="0">
                        <a:latin typeface="Times New Roman" panose="02020603050405020304" pitchFamily="18" charset="0"/>
                        <a:cs typeface="Times New Roman" panose="02020603050405020304" pitchFamily="18" charset="0"/>
                      </a:endParaRPr>
                    </a:p>
                  </a:txBody>
                  <a:tcPr>
                    <a:noFill/>
                  </a:tcPr>
                </a:tc>
                <a:tc>
                  <a:txBody>
                    <a:bodyPr/>
                    <a:lstStyle/>
                    <a:p>
                      <a:pPr algn="l"/>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Machine learning algorithms can analyze historical and real-time traffic data to predict congestion, enabling better traffic management and optimization of traffic flow.</a:t>
                      </a:r>
                      <a:endParaRPr lang="en-IN" sz="1200" dirty="0">
                        <a:latin typeface="Times New Roman" panose="02020603050405020304" pitchFamily="18" charset="0"/>
                        <a:cs typeface="Times New Roman" panose="02020603050405020304" pitchFamily="18" charset="0"/>
                      </a:endParaRPr>
                    </a:p>
                  </a:txBody>
                  <a:tcPr>
                    <a:noFill/>
                  </a:tcPr>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Decision trees can be difficult to interpret and explain, particularly as the complexity of the model increases. This can make it challenging to communicate the results of the model to stakeholders, which is essential in traffic prediction for effective decision-making. </a:t>
                      </a:r>
                      <a:endParaRPr lang="en-IN" sz="1200"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527970314"/>
                  </a:ext>
                </a:extLst>
              </a:tr>
              <a:tr h="1957397">
                <a:tc>
                  <a:txBody>
                    <a:bodyPr/>
                    <a:lstStyle/>
                    <a:p>
                      <a:r>
                        <a:rPr lang="en-IN" sz="2000" b="1" dirty="0">
                          <a:latin typeface="Times New Roman" panose="02020603050405020304" pitchFamily="18" charset="0"/>
                          <a:cs typeface="Times New Roman" panose="02020603050405020304" pitchFamily="18" charset="0"/>
                        </a:rPr>
                        <a:t>2.</a:t>
                      </a:r>
                    </a:p>
                  </a:txBody>
                  <a:tcPr>
                    <a:noFill/>
                  </a:tcPr>
                </a:tc>
                <a:tc>
                  <a:txBody>
                    <a:bodyPr/>
                    <a:lstStyle/>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Prediction of HDD </a:t>
                      </a:r>
                    </a:p>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Failures by Ensemble </a:t>
                      </a:r>
                    </a:p>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Learning </a:t>
                      </a:r>
                    </a:p>
                    <a:p>
                      <a:endParaRPr lang="en-IN" dirty="0"/>
                    </a:p>
                  </a:txBody>
                  <a:tcPr>
                    <a:noFill/>
                  </a:tcPr>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Narendran,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Monishraj</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gn="l"/>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Dr.</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Sathya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Srivinas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noFill/>
                  </a:tcPr>
                </a:tc>
                <a:tc>
                  <a:txBody>
                    <a:bodyPr/>
                    <a:lstStyle/>
                    <a:p>
                      <a:pPr algn="ctr"/>
                      <a:r>
                        <a:rPr lang="en-IN" sz="1200" dirty="0">
                          <a:latin typeface="Times New Roman" panose="02020603050405020304" pitchFamily="18" charset="0"/>
                          <a:cs typeface="Times New Roman" panose="02020603050405020304" pitchFamily="18" charset="0"/>
                        </a:rPr>
                        <a:t>2022</a:t>
                      </a:r>
                    </a:p>
                  </a:txBody>
                  <a:tcPr>
                    <a:noFill/>
                  </a:tcPr>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In traffic prediction, ensemble learning can be applied in several ways. For example, different models can be trained on different subsets of data, and their predictions can be combined to produce an overall prediction</a:t>
                      </a:r>
                      <a:endParaRPr lang="en-IN" sz="1200" dirty="0">
                        <a:latin typeface="Times New Roman" panose="02020603050405020304" pitchFamily="18" charset="0"/>
                        <a:cs typeface="Times New Roman" panose="02020603050405020304" pitchFamily="18" charset="0"/>
                      </a:endParaRPr>
                    </a:p>
                  </a:txBody>
                  <a:tcPr>
                    <a:noFill/>
                  </a:tcPr>
                </a:tc>
                <a:tc>
                  <a:txBody>
                    <a:bodyPr/>
                    <a:lstStyle/>
                    <a:p>
                      <a:pPr algn="l"/>
                      <a:r>
                        <a:rPr lang="en-US" sz="1200" dirty="0">
                          <a:latin typeface="Times New Roman" panose="02020603050405020304" pitchFamily="18" charset="0"/>
                          <a:cs typeface="Times New Roman" panose="02020603050405020304" pitchFamily="18" charset="0"/>
                        </a:rPr>
                        <a:t>Ensemble learning</a:t>
                      </a:r>
                    </a:p>
                    <a:p>
                      <a:pPr algn="l"/>
                      <a:r>
                        <a:rPr lang="en-US" sz="1200" dirty="0">
                          <a:latin typeface="Times New Roman" panose="02020603050405020304" pitchFamily="18" charset="0"/>
                          <a:cs typeface="Times New Roman" panose="02020603050405020304" pitchFamily="18" charset="0"/>
                        </a:rPr>
                        <a:t>techniques combine</a:t>
                      </a:r>
                    </a:p>
                    <a:p>
                      <a:pPr algn="l"/>
                      <a:r>
                        <a:rPr lang="en-US" sz="1200" dirty="0">
                          <a:latin typeface="Times New Roman" panose="02020603050405020304" pitchFamily="18" charset="0"/>
                          <a:cs typeface="Times New Roman" panose="02020603050405020304" pitchFamily="18" charset="0"/>
                        </a:rPr>
                        <a:t>multiple predictive</a:t>
                      </a:r>
                    </a:p>
                    <a:p>
                      <a:pPr algn="l"/>
                      <a:r>
                        <a:rPr lang="en-US" sz="1200" dirty="0">
                          <a:latin typeface="Times New Roman" panose="02020603050405020304" pitchFamily="18" charset="0"/>
                          <a:cs typeface="Times New Roman" panose="02020603050405020304" pitchFamily="18" charset="0"/>
                        </a:rPr>
                        <a:t>models to improve</a:t>
                      </a:r>
                    </a:p>
                    <a:p>
                      <a:pPr algn="l"/>
                      <a:r>
                        <a:rPr lang="en-US" sz="1200" dirty="0">
                          <a:latin typeface="Times New Roman" panose="02020603050405020304" pitchFamily="18" charset="0"/>
                          <a:cs typeface="Times New Roman" panose="02020603050405020304" pitchFamily="18" charset="0"/>
                        </a:rPr>
                        <a:t>detection of subtle</a:t>
                      </a:r>
                    </a:p>
                    <a:p>
                      <a:pPr algn="l"/>
                      <a:r>
                        <a:rPr lang="en-US" sz="1200" dirty="0">
                          <a:latin typeface="Times New Roman" panose="02020603050405020304" pitchFamily="18" charset="0"/>
                          <a:cs typeface="Times New Roman" panose="02020603050405020304" pitchFamily="18" charset="0"/>
                        </a:rPr>
                        <a:t>patterns signaling</a:t>
                      </a:r>
                    </a:p>
                    <a:p>
                      <a:pPr algn="l"/>
                      <a:r>
                        <a:rPr lang="en-US" sz="1200" dirty="0">
                          <a:latin typeface="Times New Roman" panose="02020603050405020304" pitchFamily="18" charset="0"/>
                          <a:cs typeface="Times New Roman" panose="02020603050405020304" pitchFamily="18" charset="0"/>
                        </a:rPr>
                        <a:t>potential HDD failures,</a:t>
                      </a:r>
                    </a:p>
                    <a:p>
                      <a:pPr algn="l"/>
                      <a:r>
                        <a:rPr lang="en-US" sz="1200" dirty="0">
                          <a:latin typeface="Times New Roman" panose="02020603050405020304" pitchFamily="18" charset="0"/>
                          <a:cs typeface="Times New Roman" panose="02020603050405020304" pitchFamily="18" charset="0"/>
                        </a:rPr>
                        <a:t>enabling early</a:t>
                      </a:r>
                    </a:p>
                    <a:p>
                      <a:pPr algn="l"/>
                      <a:r>
                        <a:rPr lang="en-US" sz="1200" dirty="0">
                          <a:latin typeface="Times New Roman" panose="02020603050405020304" pitchFamily="18" charset="0"/>
                          <a:cs typeface="Times New Roman" panose="02020603050405020304" pitchFamily="18" charset="0"/>
                        </a:rPr>
                        <a:t>intervention to minimize</a:t>
                      </a:r>
                    </a:p>
                    <a:p>
                      <a:pPr algn="l"/>
                      <a:r>
                        <a:rPr lang="en-US" sz="1200" dirty="0">
                          <a:latin typeface="Times New Roman" panose="02020603050405020304" pitchFamily="18" charset="0"/>
                          <a:cs typeface="Times New Roman" panose="02020603050405020304" pitchFamily="18" charset="0"/>
                        </a:rPr>
                        <a:t>data loss and downtime.</a:t>
                      </a:r>
                      <a:endParaRPr lang="en-IN" sz="1200" dirty="0">
                        <a:latin typeface="Times New Roman" panose="02020603050405020304" pitchFamily="18" charset="0"/>
                        <a:cs typeface="Times New Roman" panose="02020603050405020304" pitchFamily="18" charset="0"/>
                      </a:endParaRPr>
                    </a:p>
                  </a:txBody>
                  <a:tcPr>
                    <a:noFill/>
                  </a:tcPr>
                </a:tc>
                <a:tc>
                  <a:txBody>
                    <a:bodyPr/>
                    <a:lstStyle/>
                    <a:p>
                      <a:pPr algn="l"/>
                      <a:r>
                        <a:rPr lang="en-US" sz="1200" kern="1200" dirty="0">
                          <a:solidFill>
                            <a:schemeClr val="dk1"/>
                          </a:solidFill>
                          <a:effectLst/>
                          <a:latin typeface="Times New Roman" panose="02020603050405020304" pitchFamily="18" charset="0"/>
                          <a:ea typeface="+mn-ea"/>
                          <a:cs typeface="Times New Roman" panose="02020603050405020304" pitchFamily="18" charset="0"/>
                        </a:rPr>
                        <a:t>Ensemble learning in traffic prediction can increase computational complexity due to training multiple models and may reduce interpretability, making it harder to understand the prediction process.</a:t>
                      </a:r>
                      <a:endParaRPr lang="en-IN" sz="1200"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467029896"/>
                  </a:ext>
                </a:extLst>
              </a:tr>
            </a:tbl>
          </a:graphicData>
        </a:graphic>
      </p:graphicFrame>
    </p:spTree>
    <p:extLst>
      <p:ext uri="{BB962C8B-B14F-4D97-AF65-F5344CB8AC3E}">
        <p14:creationId xmlns:p14="http://schemas.microsoft.com/office/powerpoint/2010/main" val="226006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BF61A2A-2D07-38D4-3E06-1AA58DE2B69C}"/>
              </a:ext>
            </a:extLst>
          </p:cNvPr>
          <p:cNvGraphicFramePr>
            <a:graphicFrameLocks noGrp="1"/>
          </p:cNvGraphicFramePr>
          <p:nvPr>
            <p:ph idx="1"/>
            <p:extLst>
              <p:ext uri="{D42A27DB-BD31-4B8C-83A1-F6EECF244321}">
                <p14:modId xmlns:p14="http://schemas.microsoft.com/office/powerpoint/2010/main" val="4022083173"/>
              </p:ext>
            </p:extLst>
          </p:nvPr>
        </p:nvGraphicFramePr>
        <p:xfrm>
          <a:off x="950976" y="562707"/>
          <a:ext cx="11022260" cy="5992554"/>
        </p:xfrm>
        <a:graphic>
          <a:graphicData uri="http://schemas.openxmlformats.org/drawingml/2006/table">
            <a:tbl>
              <a:tblPr firstRow="1" bandRow="1">
                <a:tableStyleId>{5C22544A-7EE6-4342-B048-85BDC9FD1C3A}</a:tableStyleId>
              </a:tblPr>
              <a:tblGrid>
                <a:gridCol w="789119">
                  <a:extLst>
                    <a:ext uri="{9D8B030D-6E8A-4147-A177-3AD203B41FA5}">
                      <a16:colId xmlns:a16="http://schemas.microsoft.com/office/drawing/2014/main" val="1659491380"/>
                    </a:ext>
                  </a:extLst>
                </a:gridCol>
                <a:gridCol w="2003541">
                  <a:extLst>
                    <a:ext uri="{9D8B030D-6E8A-4147-A177-3AD203B41FA5}">
                      <a16:colId xmlns:a16="http://schemas.microsoft.com/office/drawing/2014/main" val="87374178"/>
                    </a:ext>
                  </a:extLst>
                </a:gridCol>
                <a:gridCol w="1688124">
                  <a:extLst>
                    <a:ext uri="{9D8B030D-6E8A-4147-A177-3AD203B41FA5}">
                      <a16:colId xmlns:a16="http://schemas.microsoft.com/office/drawing/2014/main" val="2627338568"/>
                    </a:ext>
                  </a:extLst>
                </a:gridCol>
                <a:gridCol w="1031630">
                  <a:extLst>
                    <a:ext uri="{9D8B030D-6E8A-4147-A177-3AD203B41FA5}">
                      <a16:colId xmlns:a16="http://schemas.microsoft.com/office/drawing/2014/main" val="2337189651"/>
                    </a:ext>
                  </a:extLst>
                </a:gridCol>
                <a:gridCol w="1899139">
                  <a:extLst>
                    <a:ext uri="{9D8B030D-6E8A-4147-A177-3AD203B41FA5}">
                      <a16:colId xmlns:a16="http://schemas.microsoft.com/office/drawing/2014/main" val="4080554258"/>
                    </a:ext>
                  </a:extLst>
                </a:gridCol>
                <a:gridCol w="1781907">
                  <a:extLst>
                    <a:ext uri="{9D8B030D-6E8A-4147-A177-3AD203B41FA5}">
                      <a16:colId xmlns:a16="http://schemas.microsoft.com/office/drawing/2014/main" val="3056693361"/>
                    </a:ext>
                  </a:extLst>
                </a:gridCol>
                <a:gridCol w="1828800">
                  <a:extLst>
                    <a:ext uri="{9D8B030D-6E8A-4147-A177-3AD203B41FA5}">
                      <a16:colId xmlns:a16="http://schemas.microsoft.com/office/drawing/2014/main" val="4196082424"/>
                    </a:ext>
                  </a:extLst>
                </a:gridCol>
              </a:tblGrid>
              <a:tr h="921939">
                <a:tc>
                  <a:txBody>
                    <a:bodyPr/>
                    <a:lstStyle/>
                    <a:p>
                      <a:r>
                        <a:rPr lang="en-IN" sz="1800" b="1">
                          <a:solidFill>
                            <a:schemeClr val="tx1"/>
                          </a:solidFill>
                          <a:latin typeface="Times New Roman" panose="02020603050405020304" pitchFamily="18" charset="0"/>
                          <a:cs typeface="Times New Roman" panose="02020603050405020304" pitchFamily="18" charset="0"/>
                        </a:rPr>
                        <a:t>S.NO</a:t>
                      </a:r>
                    </a:p>
                  </a:txBody>
                  <a:tcPr>
                    <a:noFill/>
                  </a:tcPr>
                </a:tc>
                <a:tc>
                  <a:txBody>
                    <a:bodyPr/>
                    <a:lstStyle/>
                    <a:p>
                      <a:r>
                        <a:rPr lang="en-IN" b="1">
                          <a:solidFill>
                            <a:schemeClr val="tx1"/>
                          </a:solidFill>
                          <a:latin typeface="Times New Roman" panose="02020603050405020304" pitchFamily="18" charset="0"/>
                          <a:cs typeface="Times New Roman" panose="02020603050405020304" pitchFamily="18" charset="0"/>
                        </a:rPr>
                        <a:t>TITLE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AUTHOR</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YEAR</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TECHNIQUES USED</a:t>
                      </a:r>
                    </a:p>
                  </a:txBody>
                  <a:tcPr>
                    <a:lnR w="12700" cmpd="sng">
                      <a:noFill/>
                    </a:lnR>
                    <a:noFill/>
                  </a:tcPr>
                </a:tc>
                <a:tc>
                  <a:txBody>
                    <a:bodyPr/>
                    <a:lstStyle/>
                    <a:p>
                      <a:r>
                        <a:rPr lang="en-IN">
                          <a:solidFill>
                            <a:schemeClr val="tx1"/>
                          </a:solidFill>
                          <a:latin typeface="Times New Roman" panose="02020603050405020304" pitchFamily="18" charset="0"/>
                          <a:cs typeface="Times New Roman" panose="02020603050405020304" pitchFamily="18" charset="0"/>
                        </a:rPr>
                        <a:t>ADVANTAGE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a:solidFill>
                            <a:schemeClr val="tx1"/>
                          </a:solidFill>
                          <a:latin typeface="Times New Roman" panose="02020603050405020304" pitchFamily="18" charset="0"/>
                          <a:cs typeface="Times New Roman" panose="02020603050405020304" pitchFamily="18" charset="0"/>
                        </a:rPr>
                        <a:t>LIMITATIONS</a:t>
                      </a:r>
                    </a:p>
                  </a:txBody>
                  <a:tcPr>
                    <a:lnL w="12700" cmpd="sng">
                      <a:noFill/>
                    </a:lnL>
                    <a:noFill/>
                  </a:tcPr>
                </a:tc>
                <a:extLst>
                  <a:ext uri="{0D108BD9-81ED-4DB2-BD59-A6C34878D82A}">
                    <a16:rowId xmlns:a16="http://schemas.microsoft.com/office/drawing/2014/main" val="2040380304"/>
                  </a:ext>
                </a:extLst>
              </a:tr>
              <a:tr h="2466031">
                <a:tc>
                  <a:txBody>
                    <a:bodyPr/>
                    <a:lstStyle/>
                    <a:p>
                      <a:r>
                        <a:rPr lang="en-IN" sz="2000" b="1" dirty="0">
                          <a:latin typeface="Times New Roman" panose="02020603050405020304" pitchFamily="18" charset="0"/>
                          <a:cs typeface="Times New Roman" panose="02020603050405020304" pitchFamily="18" charset="0"/>
                        </a:rPr>
                        <a:t>3.</a:t>
                      </a:r>
                    </a:p>
                  </a:txBody>
                  <a:tcPr>
                    <a:noFill/>
                  </a:tcPr>
                </a:tc>
                <a:tc>
                  <a:txBody>
                    <a:bodyPr/>
                    <a:lstStyle/>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Traffic Data prediction in </a:t>
                      </a:r>
                    </a:p>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Intelligent Transportation System using m-KNN algorithm and </a:t>
                      </a:r>
                    </a:p>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Principle Component </a:t>
                      </a:r>
                    </a:p>
                    <a:p>
                      <a:pPr algn="just">
                        <a:lnSpc>
                          <a:spcPct val="100000"/>
                        </a:lnSpc>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Analysis.</a:t>
                      </a:r>
                      <a:endParaRPr lang="en-IN" sz="1200" b="1" dirty="0">
                        <a:latin typeface="Times New Roman" panose="02020603050405020304" pitchFamily="18" charset="0"/>
                        <a:cs typeface="Times New Roman" panose="02020603050405020304" pitchFamily="18" charset="0"/>
                      </a:endParaRPr>
                    </a:p>
                  </a:txBody>
                  <a:tcPr>
                    <a:noFill/>
                  </a:tcPr>
                </a:tc>
                <a:tc>
                  <a:txBody>
                    <a:bodyPr/>
                    <a:lstStyle/>
                    <a:p>
                      <a:pPr algn="l">
                        <a:lnSpc>
                          <a:spcPct val="100000"/>
                        </a:lnSpc>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P.Pavithra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R.Vadivel</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noFill/>
                  </a:tcPr>
                </a:tc>
                <a:tc>
                  <a:txBody>
                    <a:bodyPr/>
                    <a:lstStyle/>
                    <a:p>
                      <a:pPr algn="ctr">
                        <a:lnSpc>
                          <a:spcPct val="100000"/>
                        </a:lnSpc>
                      </a:pPr>
                      <a:r>
                        <a:rPr lang="en-IN" sz="1200" dirty="0">
                          <a:latin typeface="Times New Roman" panose="02020603050405020304" pitchFamily="18" charset="0"/>
                          <a:cs typeface="Times New Roman" panose="02020603050405020304" pitchFamily="18" charset="0"/>
                        </a:rPr>
                        <a:t>2021</a:t>
                      </a:r>
                    </a:p>
                  </a:txBody>
                  <a:tcPr>
                    <a:noFill/>
                  </a:tcPr>
                </a:tc>
                <a:tc>
                  <a:txBody>
                    <a:bodyPr/>
                    <a:lstStyle/>
                    <a:p>
                      <a:pPr algn="l">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System employed m-KNN </a:t>
                      </a:r>
                    </a:p>
                    <a:p>
                      <a:pPr algn="l">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(Modified k Nearest Neighbour algorithm) as a classification model and PCA </a:t>
                      </a:r>
                    </a:p>
                    <a:p>
                      <a:pPr algn="l">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(Principle Component Analysis) is used for Feature Extraction. Road traffic prediction is a critical component in modern smart transportation systems</a:t>
                      </a:r>
                      <a:endParaRPr lang="en-IN" sz="1200" dirty="0">
                        <a:latin typeface="Times New Roman" panose="02020603050405020304" pitchFamily="18" charset="0"/>
                        <a:cs typeface="Times New Roman" panose="02020603050405020304" pitchFamily="18" charset="0"/>
                      </a:endParaRPr>
                    </a:p>
                  </a:txBody>
                  <a:tcPr>
                    <a:noFill/>
                  </a:tcPr>
                </a:tc>
                <a:tc>
                  <a:txBody>
                    <a:bodyPr/>
                    <a:lstStyle/>
                    <a:p>
                      <a:pPr algn="l">
                        <a:lnSpc>
                          <a:spcPct val="100000"/>
                        </a:lnSpc>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m-KNN algorithm, a modified version of the k-Nearest Neighbors algorithm, enhances prediction accuracy by considering multiple neighbors with varying weights. This is particularly advantageous in traffic data prediction, where subtle patterns and variations require a robust and accurate model.</a:t>
                      </a:r>
                      <a:endParaRPr lang="en-IN" sz="1200" dirty="0">
                        <a:latin typeface="Times New Roman" panose="02020603050405020304" pitchFamily="18" charset="0"/>
                        <a:cs typeface="Times New Roman" panose="02020603050405020304" pitchFamily="18" charset="0"/>
                      </a:endParaRPr>
                    </a:p>
                  </a:txBody>
                  <a:tcPr>
                    <a:lnT w="38100" cmpd="sng">
                      <a:noFill/>
                    </a:lnT>
                    <a:noFill/>
                  </a:tcPr>
                </a:tc>
                <a:tc>
                  <a:txBody>
                    <a:bodyPr/>
                    <a:lstStyle/>
                    <a:p>
                      <a:pPr algn="l">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The main difficulty encountered in dealing with problems of text mining is caused by the vagueness of natural language. </a:t>
                      </a:r>
                      <a:endParaRPr lang="en-IN" sz="1200"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316074699"/>
                  </a:ext>
                </a:extLst>
              </a:tr>
              <a:tr h="2418855">
                <a:tc>
                  <a:txBody>
                    <a:bodyPr/>
                    <a:lstStyle/>
                    <a:p>
                      <a:r>
                        <a:rPr lang="en-IN" sz="2000" b="1" dirty="0">
                          <a:latin typeface="Times New Roman" panose="02020603050405020304" pitchFamily="18" charset="0"/>
                          <a:cs typeface="Times New Roman" panose="02020603050405020304" pitchFamily="18" charset="0"/>
                        </a:rPr>
                        <a:t>4.</a:t>
                      </a:r>
                    </a:p>
                  </a:txBody>
                  <a:tcPr>
                    <a:noFill/>
                  </a:tcPr>
                </a:tc>
                <a:tc>
                  <a:txBody>
                    <a:bodyPr/>
                    <a:lstStyle/>
                    <a:p>
                      <a:pPr marL="3175" marR="2540" indent="-6350" algn="just">
                        <a:lnSpc>
                          <a:spcPct val="100000"/>
                        </a:lnSpc>
                        <a:spcAft>
                          <a:spcPts val="85"/>
                        </a:spcAft>
                      </a:pP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Traffic Prediction for </a:t>
                      </a:r>
                    </a:p>
                    <a:p>
                      <a:pPr marL="3175" marR="2540" indent="-6350" algn="just">
                        <a:lnSpc>
                          <a:spcPct val="100000"/>
                        </a:lnSpc>
                        <a:spcAft>
                          <a:spcPts val="60"/>
                        </a:spcAft>
                      </a:pP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Intelligent Transportation </a:t>
                      </a:r>
                    </a:p>
                    <a:p>
                      <a:pPr marL="3175" marR="2540" indent="-6350" algn="just">
                        <a:lnSpc>
                          <a:spcPct val="100000"/>
                        </a:lnSpc>
                        <a:spcAft>
                          <a:spcPts val="60"/>
                        </a:spcAft>
                      </a:pP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using Machine </a:t>
                      </a:r>
                    </a:p>
                    <a:p>
                      <a:pPr marL="3175" marR="2540" indent="-6350" algn="just">
                        <a:lnSpc>
                          <a:spcPct val="100000"/>
                        </a:lnSpc>
                        <a:spcAft>
                          <a:spcPts val="15"/>
                        </a:spcAft>
                      </a:pP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Learning. </a:t>
                      </a:r>
                    </a:p>
                  </a:txBody>
                  <a:tcPr marL="0" marR="0" marT="29845" marB="0">
                    <a:noFill/>
                  </a:tcPr>
                </a:tc>
                <a:tc>
                  <a:txBody>
                    <a:bodyPr/>
                    <a:lstStyle/>
                    <a:p>
                      <a:pPr marL="3175" marR="2540" indent="-6350" algn="l">
                        <a:lnSpc>
                          <a:spcPct val="100000"/>
                        </a:lnSpc>
                        <a:spcAft>
                          <a:spcPts val="8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Gaurav Meena, </a:t>
                      </a:r>
                    </a:p>
                    <a:p>
                      <a:pPr marL="3175" marR="2540" indent="-6350" algn="l">
                        <a:lnSpc>
                          <a:spcPct val="100000"/>
                        </a:lnSpc>
                        <a:spcAft>
                          <a:spcPts val="60"/>
                        </a:spcAft>
                      </a:pPr>
                      <a:r>
                        <a:rPr lang="en-IN" sz="12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Deepanjali</a:t>
                      </a: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Sharma, </a:t>
                      </a:r>
                    </a:p>
                    <a:p>
                      <a:pPr marL="3175" marR="2540" indent="-6350" algn="l">
                        <a:lnSpc>
                          <a:spcPct val="100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Mehul </a:t>
                      </a:r>
                      <a:r>
                        <a:rPr lang="en-IN" sz="12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Mahrishi</a:t>
                      </a: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29845" marB="0">
                    <a:noFill/>
                  </a:tcPr>
                </a:tc>
                <a:tc>
                  <a:txBody>
                    <a:bodyPr/>
                    <a:lstStyle/>
                    <a:p>
                      <a:pPr marL="3175" marR="2540" indent="-6350" algn="ctr">
                        <a:lnSpc>
                          <a:spcPct val="100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2020 </a:t>
                      </a:r>
                    </a:p>
                  </a:txBody>
                  <a:tcPr marL="0" marR="0" marT="29845" marB="0">
                    <a:noFill/>
                  </a:tcPr>
                </a:tc>
                <a:tc>
                  <a:txBody>
                    <a:bodyPr/>
                    <a:lstStyle/>
                    <a:p>
                      <a:pPr marL="3175" marR="2540" indent="-6350" algn="l">
                        <a:lnSpc>
                          <a:spcPct val="100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identify classification and regression we have used a </a:t>
                      </a:r>
                    </a:p>
                    <a:p>
                      <a:pPr marL="3175" marR="2540" indent="-6350" algn="l">
                        <a:lnSpc>
                          <a:spcPct val="100000"/>
                        </a:lnSpc>
                        <a:spcAft>
                          <a:spcPts val="60"/>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Algorithm </a:t>
                      </a:r>
                    </a:p>
                    <a:p>
                      <a:pPr marL="3175" marR="2540" indent="-6350" algn="l">
                        <a:lnSpc>
                          <a:spcPct val="100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(DT).The goal of this method is to predict the value of the target variables. Decision tree learning represents a function that takes as input a vector of attributes value and return a ”Decision ” a single output value. </a:t>
                      </a:r>
                    </a:p>
                  </a:txBody>
                  <a:tcPr marL="0" marR="0" marT="29845" marB="0">
                    <a:noFill/>
                  </a:tcPr>
                </a:tc>
                <a:tc>
                  <a:txBody>
                    <a:bodyPr/>
                    <a:lstStyle/>
                    <a:p>
                      <a:pPr marL="6350" marR="2540" indent="-6350" algn="l">
                        <a:lnSpc>
                          <a:spcPct val="100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Machine learning models enable the proactive prediction of traffic conditions, allowing for timely intervention and the implementation of adaptive traffic management strategies to alleviate congestion and improve overall traffic flow.</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29845" marB="0">
                    <a:noFill/>
                  </a:tcPr>
                </a:tc>
                <a:tc>
                  <a:txBody>
                    <a:bodyPr/>
                    <a:lstStyle/>
                    <a:p>
                      <a:pPr marL="3175" marR="2540" indent="-6350" algn="l">
                        <a:lnSpc>
                          <a:spcPct val="100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trees are prone to overfitting on traffic data. </a:t>
                      </a:r>
                    </a:p>
                    <a:p>
                      <a:pPr marL="6350" marR="2540" indent="15240" algn="l">
                        <a:lnSpc>
                          <a:spcPct val="100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lack robustness and  may not provide accurate predictions on new, unseen traffic patterns. </a:t>
                      </a:r>
                    </a:p>
                    <a:p>
                      <a:pPr algn="just">
                        <a:lnSpc>
                          <a:spcPct val="100000"/>
                        </a:lnSpc>
                      </a:pPr>
                      <a:endParaRPr lang="en-IN" sz="1200" dirty="0"/>
                    </a:p>
                  </a:txBody>
                  <a:tcPr>
                    <a:noFill/>
                  </a:tcPr>
                </a:tc>
                <a:extLst>
                  <a:ext uri="{0D108BD9-81ED-4DB2-BD59-A6C34878D82A}">
                    <a16:rowId xmlns:a16="http://schemas.microsoft.com/office/drawing/2014/main" val="1963700993"/>
                  </a:ext>
                </a:extLst>
              </a:tr>
            </a:tbl>
          </a:graphicData>
        </a:graphic>
      </p:graphicFrame>
    </p:spTree>
    <p:extLst>
      <p:ext uri="{BB962C8B-B14F-4D97-AF65-F5344CB8AC3E}">
        <p14:creationId xmlns:p14="http://schemas.microsoft.com/office/powerpoint/2010/main" val="362309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8BF818D-6199-0020-3328-2CAD5E43B203}"/>
              </a:ext>
            </a:extLst>
          </p:cNvPr>
          <p:cNvGraphicFramePr>
            <a:graphicFrameLocks noGrp="1"/>
          </p:cNvGraphicFramePr>
          <p:nvPr>
            <p:ph idx="1"/>
            <p:extLst>
              <p:ext uri="{D42A27DB-BD31-4B8C-83A1-F6EECF244321}">
                <p14:modId xmlns:p14="http://schemas.microsoft.com/office/powerpoint/2010/main" val="1204752254"/>
              </p:ext>
            </p:extLst>
          </p:nvPr>
        </p:nvGraphicFramePr>
        <p:xfrm>
          <a:off x="1371599" y="1195753"/>
          <a:ext cx="10117016" cy="3651075"/>
        </p:xfrm>
        <a:graphic>
          <a:graphicData uri="http://schemas.openxmlformats.org/drawingml/2006/table">
            <a:tbl>
              <a:tblPr firstRow="1" bandRow="1">
                <a:tableStyleId>{5C22544A-7EE6-4342-B048-85BDC9FD1C3A}</a:tableStyleId>
              </a:tblPr>
              <a:tblGrid>
                <a:gridCol w="820616">
                  <a:extLst>
                    <a:ext uri="{9D8B030D-6E8A-4147-A177-3AD203B41FA5}">
                      <a16:colId xmlns:a16="http://schemas.microsoft.com/office/drawing/2014/main" val="2337932864"/>
                    </a:ext>
                  </a:extLst>
                </a:gridCol>
                <a:gridCol w="1559170">
                  <a:extLst>
                    <a:ext uri="{9D8B030D-6E8A-4147-A177-3AD203B41FA5}">
                      <a16:colId xmlns:a16="http://schemas.microsoft.com/office/drawing/2014/main" val="3769838965"/>
                    </a:ext>
                  </a:extLst>
                </a:gridCol>
                <a:gridCol w="1359877">
                  <a:extLst>
                    <a:ext uri="{9D8B030D-6E8A-4147-A177-3AD203B41FA5}">
                      <a16:colId xmlns:a16="http://schemas.microsoft.com/office/drawing/2014/main" val="3038218089"/>
                    </a:ext>
                  </a:extLst>
                </a:gridCol>
                <a:gridCol w="832338">
                  <a:extLst>
                    <a:ext uri="{9D8B030D-6E8A-4147-A177-3AD203B41FA5}">
                      <a16:colId xmlns:a16="http://schemas.microsoft.com/office/drawing/2014/main" val="2909933202"/>
                    </a:ext>
                  </a:extLst>
                </a:gridCol>
                <a:gridCol w="2004646">
                  <a:extLst>
                    <a:ext uri="{9D8B030D-6E8A-4147-A177-3AD203B41FA5}">
                      <a16:colId xmlns:a16="http://schemas.microsoft.com/office/drawing/2014/main" val="891306203"/>
                    </a:ext>
                  </a:extLst>
                </a:gridCol>
                <a:gridCol w="1688123">
                  <a:extLst>
                    <a:ext uri="{9D8B030D-6E8A-4147-A177-3AD203B41FA5}">
                      <a16:colId xmlns:a16="http://schemas.microsoft.com/office/drawing/2014/main" val="3510404057"/>
                    </a:ext>
                  </a:extLst>
                </a:gridCol>
                <a:gridCol w="1852246">
                  <a:extLst>
                    <a:ext uri="{9D8B030D-6E8A-4147-A177-3AD203B41FA5}">
                      <a16:colId xmlns:a16="http://schemas.microsoft.com/office/drawing/2014/main" val="3282890770"/>
                    </a:ext>
                  </a:extLst>
                </a:gridCol>
              </a:tblGrid>
              <a:tr h="1090247">
                <a:tc>
                  <a:txBody>
                    <a:bodyPr/>
                    <a:lstStyle/>
                    <a:p>
                      <a:r>
                        <a:rPr lang="en-IN" sz="1800" b="1">
                          <a:solidFill>
                            <a:schemeClr val="tx1"/>
                          </a:solidFill>
                          <a:latin typeface="Times New Roman" panose="02020603050405020304" pitchFamily="18" charset="0"/>
                          <a:cs typeface="Times New Roman" panose="02020603050405020304" pitchFamily="18" charset="0"/>
                        </a:rPr>
                        <a:t>S.NO</a:t>
                      </a:r>
                    </a:p>
                  </a:txBody>
                  <a:tcPr>
                    <a:noFill/>
                  </a:tcPr>
                </a:tc>
                <a:tc>
                  <a:txBody>
                    <a:bodyPr/>
                    <a:lstStyle/>
                    <a:p>
                      <a:r>
                        <a:rPr lang="en-IN" b="1">
                          <a:solidFill>
                            <a:schemeClr val="tx1"/>
                          </a:solidFill>
                          <a:latin typeface="Times New Roman" panose="02020603050405020304" pitchFamily="18" charset="0"/>
                          <a:cs typeface="Times New Roman" panose="02020603050405020304" pitchFamily="18" charset="0"/>
                        </a:rPr>
                        <a:t>TITLE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AUTHOR</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YEAR</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TECHNIQUES USED</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ADVANTAGE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LIMITATIONS</a:t>
                      </a:r>
                    </a:p>
                  </a:txBody>
                  <a:tcPr>
                    <a:noFill/>
                  </a:tcPr>
                </a:tc>
                <a:extLst>
                  <a:ext uri="{0D108BD9-81ED-4DB2-BD59-A6C34878D82A}">
                    <a16:rowId xmlns:a16="http://schemas.microsoft.com/office/drawing/2014/main" val="3660493204"/>
                  </a:ext>
                </a:extLst>
              </a:tr>
              <a:tr h="2452796">
                <a:tc>
                  <a:txBody>
                    <a:bodyPr/>
                    <a:lstStyle/>
                    <a:p>
                      <a:pPr marL="3175" marR="2540" indent="-6350" algn="l">
                        <a:lnSpc>
                          <a:spcPct val="107000"/>
                        </a:lnSpc>
                        <a:spcAft>
                          <a:spcPts val="15"/>
                        </a:spcAft>
                      </a:pPr>
                      <a:r>
                        <a:rPr lang="en-IN" sz="1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a:t>
                      </a:r>
                    </a:p>
                  </a:txBody>
                  <a:tcPr marL="0" marR="0" marT="29845" marB="0">
                    <a:noFill/>
                  </a:tcPr>
                </a:tc>
                <a:tc>
                  <a:txBody>
                    <a:bodyPr/>
                    <a:lstStyle/>
                    <a:p>
                      <a:pPr marL="6350" marR="2540" indent="-6350" algn="l">
                        <a:lnSpc>
                          <a:spcPct val="107000"/>
                        </a:lnSpc>
                        <a:spcAft>
                          <a:spcPts val="210"/>
                        </a:spcAft>
                        <a:tabLst>
                          <a:tab pos="255270" algn="ctr"/>
                          <a:tab pos="1144270" algn="ctr"/>
                        </a:tabLst>
                      </a:pPr>
                      <a:r>
                        <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Methods for 	Traffic Prediction in Dynamic Optical Networks with Service Chains.</a:t>
                      </a:r>
                    </a:p>
                  </a:txBody>
                  <a:tcPr marL="0" marR="0" marT="29845" marB="0">
                    <a:noFill/>
                  </a:tcPr>
                </a:tc>
                <a:tc>
                  <a:txBody>
                    <a:bodyPr/>
                    <a:lstStyle/>
                    <a:p>
                      <a:pPr marL="6350" marR="2540" indent="-6350" algn="l">
                        <a:lnSpc>
                          <a:spcPct val="107000"/>
                        </a:lnSpc>
                        <a:spcAft>
                          <a:spcPts val="60"/>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Daniel </a:t>
                      </a:r>
                      <a:r>
                        <a:rPr lang="en-IN" sz="12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Szostak</a:t>
                      </a: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p>
                    <a:p>
                      <a:pPr marL="6350" marR="2540" indent="-6350" algn="l">
                        <a:lnSpc>
                          <a:spcPct val="107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Krzysztof </a:t>
                      </a:r>
                      <a:r>
                        <a:rPr lang="en-IN" sz="12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Walkowiak</a:t>
                      </a: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29845" marB="0">
                    <a:noFill/>
                  </a:tcPr>
                </a:tc>
                <a:tc>
                  <a:txBody>
                    <a:bodyPr/>
                    <a:lstStyle/>
                    <a:p>
                      <a:pPr marL="3175" marR="2540" indent="-6350" algn="ctr">
                        <a:lnSpc>
                          <a:spcPct val="107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2019 </a:t>
                      </a:r>
                    </a:p>
                  </a:txBody>
                  <a:tcPr marL="0" marR="0" marT="29845" marB="0">
                    <a:noFill/>
                  </a:tcPr>
                </a:tc>
                <a:tc>
                  <a:txBody>
                    <a:bodyPr/>
                    <a:lstStyle/>
                    <a:p>
                      <a:pPr marL="3175" marR="2540" indent="-6350" algn="l">
                        <a:lnSpc>
                          <a:spcPct val="107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Dynamic Optical Networks (DONs) are being increasingly used in traffic prediction due to their ability to provide high bandwidth and low-latency communication. They enable efficient and reliable data transfer, which is essential for traffic prediction systems to work effectively. </a:t>
                      </a:r>
                    </a:p>
                  </a:txBody>
                  <a:tcPr marL="0" marR="0" marT="29845" marB="0">
                    <a:noFill/>
                  </a:tcPr>
                </a:tc>
                <a:tc>
                  <a:txBody>
                    <a:bodyPr/>
                    <a:lstStyle/>
                    <a:p>
                      <a:pPr marL="6350" marR="2540" indent="-6350" algn="l">
                        <a:lnSpc>
                          <a:spcPct val="107000"/>
                        </a:lnSpc>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Machine learning methods facilitate the dynamic adaptation of traffic prediction models to changing conditions in optical networks. This adaptability is essential for predicting and managing traffic variations associated with diverse service chains and evolving network configurations.</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29845" marB="0">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DONs may not be scalable enough to handle large- scale traffic prediction problems, as they rely on complex optical components and may require significant computational resources. </a:t>
                      </a:r>
                    </a:p>
                    <a:p>
                      <a:pPr algn="l"/>
                      <a:endParaRPr lang="en-IN" sz="1200"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178409701"/>
                  </a:ext>
                </a:extLst>
              </a:tr>
            </a:tbl>
          </a:graphicData>
        </a:graphic>
      </p:graphicFrame>
    </p:spTree>
    <p:extLst>
      <p:ext uri="{BB962C8B-B14F-4D97-AF65-F5344CB8AC3E}">
        <p14:creationId xmlns:p14="http://schemas.microsoft.com/office/powerpoint/2010/main" val="33393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8499-DCCC-3A5D-388A-494F7542B4D3}"/>
              </a:ext>
            </a:extLst>
          </p:cNvPr>
          <p:cNvSpPr>
            <a:spLocks noGrp="1"/>
          </p:cNvSpPr>
          <p:nvPr>
            <p:ph type="title"/>
          </p:nvPr>
        </p:nvSpPr>
        <p:spPr>
          <a:xfrm>
            <a:off x="1371600" y="685800"/>
            <a:ext cx="9601200" cy="709246"/>
          </a:xfrm>
        </p:spPr>
        <p:txBody>
          <a:bodyPr/>
          <a:lstStyle/>
          <a:p>
            <a:r>
              <a:rPr lang="en-US" sz="4400" u="sng">
                <a:latin typeface="Times New Roman" panose="02020603050405020304" pitchFamily="18" charset="0"/>
                <a:cs typeface="Times New Roman" panose="02020603050405020304" pitchFamily="18" charset="0"/>
              </a:rPr>
              <a:t>EXISTING SYSTEM</a:t>
            </a:r>
            <a:endParaRPr lang="en-IN"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C0D65F-7C22-90ED-C8BE-4B76F848397D}"/>
              </a:ext>
            </a:extLst>
          </p:cNvPr>
          <p:cNvSpPr>
            <a:spLocks noGrp="1"/>
          </p:cNvSpPr>
          <p:nvPr>
            <p:ph idx="1"/>
          </p:nvPr>
        </p:nvSpPr>
        <p:spPr>
          <a:xfrm>
            <a:off x="1371599" y="1582615"/>
            <a:ext cx="10398369" cy="5087816"/>
          </a:xfrm>
        </p:spPr>
        <p:txBody>
          <a:bodyPr>
            <a:noAutofit/>
          </a:bodyPr>
          <a:lstStyle/>
          <a:p>
            <a:pPr marL="0" indent="0">
              <a:buNone/>
            </a:pPr>
            <a:r>
              <a:rPr lang="en-US" b="1" i="0" dirty="0">
                <a:latin typeface="Times New Roman" panose="02020603050405020304" pitchFamily="18" charset="0"/>
                <a:cs typeface="Times New Roman" panose="02020603050405020304" pitchFamily="18" charset="0"/>
              </a:rPr>
              <a:t>1.</a:t>
            </a:r>
            <a:r>
              <a:rPr lang="en-US" b="1" i="0" u="sng" dirty="0">
                <a:latin typeface="Times New Roman" panose="02020603050405020304" pitchFamily="18" charset="0"/>
                <a:cs typeface="Times New Roman" panose="02020603050405020304" pitchFamily="18" charset="0"/>
              </a:rPr>
              <a:t>Data Collection</a:t>
            </a:r>
            <a:r>
              <a:rPr lang="en-US" b="1" i="0"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i="0" dirty="0">
                <a:latin typeface="Times New Roman" panose="02020603050405020304" pitchFamily="18" charset="0"/>
                <a:cs typeface="Times New Roman" panose="02020603050405020304" pitchFamily="18" charset="0"/>
              </a:rPr>
              <a:t>Traffic Cameras</a:t>
            </a:r>
            <a:r>
              <a:rPr lang="en-US" b="1" i="0" dirty="0">
                <a:latin typeface="Times New Roman" panose="02020603050405020304" pitchFamily="18" charset="0"/>
                <a:cs typeface="Times New Roman" panose="02020603050405020304" pitchFamily="18" charset="0"/>
              </a:rPr>
              <a:t>:</a:t>
            </a:r>
            <a:r>
              <a:rPr lang="en-US" b="0" i="0" dirty="0">
                <a:latin typeface="Times New Roman" panose="02020603050405020304" pitchFamily="18" charset="0"/>
                <a:cs typeface="Times New Roman" panose="02020603050405020304" pitchFamily="18" charset="0"/>
              </a:rPr>
              <a:t> Video feeds from cameras placed at intersections or along highways provide real-time visual information about traffic conditions.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i="0" dirty="0">
                <a:latin typeface="Times New Roman" panose="02020603050405020304" pitchFamily="18" charset="0"/>
                <a:cs typeface="Times New Roman" panose="02020603050405020304" pitchFamily="18" charset="0"/>
              </a:rPr>
              <a:t>Inductive Loop Sensors</a:t>
            </a:r>
            <a:r>
              <a:rPr lang="en-US" b="1" i="0" dirty="0">
                <a:latin typeface="Times New Roman" panose="02020603050405020304" pitchFamily="18" charset="0"/>
                <a:cs typeface="Times New Roman" panose="02020603050405020304" pitchFamily="18" charset="0"/>
              </a:rPr>
              <a:t>:</a:t>
            </a:r>
            <a:r>
              <a:rPr lang="en-US" b="0" i="0" dirty="0">
                <a:latin typeface="Times New Roman" panose="02020603050405020304" pitchFamily="18" charset="0"/>
                <a:cs typeface="Times New Roman" panose="02020603050405020304" pitchFamily="18" charset="0"/>
              </a:rPr>
              <a:t> These sensors are embedded in road surfaces and detect the presence of vehicles by measuring changes in inductance.</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i="0" dirty="0">
                <a:latin typeface="Times New Roman" panose="02020603050405020304" pitchFamily="18" charset="0"/>
                <a:cs typeface="Times New Roman" panose="02020603050405020304" pitchFamily="18" charset="0"/>
              </a:rPr>
              <a:t>GPS and Mobile Data</a:t>
            </a:r>
            <a:r>
              <a:rPr lang="en-US" b="1" i="0" dirty="0">
                <a:latin typeface="Times New Roman" panose="02020603050405020304" pitchFamily="18" charset="0"/>
                <a:cs typeface="Times New Roman" panose="02020603050405020304" pitchFamily="18" charset="0"/>
              </a:rPr>
              <a:t>:</a:t>
            </a:r>
            <a:r>
              <a:rPr lang="en-US" b="0" i="0" dirty="0">
                <a:latin typeface="Times New Roman" panose="02020603050405020304" pitchFamily="18" charset="0"/>
                <a:cs typeface="Times New Roman" panose="02020603050405020304" pitchFamily="18" charset="0"/>
              </a:rPr>
              <a:t> Aggregated data from GPS devices and mobile phones help in tracking the movement of vehicles and estimating traffic flow.</a:t>
            </a:r>
            <a:endParaRPr lang="en-US" dirty="0">
              <a:latin typeface="Times New Roman" panose="02020603050405020304" pitchFamily="18" charset="0"/>
              <a:cs typeface="Times New Roman" panose="02020603050405020304" pitchFamily="18" charset="0"/>
            </a:endParaRPr>
          </a:p>
          <a:p>
            <a:pPr marL="0" indent="0">
              <a:buNone/>
            </a:pPr>
            <a:r>
              <a:rPr lang="en-US" b="1" i="0" dirty="0">
                <a:effectLst/>
                <a:latin typeface="Times New Roman" panose="02020603050405020304" pitchFamily="18" charset="0"/>
                <a:cs typeface="Times New Roman" panose="02020603050405020304" pitchFamily="18" charset="0"/>
              </a:rPr>
              <a:t>2.</a:t>
            </a:r>
            <a:r>
              <a:rPr lang="en-US" b="1" i="0" u="sng" dirty="0">
                <a:effectLst/>
                <a:latin typeface="Times New Roman" panose="02020603050405020304" pitchFamily="18" charset="0"/>
                <a:cs typeface="Times New Roman" panose="02020603050405020304" pitchFamily="18" charset="0"/>
              </a:rPr>
              <a:t>Machine Learning and Data Analysis</a:t>
            </a:r>
            <a:r>
              <a:rPr lang="en-US" b="1" i="0" dirty="0">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Historical Data</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Analyzing historical traffic patterns helps identify regularities and trends.</a:t>
            </a:r>
          </a:p>
          <a:p>
            <a:pPr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Feature Extraction</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Relevant features like time of day, day of the week, weather conditions, and special events are extracted to improve prediction accuracy</a:t>
            </a:r>
          </a:p>
          <a:p>
            <a:pPr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Machine Learning Algorithms</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Algorithms, such as neural networks, support vector machines, and decision trees, are used to predict traffic conditions based on historical and real-time data.</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49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DC2AE-6D4C-E51A-9DF8-2BD038F9D150}"/>
              </a:ext>
            </a:extLst>
          </p:cNvPr>
          <p:cNvSpPr>
            <a:spLocks noGrp="1"/>
          </p:cNvSpPr>
          <p:nvPr>
            <p:ph idx="1"/>
          </p:nvPr>
        </p:nvSpPr>
        <p:spPr>
          <a:xfrm>
            <a:off x="1371600" y="422031"/>
            <a:ext cx="10386646" cy="5591907"/>
          </a:xfrm>
        </p:spPr>
        <p:txBody>
          <a:bodyPr/>
          <a:lstStyle/>
          <a:p>
            <a:pPr marL="0" indent="0">
              <a:buNone/>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3.</a:t>
            </a:r>
            <a:r>
              <a:rPr lang="en-US" sz="2000" b="1" i="0" u="sng" dirty="0">
                <a:solidFill>
                  <a:schemeClr val="tx1">
                    <a:lumMod val="95000"/>
                    <a:lumOff val="5000"/>
                  </a:schemeClr>
                </a:solidFill>
                <a:effectLst/>
                <a:latin typeface="Times New Roman" panose="02020603050405020304" pitchFamily="18" charset="0"/>
                <a:cs typeface="Times New Roman" panose="02020603050405020304" pitchFamily="18" charset="0"/>
              </a:rPr>
              <a:t>Real-Time Monitoring</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Dynamic Updating</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Systems continuously update predictions based on the most recent data, ensuring accuracy in real-time scenarios.</a:t>
            </a:r>
          </a:p>
          <a:p>
            <a:pPr algn="just">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Incident Detection</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Algorithms can identify and respond to unexpected events such as accidents or road closures</a:t>
            </a:r>
            <a:r>
              <a:rPr lang="en-US" sz="2000" b="0" i="0" dirty="0">
                <a:solidFill>
                  <a:schemeClr val="tx1">
                    <a:lumMod val="95000"/>
                    <a:lumOff val="5000"/>
                  </a:schemeClr>
                </a:solidFill>
                <a:effectLst/>
                <a:latin typeface="Söhne"/>
              </a:rPr>
              <a:t>.</a:t>
            </a:r>
          </a:p>
          <a:p>
            <a:pPr marL="0" indent="0">
              <a:buNone/>
            </a:pPr>
            <a:r>
              <a:rPr lang="en-IN" b="1" dirty="0">
                <a:latin typeface="Times New Roman" panose="02020603050405020304" pitchFamily="18" charset="0"/>
                <a:cs typeface="Times New Roman" panose="02020603050405020304" pitchFamily="18" charset="0"/>
              </a:rPr>
              <a:t>4.</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000" b="1" i="0" u="sng" dirty="0">
                <a:solidFill>
                  <a:schemeClr val="tx1">
                    <a:lumMod val="95000"/>
                    <a:lumOff val="5000"/>
                  </a:schemeClr>
                </a:solidFill>
                <a:effectLst/>
                <a:latin typeface="Times New Roman" panose="02020603050405020304" pitchFamily="18" charset="0"/>
                <a:cs typeface="Times New Roman" panose="02020603050405020304" pitchFamily="18" charset="0"/>
              </a:rPr>
              <a:t>Integration with Traffic Management Systems</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Adaptive Traffic Signal Control</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Some systems integrate with traffic signal control systems to optimize signal timings based on predicted traffic conditions.</a:t>
            </a:r>
          </a:p>
          <a:p>
            <a:pPr algn="just">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Dynamic Route Guidance</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Systems may provide real-time route recommendations to drivers based on current and predicted traffic conditions.</a:t>
            </a:r>
          </a:p>
          <a:p>
            <a:pPr marL="0" indent="0">
              <a:buNone/>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5.</a:t>
            </a:r>
            <a:r>
              <a:rPr lang="en-US" sz="2000" b="1" i="0" u="sng" dirty="0">
                <a:solidFill>
                  <a:schemeClr val="tx1">
                    <a:lumMod val="95000"/>
                    <a:lumOff val="5000"/>
                  </a:schemeClr>
                </a:solidFill>
                <a:effectLst/>
                <a:latin typeface="Times New Roman" panose="02020603050405020304" pitchFamily="18" charset="0"/>
                <a:cs typeface="Times New Roman" panose="02020603050405020304" pitchFamily="18" charset="0"/>
              </a:rPr>
              <a:t>Communication Infrastructure</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V2X Communication</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Vehicle-to-Everything communication allows vehicles to share data with each other and with infrastructure, enabling more accurate predictions.</a:t>
            </a:r>
          </a:p>
          <a:p>
            <a:pPr marL="0" indent="0">
              <a:buNone/>
            </a:pPr>
            <a:endParaRPr lang="en-IN" dirty="0"/>
          </a:p>
        </p:txBody>
      </p:sp>
    </p:spTree>
    <p:extLst>
      <p:ext uri="{BB962C8B-B14F-4D97-AF65-F5344CB8AC3E}">
        <p14:creationId xmlns:p14="http://schemas.microsoft.com/office/powerpoint/2010/main" val="330813220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{88E9F015-7A12-4D0C-9D3F-F8015C1B64B7}tf10001105</Template>
  <TotalTime>63</TotalTime>
  <Words>1693</Words>
  <Application>Microsoft Office PowerPoint</Application>
  <PresentationFormat>Widescreen</PresentationFormat>
  <Paragraphs>158</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Franklin Gothic Book</vt:lpstr>
      <vt:lpstr>Söhne</vt:lpstr>
      <vt:lpstr>Times New Roman</vt:lpstr>
      <vt:lpstr>Wingdings</vt:lpstr>
      <vt:lpstr>Crop</vt:lpstr>
      <vt:lpstr>K.RAMAKRISHNAN COLLEGE OF TECHNOLOGY</vt:lpstr>
      <vt:lpstr>PowerPoint Presentation</vt:lpstr>
      <vt:lpstr>ABSTRACT</vt:lpstr>
      <vt:lpstr>INTRODUCTION</vt:lpstr>
      <vt:lpstr>LITERATURE SURVEY</vt:lpstr>
      <vt:lpstr>PowerPoint Presentation</vt:lpstr>
      <vt:lpstr>PowerPoint Presentation</vt:lpstr>
      <vt:lpstr>EXISTING SYSTEM</vt:lpstr>
      <vt:lpstr>PowerPoint Presentation</vt:lpstr>
      <vt:lpstr>PROPOSED SYSTEM</vt:lpstr>
      <vt:lpstr>PowerPoint Presentation</vt:lpstr>
      <vt:lpstr>ARCHITECTURE DIAGRAM</vt:lpstr>
      <vt:lpstr>FLOWCHART: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RAMAKRISHNAN COLLEGE OF TECHNOLOGY</dc:title>
  <dc:creator>MOHAMED FAIZUL S</dc:creator>
  <cp:lastModifiedBy>Sabari_ krish</cp:lastModifiedBy>
  <cp:revision>4</cp:revision>
  <dcterms:created xsi:type="dcterms:W3CDTF">2023-12-16T06:27:28Z</dcterms:created>
  <dcterms:modified xsi:type="dcterms:W3CDTF">2024-11-19T13:29:26Z</dcterms:modified>
</cp:coreProperties>
</file>