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notesMasterIdLst>
    <p:notesMasterId r:id="rId19"/>
  </p:notesMasterIdLst>
  <p:sldIdLst>
    <p:sldId id="268" r:id="rId5"/>
    <p:sldId id="284" r:id="rId6"/>
    <p:sldId id="292" r:id="rId7"/>
    <p:sldId id="269" r:id="rId8"/>
    <p:sldId id="295" r:id="rId9"/>
    <p:sldId id="270" r:id="rId10"/>
    <p:sldId id="297" r:id="rId11"/>
    <p:sldId id="300" r:id="rId12"/>
    <p:sldId id="299" r:id="rId13"/>
    <p:sldId id="296" r:id="rId14"/>
    <p:sldId id="298" r:id="rId15"/>
    <p:sldId id="293" r:id="rId16"/>
    <p:sldId id="294"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1" d="100"/>
          <a:sy n="71" d="100"/>
        </p:scale>
        <p:origin x="642"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8A12DB-9A14-4B14-8459-6AEAB75756B3}" type="datetimeFigureOut">
              <a:rPr lang="en-US" smtClean="0"/>
              <a:pPr/>
              <a:t>4/26/2023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7D4C9-1F4B-49F4-83B0-A0E891818E24}" type="slidenum">
              <a:rPr lang="en-US" smtClean="0"/>
              <a:pPr/>
              <a:t>‹#›</a:t>
            </a:fld>
            <a:endParaRPr lang="en-US"/>
          </a:p>
        </p:txBody>
      </p:sp>
    </p:spTree>
    <p:extLst>
      <p:ext uri="{BB962C8B-B14F-4D97-AF65-F5344CB8AC3E}">
        <p14:creationId xmlns:p14="http://schemas.microsoft.com/office/powerpoint/2010/main" val="425795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497D4C9-1F4B-49F4-83B0-A0E891818E24}" type="slidenum">
              <a:rPr lang="en-US" smtClean="0"/>
              <a:pPr/>
              <a:t>1</a:t>
            </a:fld>
            <a:endParaRPr lang="en-US"/>
          </a:p>
        </p:txBody>
      </p:sp>
    </p:spTree>
    <p:extLst>
      <p:ext uri="{BB962C8B-B14F-4D97-AF65-F5344CB8AC3E}">
        <p14:creationId xmlns:p14="http://schemas.microsoft.com/office/powerpoint/2010/main" val="17542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15627849-89A4-4D4B-BE34-0BCE50FE007F}" type="datetime1">
              <a:rPr lang="en-IN" smtClean="0"/>
              <a:pPr/>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99FF1-2BCF-4504-8D3C-6346272DF39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6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C6E3DE-7DEB-4939-B95B-886002F42823}" type="datetime1">
              <a:rPr lang="en-IN" smtClean="0"/>
              <a:pPr/>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256551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47724E-117F-4A71-8685-3B7D33D585FC}" type="datetime1">
              <a:rPr lang="en-IN" smtClean="0"/>
              <a:pPr/>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92189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4B120-D2D4-4BFA-A4B8-7CA6A6D9CCDC}" type="datetime1">
              <a:rPr lang="en-IN" smtClean="0"/>
              <a:pPr/>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15528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0B6DB-B482-46E8-8C6B-2B6973CEEECB}" type="datetime1">
              <a:rPr lang="en-IN" smtClean="0"/>
              <a:pPr/>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99FF1-2BCF-4504-8D3C-6346272DF39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36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82865F-2B89-47F6-95EA-8A15F19B3B3D}" type="datetime1">
              <a:rPr lang="en-IN" smtClean="0"/>
              <a:pPr/>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205804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D35DEC-3DBA-4160-8E02-F0221FCA965E}" type="datetime1">
              <a:rPr lang="en-IN" smtClean="0"/>
              <a:pPr/>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231442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D4310C-2729-4FD0-8D48-9D98C6B93680}" type="datetime1">
              <a:rPr lang="en-IN" smtClean="0"/>
              <a:pPr/>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42236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E550CF-5A88-4687-B6E2-DB2B7BB1D0D3}" type="datetime1">
              <a:rPr lang="en-IN" smtClean="0"/>
              <a:pPr/>
              <a:t>26-04-2023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417260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F6DAE7-A8BA-4A46-98DA-DFE7E491A4C8}" type="datetime1">
              <a:rPr lang="en-IN" smtClean="0"/>
              <a:pPr/>
              <a:t>26-04-2023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599FF1-2BCF-4504-8D3C-6346272DF399}" type="slidenum">
              <a:rPr lang="en-IN" smtClean="0"/>
              <a:pPr/>
              <a:t>‹#›</a:t>
            </a:fld>
            <a:endParaRPr lang="en-IN"/>
          </a:p>
        </p:txBody>
      </p:sp>
    </p:spTree>
    <p:extLst>
      <p:ext uri="{BB962C8B-B14F-4D97-AF65-F5344CB8AC3E}">
        <p14:creationId xmlns:p14="http://schemas.microsoft.com/office/powerpoint/2010/main" val="342252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AF0FA3-A2BE-411C-8CB1-0A6E28666405}" type="datetime1">
              <a:rPr lang="en-IN" smtClean="0"/>
              <a:pPr/>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99FF1-2BCF-4504-8D3C-6346272DF399}" type="slidenum">
              <a:rPr lang="en-IN" smtClean="0"/>
              <a:pPr/>
              <a:t>‹#›</a:t>
            </a:fld>
            <a:endParaRPr lang="en-IN"/>
          </a:p>
        </p:txBody>
      </p:sp>
    </p:spTree>
    <p:extLst>
      <p:ext uri="{BB962C8B-B14F-4D97-AF65-F5344CB8AC3E}">
        <p14:creationId xmlns:p14="http://schemas.microsoft.com/office/powerpoint/2010/main" val="323534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682F09-ABF4-4627-91B3-92FAA3354DE9}" type="datetime1">
              <a:rPr lang="en-IN" smtClean="0"/>
              <a:pPr/>
              <a:t>26-04-2023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599FF1-2BCF-4504-8D3C-6346272DF399}"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602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46913" y="163692"/>
            <a:ext cx="8584442" cy="1023664"/>
          </a:xfrm>
          <a:solidFill>
            <a:schemeClr val="accent5">
              <a:lumMod val="20000"/>
              <a:lumOff val="80000"/>
            </a:schemeClr>
          </a:solidFill>
        </p:spPr>
        <p:txBody>
          <a:bodyPr>
            <a:normAutofit/>
          </a:bodyPr>
          <a:lstStyle/>
          <a:p>
            <a:pPr algn="ctr"/>
            <a:r>
              <a:rPr lang="en-US" sz="2700" b="1" dirty="0">
                <a:solidFill>
                  <a:schemeClr val="tx1"/>
                </a:solidFill>
                <a:latin typeface="Times New Roman" pitchFamily="18" charset="0"/>
                <a:cs typeface="Times New Roman" pitchFamily="18" charset="0"/>
              </a:rPr>
              <a:t>M.KUMARASAMY COLLEGE OF ENGINEERING </a:t>
            </a:r>
            <a:r>
              <a:rPr lang="en-IN" b="1" dirty="0">
                <a:solidFill>
                  <a:schemeClr val="tx1"/>
                </a:solidFill>
                <a:latin typeface="Times New Roman" pitchFamily="18" charset="0"/>
                <a:cs typeface="Times New Roman" pitchFamily="18" charset="0"/>
              </a:rPr>
              <a:t/>
            </a:r>
            <a:br>
              <a:rPr lang="en-IN" b="1" dirty="0">
                <a:solidFill>
                  <a:schemeClr val="tx1"/>
                </a:solidFill>
                <a:latin typeface="Times New Roman" pitchFamily="18" charset="0"/>
                <a:cs typeface="Times New Roman" pitchFamily="18" charset="0"/>
              </a:rPr>
            </a:br>
            <a:r>
              <a:rPr lang="en-IN" sz="2000" b="1" dirty="0">
                <a:solidFill>
                  <a:schemeClr val="tx1"/>
                </a:solidFill>
                <a:latin typeface="Times New Roman" pitchFamily="18" charset="0"/>
                <a:cs typeface="Times New Roman" pitchFamily="18" charset="0"/>
              </a:rPr>
              <a:t>(Affiliated to Anna University)</a:t>
            </a:r>
            <a:endParaRPr lang="en-US" b="1" dirty="0">
              <a:solidFill>
                <a:schemeClr val="tx1"/>
              </a:solidFill>
              <a:latin typeface="Times New Roman" pitchFamily="18" charset="0"/>
              <a:cs typeface="Times New Roman" pitchFamily="18" charset="0"/>
            </a:endParaRPr>
          </a:p>
        </p:txBody>
      </p:sp>
      <p:pic>
        <p:nvPicPr>
          <p:cNvPr id="4" name="Picture 7" descr="mkce logog.jpg"/>
          <p:cNvPicPr>
            <a:picLocks noChangeAspect="1"/>
          </p:cNvPicPr>
          <p:nvPr/>
        </p:nvPicPr>
        <p:blipFill>
          <a:blip r:embed="rId3" cstate="print"/>
          <a:srcRect/>
          <a:stretch>
            <a:fillRect/>
          </a:stretch>
        </p:blipFill>
        <p:spPr bwMode="auto">
          <a:xfrm>
            <a:off x="0" y="0"/>
            <a:ext cx="1474124" cy="1447800"/>
          </a:xfrm>
          <a:prstGeom prst="rect">
            <a:avLst/>
          </a:prstGeom>
          <a:noFill/>
          <a:ln w="9525">
            <a:noFill/>
            <a:miter lim="800000"/>
            <a:headEnd/>
            <a:tailEnd/>
          </a:ln>
        </p:spPr>
      </p:pic>
      <p:sp>
        <p:nvSpPr>
          <p:cNvPr id="5" name="Title 1"/>
          <p:cNvSpPr txBox="1">
            <a:spLocks/>
          </p:cNvSpPr>
          <p:nvPr/>
        </p:nvSpPr>
        <p:spPr>
          <a:xfrm>
            <a:off x="2209800" y="1447800"/>
            <a:ext cx="7772400" cy="533400"/>
          </a:xfrm>
          <a:prstGeom prst="rect">
            <a:avLst/>
          </a:prstGeom>
        </p:spPr>
        <p:txBody>
          <a:bodyPr vert="horz" lIns="91440" tIns="45720" rIns="91440" bIns="45720" rtlCol="0" anchor="ctr">
            <a:noAutofit/>
          </a:bodyPr>
          <a:lstStyle/>
          <a:p>
            <a:pPr algn="ctr">
              <a:spcBef>
                <a:spcPct val="0"/>
              </a:spcBef>
              <a:defRPr/>
            </a:pPr>
            <a:endParaRPr lang="en-US" sz="2000" i="1" dirty="0">
              <a:latin typeface="+mj-lt"/>
              <a:ea typeface="+mj-ea"/>
              <a:cs typeface="+mj-cs"/>
            </a:endParaRPr>
          </a:p>
          <a:p>
            <a:pPr algn="ctr">
              <a:spcBef>
                <a:spcPct val="0"/>
              </a:spcBef>
              <a:defRPr/>
            </a:pPr>
            <a:endParaRPr lang="en-US" sz="2000" i="1" dirty="0">
              <a:latin typeface="+mj-lt"/>
              <a:ea typeface="+mj-ea"/>
              <a:cs typeface="+mj-cs"/>
            </a:endParaRPr>
          </a:p>
          <a:p>
            <a:pPr algn="ctr">
              <a:spcBef>
                <a:spcPct val="0"/>
              </a:spcBef>
              <a:defRPr/>
            </a:pPr>
            <a:endParaRPr lang="en-US" sz="2000" i="1" dirty="0">
              <a:latin typeface="+mj-lt"/>
              <a:ea typeface="+mj-ea"/>
              <a:cs typeface="+mj-cs"/>
            </a:endParaRPr>
          </a:p>
          <a:p>
            <a:pPr algn="ctr">
              <a:spcBef>
                <a:spcPct val="0"/>
              </a:spcBef>
              <a:defRPr/>
            </a:pPr>
            <a:endParaRPr lang="en-US" sz="2000" i="1" dirty="0">
              <a:latin typeface="+mj-lt"/>
              <a:ea typeface="+mj-ea"/>
              <a:cs typeface="+mj-cs"/>
            </a:endParaRPr>
          </a:p>
          <a:p>
            <a:pPr algn="ctr">
              <a:spcBef>
                <a:spcPct val="0"/>
              </a:spcBef>
              <a:defRPr/>
            </a:pPr>
            <a:r>
              <a:rPr lang="en-US" sz="2400" b="1" i="1" dirty="0">
                <a:latin typeface="+mj-lt"/>
                <a:ea typeface="+mj-ea"/>
                <a:cs typeface="+mj-cs"/>
              </a:rPr>
              <a:t>Department of Electrical and Electronics Engineering</a:t>
            </a:r>
          </a:p>
          <a:p>
            <a:pPr lvl="0" algn="ctr">
              <a:spcBef>
                <a:spcPct val="0"/>
              </a:spcBef>
              <a:defRPr/>
            </a:pPr>
            <a:r>
              <a:rPr lang="en-US" sz="2000" i="1" dirty="0">
                <a:latin typeface="+mj-lt"/>
                <a:ea typeface="+mj-ea"/>
                <a:cs typeface="+mj-cs"/>
              </a:rPr>
              <a:t/>
            </a:r>
            <a:br>
              <a:rPr lang="en-US" sz="2000" i="1" dirty="0">
                <a:latin typeface="+mj-lt"/>
                <a:ea typeface="+mj-ea"/>
                <a:cs typeface="+mj-cs"/>
              </a:rPr>
            </a:br>
            <a:endParaRPr lang="en-IN" sz="2000" b="1" dirty="0">
              <a:latin typeface="+mj-lt"/>
              <a:ea typeface="+mj-ea"/>
              <a:cs typeface="+mj-cs"/>
            </a:endParaRPr>
          </a:p>
          <a:p>
            <a:pPr algn="ctr">
              <a:spcBef>
                <a:spcPct val="0"/>
              </a:spcBef>
              <a:defRPr/>
            </a:pPr>
            <a:endParaRPr lang="en-US" sz="2000" b="1" dirty="0">
              <a:latin typeface="+mj-lt"/>
              <a:ea typeface="+mj-ea"/>
              <a:cs typeface="+mj-cs"/>
            </a:endParaRPr>
          </a:p>
        </p:txBody>
      </p:sp>
      <p:pic>
        <p:nvPicPr>
          <p:cNvPr id="6" name="Picture 5" descr="Capture.JPG">
            <a:extLst>
              <a:ext uri="{FF2B5EF4-FFF2-40B4-BE49-F238E27FC236}">
                <a16:creationId xmlns:a16="http://schemas.microsoft.com/office/drawing/2014/main" xmlns="" id="{00000000-0008-0000-0000-000004000000}"/>
              </a:ext>
            </a:extLst>
          </p:cNvPr>
          <p:cNvPicPr>
            <a:picLocks noChangeAspect="1" noChangeArrowheads="1"/>
          </p:cNvPicPr>
          <p:nvPr/>
        </p:nvPicPr>
        <p:blipFill>
          <a:blip r:embed="rId4" cstate="print"/>
          <a:srcRect/>
          <a:stretch>
            <a:fillRect/>
          </a:stretch>
        </p:blipFill>
        <p:spPr bwMode="auto">
          <a:xfrm>
            <a:off x="10843588" y="163692"/>
            <a:ext cx="1298535" cy="1210558"/>
          </a:xfrm>
          <a:prstGeom prst="rect">
            <a:avLst/>
          </a:prstGeom>
          <a:noFill/>
          <a:ln w="9525">
            <a:noFill/>
            <a:miter lim="800000"/>
            <a:headEnd/>
            <a:tailEnd/>
          </a:ln>
        </p:spPr>
      </p:pic>
      <p:sp>
        <p:nvSpPr>
          <p:cNvPr id="9" name="TextBox 8"/>
          <p:cNvSpPr txBox="1"/>
          <p:nvPr/>
        </p:nvSpPr>
        <p:spPr>
          <a:xfrm>
            <a:off x="4039737" y="2353033"/>
            <a:ext cx="4435521" cy="2585323"/>
          </a:xfrm>
          <a:prstGeom prst="rect">
            <a:avLst/>
          </a:prstGeom>
          <a:noFill/>
        </p:spPr>
        <p:txBody>
          <a:bodyPr wrap="square" lIns="91440" tIns="45720" rIns="91440" bIns="45720" rtlCol="0" anchor="t">
            <a:spAutoFit/>
          </a:bodyPr>
          <a:lstStyle/>
          <a:p>
            <a:pPr lvl="0">
              <a:spcBef>
                <a:spcPct val="0"/>
              </a:spcBef>
              <a:defRPr/>
            </a:pPr>
            <a:r>
              <a:rPr lang="en-US" b="1" dirty="0">
                <a:latin typeface="Times New Roman" panose="02020603050405020304" pitchFamily="18" charset="0"/>
                <a:cs typeface="Times New Roman" panose="02020603050405020304" pitchFamily="18" charset="0"/>
              </a:rPr>
              <a:t>Subject Code          : 18EEP302L</a:t>
            </a:r>
          </a:p>
          <a:p>
            <a:pPr lvl="0">
              <a:spcBef>
                <a:spcPct val="0"/>
              </a:spcBef>
              <a:defRPr/>
            </a:pPr>
            <a:endParaRPr lang="en-US" b="1" dirty="0">
              <a:latin typeface="Times New Roman" panose="02020603050405020304" pitchFamily="18" charset="0"/>
              <a:cs typeface="Times New Roman" panose="02020603050405020304" pitchFamily="18" charset="0"/>
            </a:endParaRPr>
          </a:p>
          <a:p>
            <a:pPr lvl="0">
              <a:spcBef>
                <a:spcPct val="0"/>
              </a:spcBef>
              <a:defRPr/>
            </a:pPr>
            <a:r>
              <a:rPr lang="en-US" b="1" dirty="0">
                <a:latin typeface="Times New Roman" panose="02020603050405020304" pitchFamily="18" charset="0"/>
                <a:cs typeface="Times New Roman" panose="02020603050405020304" pitchFamily="18" charset="0"/>
              </a:rPr>
              <a:t>Subject Name         : Minor Project IV</a:t>
            </a:r>
          </a:p>
          <a:p>
            <a:pPr lvl="0">
              <a:spcBef>
                <a:spcPct val="0"/>
              </a:spcBef>
              <a:defRPr/>
            </a:pPr>
            <a:endParaRPr lang="en-US" b="1" dirty="0">
              <a:latin typeface="Times New Roman" panose="02020603050405020304" pitchFamily="18" charset="0"/>
              <a:cs typeface="Times New Roman" panose="02020603050405020304" pitchFamily="18" charset="0"/>
            </a:endParaRPr>
          </a:p>
          <a:p>
            <a:pPr lvl="0">
              <a:spcBef>
                <a:spcPct val="0"/>
              </a:spcBef>
              <a:defRPr/>
            </a:pPr>
            <a:r>
              <a:rPr lang="en-IN" b="1" dirty="0">
                <a:latin typeface="Times New Roman" panose="02020603050405020304" pitchFamily="18" charset="0"/>
                <a:cs typeface="Times New Roman" panose="02020603050405020304" pitchFamily="18" charset="0"/>
              </a:rPr>
              <a:t>Academic Year	 : (2022-2023) – III Year</a:t>
            </a:r>
          </a:p>
          <a:p>
            <a:pPr lvl="0">
              <a:spcBef>
                <a:spcPct val="0"/>
              </a:spcBef>
              <a:defRPr/>
            </a:pPr>
            <a:endParaRPr lang="en-IN" b="1" dirty="0">
              <a:latin typeface="Times New Roman" panose="02020603050405020304" pitchFamily="18" charset="0"/>
              <a:cs typeface="Times New Roman" panose="02020603050405020304" pitchFamily="18" charset="0"/>
            </a:endParaRPr>
          </a:p>
          <a:p>
            <a:pPr lvl="0">
              <a:spcBef>
                <a:spcPct val="0"/>
              </a:spcBef>
              <a:defRPr/>
            </a:pPr>
            <a:r>
              <a:rPr lang="en-IN" b="1" dirty="0">
                <a:latin typeface="Times New Roman" panose="02020603050405020304" pitchFamily="18" charset="0"/>
                <a:cs typeface="Times New Roman" panose="02020603050405020304" pitchFamily="18" charset="0"/>
              </a:rPr>
              <a:t>Batch		          : (2020-2024)</a:t>
            </a:r>
          </a:p>
          <a:p>
            <a:pPr lvl="0">
              <a:spcBef>
                <a:spcPct val="0"/>
              </a:spcBef>
              <a:defRPr/>
            </a:pPr>
            <a:endParaRPr lang="en-IN" b="1" dirty="0">
              <a:latin typeface="Times New Roman" panose="02020603050405020304" pitchFamily="18" charset="0"/>
              <a:cs typeface="Times New Roman" panose="02020603050405020304" pitchFamily="18" charset="0"/>
            </a:endParaRPr>
          </a:p>
          <a:p>
            <a:pPr>
              <a:spcBef>
                <a:spcPct val="0"/>
              </a:spcBef>
              <a:defRPr/>
            </a:pPr>
            <a:r>
              <a:rPr lang="en-IN" b="1" dirty="0">
                <a:latin typeface="Times New Roman" panose="02020603050405020304" pitchFamily="18" charset="0"/>
                <a:cs typeface="Times New Roman" panose="02020603050405020304" pitchFamily="18" charset="0"/>
              </a:rPr>
              <a:t>Date                          : </a:t>
            </a:r>
            <a:r>
              <a:rPr lang="en-IN" b="1" dirty="0" smtClean="0">
                <a:latin typeface="Times New Roman" panose="02020603050405020304" pitchFamily="18" charset="0"/>
                <a:cs typeface="Times New Roman" panose="02020603050405020304" pitchFamily="18" charset="0"/>
              </a:rPr>
              <a:t>29/04/2023</a:t>
            </a:r>
            <a:endParaRPr lang="en-US"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86599FF1-2BCF-4504-8D3C-6346272DF399}"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Working Principle</a:t>
            </a:r>
          </a:p>
        </p:txBody>
      </p:sp>
      <p:sp>
        <p:nvSpPr>
          <p:cNvPr id="3" name="Content Placeholder 2"/>
          <p:cNvSpPr>
            <a:spLocks noGrp="1"/>
          </p:cNvSpPr>
          <p:nvPr>
            <p:ph idx="1"/>
          </p:nvPr>
        </p:nvSpPr>
        <p:spPr/>
        <p:txBody>
          <a:bodyPr>
            <a:normAutofit lnSpcReduction="10000"/>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circuit mainly consists of solar panel, temperature sensor, voltage sensor, light sensor, ESP32 Wi-Fi module, LCD display.</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ESP32 connects to the Wi-Fi Network and uploads the Solar Sensing parameters like Solar Panel Voltage, Temperature, and Light Intensity on Thingspeak Server.</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This project allows the monitoring power output of a solar panel, incident light intensity, and the operating temperature using an ESP32 Wi-Fi. The Solar Panel and the sensors are precisely connected to the ESP32 controller which supervises the panels and loads. Thus, users can view the voltage, temperature, and sunlight intensity online from any part of the world.</a:t>
            </a:r>
          </a:p>
        </p:txBody>
      </p:sp>
      <p:sp>
        <p:nvSpPr>
          <p:cNvPr id="4" name="Slide Number Placeholder 3"/>
          <p:cNvSpPr>
            <a:spLocks noGrp="1"/>
          </p:cNvSpPr>
          <p:nvPr>
            <p:ph type="sldNum" sz="quarter" idx="12"/>
          </p:nvPr>
        </p:nvSpPr>
        <p:spPr/>
        <p:txBody>
          <a:bodyPr/>
          <a:lstStyle/>
          <a:p>
            <a:fld id="{86599FF1-2BCF-4504-8D3C-6346272DF399}" type="slidenum">
              <a:rPr lang="en-IN" smtClean="0"/>
              <a:pPr/>
              <a:t>10</a:t>
            </a:fld>
            <a:endParaRPr lang="en-IN"/>
          </a:p>
        </p:txBody>
      </p:sp>
    </p:spTree>
    <p:extLst>
      <p:ext uri="{BB962C8B-B14F-4D97-AF65-F5344CB8AC3E}">
        <p14:creationId xmlns:p14="http://schemas.microsoft.com/office/powerpoint/2010/main" val="347094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9950"/>
            <a:ext cx="10058400" cy="1450757"/>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Components &amp; It’s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122701"/>
              </p:ext>
            </p:extLst>
          </p:nvPr>
        </p:nvGraphicFramePr>
        <p:xfrm>
          <a:off x="1097280" y="2023684"/>
          <a:ext cx="10058400" cy="35661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tblGrid>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Components</a:t>
                      </a:r>
                    </a:p>
                  </a:txBody>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Quantity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Price (₹)</a:t>
                      </a:r>
                    </a:p>
                  </a:txBody>
                  <a:tcPr/>
                </a:tc>
                <a:extLst>
                  <a:ext uri="{0D108BD9-81ED-4DB2-BD59-A6C34878D82A}">
                    <a16:rowId xmlns:a16="http://schemas.microsoft.com/office/drawing/2014/main" xmlns="" val="10000"/>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ESP32 Wi-Fi Module</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1100</a:t>
                      </a:r>
                    </a:p>
                  </a:txBody>
                  <a:tcPr/>
                </a:tc>
                <a:extLst>
                  <a:ext uri="{0D108BD9-81ED-4DB2-BD59-A6C34878D82A}">
                    <a16:rowId xmlns:a16="http://schemas.microsoft.com/office/drawing/2014/main" xmlns="" val="10001"/>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Temperature</a:t>
                      </a:r>
                      <a:r>
                        <a:rPr lang="en-US" sz="2000" b="0" baseline="0" dirty="0">
                          <a:solidFill>
                            <a:schemeClr val="tx1"/>
                          </a:solidFill>
                          <a:latin typeface="Times New Roman" panose="02020603050405020304" pitchFamily="18" charset="0"/>
                          <a:cs typeface="Times New Roman" panose="02020603050405020304" pitchFamily="18" charset="0"/>
                        </a:rPr>
                        <a:t> Sensor</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120</a:t>
                      </a:r>
                    </a:p>
                  </a:txBody>
                  <a:tcPr/>
                </a:tc>
                <a:extLst>
                  <a:ext uri="{0D108BD9-81ED-4DB2-BD59-A6C34878D82A}">
                    <a16:rowId xmlns:a16="http://schemas.microsoft.com/office/drawing/2014/main" xmlns="" val="10002"/>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Voltage Sensor</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310</a:t>
                      </a:r>
                    </a:p>
                  </a:txBody>
                  <a:tcPr/>
                </a:tc>
                <a:extLst>
                  <a:ext uri="{0D108BD9-81ED-4DB2-BD59-A6C34878D82A}">
                    <a16:rowId xmlns:a16="http://schemas.microsoft.com/office/drawing/2014/main" xmlns="" val="10003"/>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Light Sensor</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180</a:t>
                      </a:r>
                    </a:p>
                  </a:txBody>
                  <a:tcPr/>
                </a:tc>
                <a:extLst>
                  <a:ext uri="{0D108BD9-81ED-4DB2-BD59-A6C34878D82A}">
                    <a16:rowId xmlns:a16="http://schemas.microsoft.com/office/drawing/2014/main" xmlns="" val="10004"/>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Solar</a:t>
                      </a:r>
                      <a:r>
                        <a:rPr lang="en-US" sz="2000" b="0" baseline="0" dirty="0">
                          <a:solidFill>
                            <a:schemeClr val="tx1"/>
                          </a:solidFill>
                          <a:latin typeface="Times New Roman" panose="02020603050405020304" pitchFamily="18" charset="0"/>
                          <a:cs typeface="Times New Roman" panose="02020603050405020304" pitchFamily="18" charset="0"/>
                        </a:rPr>
                        <a:t> panel 12V</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1280</a:t>
                      </a:r>
                    </a:p>
                  </a:txBody>
                  <a:tcPr/>
                </a:tc>
                <a:extLst>
                  <a:ext uri="{0D108BD9-81ED-4DB2-BD59-A6C34878D82A}">
                    <a16:rowId xmlns:a16="http://schemas.microsoft.com/office/drawing/2014/main" xmlns="" val="10005"/>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LCD Display</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290</a:t>
                      </a:r>
                    </a:p>
                  </a:txBody>
                  <a:tcPr/>
                </a:tc>
                <a:extLst>
                  <a:ext uri="{0D108BD9-81ED-4DB2-BD59-A6C34878D82A}">
                    <a16:rowId xmlns:a16="http://schemas.microsoft.com/office/drawing/2014/main" xmlns="" val="10006"/>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Jumper wire</a:t>
                      </a:r>
                    </a:p>
                  </a:txBody>
                  <a:tcPr/>
                </a:tc>
                <a:tc>
                  <a:txBody>
                    <a:bodyPr/>
                    <a:lstStyle/>
                    <a:p>
                      <a:pPr algn="ctr"/>
                      <a:r>
                        <a:rPr lang="en-US" sz="2000" b="0" dirty="0" smtClean="0">
                          <a:solidFill>
                            <a:schemeClr val="tx1"/>
                          </a:solidFill>
                          <a:latin typeface="Times New Roman" panose="02020603050405020304" pitchFamily="18" charset="0"/>
                          <a:cs typeface="Times New Roman" panose="02020603050405020304" pitchFamily="18" charset="0"/>
                        </a:rPr>
                        <a:t>10</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5</a:t>
                      </a:r>
                      <a:r>
                        <a:rPr lang="en-US" sz="2000" b="0" dirty="0" smtClean="0">
                          <a:solidFill>
                            <a:schemeClr val="tx1"/>
                          </a:solidFill>
                          <a:latin typeface="Times New Roman" panose="02020603050405020304" pitchFamily="18" charset="0"/>
                          <a:cs typeface="Times New Roman" panose="02020603050405020304" pitchFamily="18" charset="0"/>
                        </a:rPr>
                        <a:t>0</a:t>
                      </a:r>
                      <a:endParaRPr lang="en-US"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r h="370840">
                <a:tc gridSpan="3">
                  <a:txBody>
                    <a:bodyPr/>
                    <a:lstStyle/>
                    <a:p>
                      <a:pPr algn="ctr"/>
                      <a:r>
                        <a:rPr lang="en-US" sz="2000" baseline="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Total = ₹ </a:t>
                      </a:r>
                      <a:r>
                        <a:rPr lang="en-US" sz="2000" dirty="0" smtClean="0">
                          <a:solidFill>
                            <a:schemeClr val="tx1"/>
                          </a:solidFill>
                          <a:latin typeface="Times New Roman" panose="02020603050405020304" pitchFamily="18" charset="0"/>
                          <a:cs typeface="Times New Roman" panose="02020603050405020304" pitchFamily="18" charset="0"/>
                        </a:rPr>
                        <a:t>3330</a:t>
                      </a:r>
                      <a:endParaRPr lang="en-US" sz="20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8"/>
                  </a:ext>
                </a:extLst>
              </a:tr>
            </a:tbl>
          </a:graphicData>
        </a:graphic>
      </p:graphicFrame>
      <p:sp>
        <p:nvSpPr>
          <p:cNvPr id="4" name="Slide Number Placeholder 3"/>
          <p:cNvSpPr>
            <a:spLocks noGrp="1"/>
          </p:cNvSpPr>
          <p:nvPr>
            <p:ph type="sldNum" sz="quarter" idx="12"/>
          </p:nvPr>
        </p:nvSpPr>
        <p:spPr/>
        <p:txBody>
          <a:bodyPr/>
          <a:lstStyle/>
          <a:p>
            <a:fld id="{86599FF1-2BCF-4504-8D3C-6346272DF399}" type="slidenum">
              <a:rPr lang="en-IN" smtClean="0"/>
              <a:pPr/>
              <a:t>11</a:t>
            </a:fld>
            <a:endParaRPr lang="en-IN"/>
          </a:p>
        </p:txBody>
      </p:sp>
    </p:spTree>
    <p:extLst>
      <p:ext uri="{BB962C8B-B14F-4D97-AF65-F5344CB8AC3E}">
        <p14:creationId xmlns:p14="http://schemas.microsoft.com/office/powerpoint/2010/main" val="316923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Applications</a:t>
            </a:r>
          </a:p>
        </p:txBody>
      </p:sp>
      <p:sp>
        <p:nvSpPr>
          <p:cNvPr id="5" name="Content Placeholder 4"/>
          <p:cNvSpPr>
            <a:spLocks noGrp="1"/>
          </p:cNvSpPr>
          <p:nvPr>
            <p:ph idx="1"/>
          </p:nvPr>
        </p:nvSpPr>
        <p:spPr/>
        <p:txBody>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Application of IoT is proving beneficial for monitoring renewable energy generation. This application of IoT uses system based on ESP32 to monitor parameters of the solar panel.</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monitoring system is used in home to monitor the energy generated and energy consumption of devices.</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It is also applied in industries to monitor the power.</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There are a wide variety of possible uses of this technology, including Solar cities, Smart villages, Microgrids, and Solar street lighting.</a:t>
            </a:r>
          </a:p>
        </p:txBody>
      </p:sp>
      <p:sp>
        <p:nvSpPr>
          <p:cNvPr id="3" name="Slide Number Placeholder 2"/>
          <p:cNvSpPr>
            <a:spLocks noGrp="1"/>
          </p:cNvSpPr>
          <p:nvPr>
            <p:ph type="sldNum" sz="quarter" idx="12"/>
          </p:nvPr>
        </p:nvSpPr>
        <p:spPr/>
        <p:txBody>
          <a:bodyPr/>
          <a:lstStyle/>
          <a:p>
            <a:fld id="{86599FF1-2BCF-4504-8D3C-6346272DF399}" type="slidenum">
              <a:rPr lang="en-IN" smtClean="0"/>
              <a:pPr/>
              <a:t>12</a:t>
            </a:fld>
            <a:endParaRPr lang="en-IN"/>
          </a:p>
        </p:txBody>
      </p:sp>
    </p:spTree>
    <p:extLst>
      <p:ext uri="{BB962C8B-B14F-4D97-AF65-F5344CB8AC3E}">
        <p14:creationId xmlns:p14="http://schemas.microsoft.com/office/powerpoint/2010/main" val="374496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Project Outcome</a:t>
            </a: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solar panel is monitored by the system continuously and the power output is transmitted over the internet to the IoT Network. </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It now uses an effective Interface to display these solar panel parameters to the user and it also alerts user when the outcome falls underneath the cut-off points specified. </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This makes, distantly monitoring of solar power plants more convenient and the best output of power is guaranteed. </a:t>
            </a:r>
          </a:p>
        </p:txBody>
      </p:sp>
      <p:sp>
        <p:nvSpPr>
          <p:cNvPr id="4" name="Slide Number Placeholder 3"/>
          <p:cNvSpPr>
            <a:spLocks noGrp="1"/>
          </p:cNvSpPr>
          <p:nvPr>
            <p:ph type="sldNum" sz="quarter" idx="12"/>
          </p:nvPr>
        </p:nvSpPr>
        <p:spPr/>
        <p:txBody>
          <a:bodyPr/>
          <a:lstStyle/>
          <a:p>
            <a:fld id="{86599FF1-2BCF-4504-8D3C-6346272DF399}" type="slidenum">
              <a:rPr lang="en-IN" smtClean="0"/>
              <a:pPr/>
              <a:t>13</a:t>
            </a:fld>
            <a:endParaRPr lang="en-IN"/>
          </a:p>
        </p:txBody>
      </p:sp>
    </p:spTree>
    <p:extLst>
      <p:ext uri="{BB962C8B-B14F-4D97-AF65-F5344CB8AC3E}">
        <p14:creationId xmlns:p14="http://schemas.microsoft.com/office/powerpoint/2010/main" val="152128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Renewable energy source to produce green energy for meeting out our energy consumption. This can help the society to decrease greenhouse gas emission and ozone layer depletion for future generation.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smtClean="0">
                <a:solidFill>
                  <a:schemeClr val="tx1"/>
                </a:solidFill>
                <a:latin typeface="Times New Roman" panose="02020603050405020304" pitchFamily="18" charset="0"/>
                <a:cs typeface="Times New Roman" panose="02020603050405020304" pitchFamily="18" charset="0"/>
              </a:rPr>
              <a:t>Among </a:t>
            </a:r>
            <a:r>
              <a:rPr lang="en-US" dirty="0">
                <a:solidFill>
                  <a:schemeClr val="tx1"/>
                </a:solidFill>
                <a:latin typeface="Times New Roman" panose="02020603050405020304" pitchFamily="18" charset="0"/>
                <a:cs typeface="Times New Roman" panose="02020603050405020304" pitchFamily="18" charset="0"/>
              </a:rPr>
              <a:t>this solar photovoltaic technique is gaining popularity due to huge availability, reduced cost, easy installation, and maintenance. Currently, Internet of Things (IoT) is an evolving technology that makes things smarter and user-friendly when connected through the communication protocol and cloud platform.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6599FF1-2BCF-4504-8D3C-6346272DF399}" type="slidenum">
              <a:rPr lang="en-IN" smtClean="0"/>
              <a:pPr/>
              <a:t>14</a:t>
            </a:fld>
            <a:endParaRPr lang="en-IN"/>
          </a:p>
        </p:txBody>
      </p:sp>
    </p:spTree>
    <p:extLst>
      <p:ext uri="{BB962C8B-B14F-4D97-AF65-F5344CB8AC3E}">
        <p14:creationId xmlns:p14="http://schemas.microsoft.com/office/powerpoint/2010/main" val="125059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680EB-0453-41A4-A8CA-AB81A21AB66E}"/>
              </a:ext>
            </a:extLst>
          </p:cNvPr>
          <p:cNvSpPr>
            <a:spLocks noGrp="1"/>
          </p:cNvSpPr>
          <p:nvPr>
            <p:ph type="title"/>
          </p:nvPr>
        </p:nvSpPr>
        <p:spPr>
          <a:xfrm>
            <a:off x="1066800" y="137314"/>
            <a:ext cx="10058400" cy="2260654"/>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IOT Based Solar Power Monitoring System</a:t>
            </a:r>
            <a:r>
              <a:rPr lang="en-US" sz="4800" b="1" dirty="0">
                <a:solidFill>
                  <a:schemeClr val="tx1"/>
                </a:solidFill>
                <a:latin typeface="Times New Roman" panose="02020603050405020304" pitchFamily="18" charset="0"/>
                <a:cs typeface="Times New Roman" panose="02020603050405020304" pitchFamily="18" charset="0"/>
              </a:rPr>
              <a:t/>
            </a:r>
            <a:br>
              <a:rPr lang="en-US" sz="4800"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
        <p:nvSpPr>
          <p:cNvPr id="4" name="Content Placeholder 3">
            <a:extLst>
              <a:ext uri="{FF2B5EF4-FFF2-40B4-BE49-F238E27FC236}">
                <a16:creationId xmlns:a16="http://schemas.microsoft.com/office/drawing/2014/main" xmlns="" id="{A3C32401-476C-48EC-B60A-F11C626772F4}"/>
              </a:ext>
            </a:extLst>
          </p:cNvPr>
          <p:cNvSpPr txBox="1">
            <a:spLocks noGrp="1"/>
          </p:cNvSpPr>
          <p:nvPr>
            <p:ph idx="1"/>
          </p:nvPr>
        </p:nvSpPr>
        <p:spPr>
          <a:xfrm>
            <a:off x="777923" y="3548417"/>
            <a:ext cx="10645253" cy="3200876"/>
          </a:xfrm>
          <a:prstGeom prst="rect">
            <a:avLst/>
          </a:prstGeom>
          <a:noFill/>
        </p:spPr>
        <p:txBody>
          <a:bodyPr vert="horz" wrap="square" lIns="0" tIns="45720" rIns="0" bIns="45720" rtlCol="0" anchor="t">
            <a:spAutoFit/>
          </a:bodyPr>
          <a:lstStyle/>
          <a:p>
            <a:pPr marL="0" indent="0">
              <a:buNone/>
            </a:pPr>
            <a:r>
              <a:rPr lang="en-IN" dirty="0">
                <a:solidFill>
                  <a:schemeClr val="tx1"/>
                </a:solidFill>
                <a:latin typeface="Times New Roman"/>
                <a:cs typeface="Times New Roman"/>
              </a:rPr>
              <a:t>Batch Members</a:t>
            </a:r>
            <a:r>
              <a:rPr lang="en-IN" dirty="0">
                <a:latin typeface="Times New Roman"/>
                <a:cs typeface="Times New Roman"/>
              </a:rPr>
              <a:t>:</a:t>
            </a:r>
            <a:r>
              <a:rPr lang="en-US" dirty="0">
                <a:solidFill>
                  <a:srgbClr val="002060"/>
                </a:solidFill>
                <a:latin typeface="Times New Roman"/>
                <a:cs typeface="Times New Roman"/>
              </a:rPr>
              <a:t>                                                                                                                                                                                                                                                                                                                                                                                                           </a:t>
            </a:r>
          </a:p>
          <a:p>
            <a:pPr marL="0" indent="0">
              <a:buNone/>
            </a:pPr>
            <a:r>
              <a:rPr lang="en-US" dirty="0">
                <a:solidFill>
                  <a:srgbClr val="002060"/>
                </a:solidFill>
                <a:latin typeface="Times New Roman"/>
                <a:cs typeface="Times New Roman"/>
              </a:rPr>
              <a:t>                           Ragul P                (20BEE4068)</a:t>
            </a:r>
            <a:r>
              <a:rPr lang="en-IN" dirty="0">
                <a:latin typeface="Times New Roman"/>
                <a:cs typeface="Times New Roman"/>
              </a:rPr>
              <a:t> </a:t>
            </a:r>
          </a:p>
          <a:p>
            <a:pPr marL="0" indent="0">
              <a:lnSpc>
                <a:spcPct val="100000"/>
              </a:lnSpc>
              <a:buNone/>
            </a:pPr>
            <a:r>
              <a:rPr lang="en-IN" dirty="0">
                <a:solidFill>
                  <a:srgbClr val="0070C0"/>
                </a:solidFill>
                <a:latin typeface="Times New Roman"/>
                <a:cs typeface="Times New Roman"/>
              </a:rPr>
              <a:t>  </a:t>
            </a:r>
            <a:r>
              <a:rPr lang="en-US" dirty="0">
                <a:solidFill>
                  <a:srgbClr val="002060"/>
                </a:solidFill>
                <a:latin typeface="Times New Roman"/>
                <a:cs typeface="Times New Roman"/>
              </a:rPr>
              <a:t>                        </a:t>
            </a:r>
            <a:r>
              <a:rPr lang="en-US" dirty="0">
                <a:solidFill>
                  <a:srgbClr val="0070C0"/>
                </a:solidFill>
                <a:latin typeface="Times New Roman"/>
                <a:cs typeface="Times New Roman"/>
              </a:rPr>
              <a:t> </a:t>
            </a:r>
            <a:r>
              <a:rPr lang="en-US" dirty="0">
                <a:solidFill>
                  <a:srgbClr val="002060"/>
                </a:solidFill>
                <a:latin typeface="Times New Roman"/>
                <a:cs typeface="Times New Roman"/>
              </a:rPr>
              <a:t>Sabarinathan P     (20BEE4073)</a:t>
            </a:r>
          </a:p>
          <a:p>
            <a:pPr marL="0" indent="0">
              <a:lnSpc>
                <a:spcPct val="100000"/>
              </a:lnSpc>
              <a:buNone/>
            </a:pPr>
            <a:r>
              <a:rPr lang="en-US" dirty="0">
                <a:solidFill>
                  <a:srgbClr val="002060"/>
                </a:solidFill>
                <a:latin typeface="Times New Roman"/>
                <a:cs typeface="Times New Roman"/>
              </a:rPr>
              <a:t>                           Sugadev M           (20BEE4095)</a:t>
            </a:r>
          </a:p>
          <a:p>
            <a:pPr marL="0" indent="0">
              <a:lnSpc>
                <a:spcPct val="100000"/>
              </a:lnSpc>
              <a:buNone/>
            </a:pPr>
            <a:r>
              <a:rPr lang="en-US" dirty="0">
                <a:solidFill>
                  <a:srgbClr val="002060"/>
                </a:solidFill>
                <a:latin typeface="Times New Roman"/>
                <a:cs typeface="Times New Roman"/>
              </a:rPr>
              <a:t>                         </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70C0"/>
              </a:solidFill>
            </a:endParaRPr>
          </a:p>
          <a:p>
            <a:endParaRPr lang="en-US" b="1" dirty="0"/>
          </a:p>
        </p:txBody>
      </p:sp>
      <p:sp>
        <p:nvSpPr>
          <p:cNvPr id="5" name="TextBox 4">
            <a:extLst>
              <a:ext uri="{FF2B5EF4-FFF2-40B4-BE49-F238E27FC236}">
                <a16:creationId xmlns:a16="http://schemas.microsoft.com/office/drawing/2014/main" xmlns="" id="{4B29147B-946C-4A8E-B138-DBAF567FC174}"/>
              </a:ext>
            </a:extLst>
          </p:cNvPr>
          <p:cNvSpPr txBox="1"/>
          <p:nvPr/>
        </p:nvSpPr>
        <p:spPr>
          <a:xfrm>
            <a:off x="7417837" y="3466531"/>
            <a:ext cx="4337180" cy="2062103"/>
          </a:xfrm>
          <a:prstGeom prst="rect">
            <a:avLst/>
          </a:prstGeom>
          <a:noFill/>
        </p:spPr>
        <p:txBody>
          <a:bodyPr wrap="square" lIns="91440" tIns="45720" rIns="91440" bIns="45720" rtlCol="0" anchor="t">
            <a:spAutoFit/>
          </a:bodyPr>
          <a:lstStyle/>
          <a:p>
            <a:r>
              <a:rPr lang="en-IN" sz="2000" dirty="0">
                <a:latin typeface="Times New Roman" panose="02020603050405020304" pitchFamily="18" charset="0"/>
                <a:cs typeface="Times New Roman" panose="02020603050405020304" pitchFamily="18" charset="0"/>
              </a:rPr>
              <a:t>             Guided by</a:t>
            </a:r>
            <a:endParaRPr lang="en-IN" sz="2000" dirty="0">
              <a:latin typeface="Calibri"/>
              <a:cs typeface="Calibri"/>
            </a:endParaRPr>
          </a:p>
          <a:p>
            <a:pPr>
              <a:lnSpc>
                <a:spcPct val="150000"/>
              </a:lnSpc>
            </a:pPr>
            <a:r>
              <a:rPr lang="en-IN" sz="2000" dirty="0">
                <a:solidFill>
                  <a:srgbClr val="000000"/>
                </a:solidFill>
                <a:latin typeface="Calibri"/>
                <a:cs typeface="Calibri"/>
              </a:rPr>
              <a:t>                                   </a:t>
            </a:r>
            <a:r>
              <a:rPr lang="en-US" sz="2000" dirty="0">
                <a:solidFill>
                  <a:srgbClr val="002060"/>
                </a:solidFill>
                <a:latin typeface="Times New Roman"/>
                <a:cs typeface="Times New Roman"/>
              </a:rPr>
              <a:t>Mr. G. Subramaniam</a:t>
            </a:r>
          </a:p>
          <a:p>
            <a:pPr>
              <a:lnSpc>
                <a:spcPct val="150000"/>
              </a:lnSpc>
            </a:pPr>
            <a:r>
              <a:rPr lang="en-US" sz="2000" dirty="0">
                <a:solidFill>
                  <a:srgbClr val="002060"/>
                </a:solidFill>
              </a:rPr>
              <a:t>                                   </a:t>
            </a:r>
            <a:r>
              <a:rPr lang="en-US" sz="2000" dirty="0">
                <a:solidFill>
                  <a:srgbClr val="002060"/>
                </a:solidFill>
                <a:latin typeface="Times New Roman"/>
                <a:cs typeface="Times New Roman"/>
              </a:rPr>
              <a:t>Assistant Professor</a:t>
            </a:r>
          </a:p>
          <a:p>
            <a:pPr>
              <a:lnSpc>
                <a:spcPct val="150000"/>
              </a:lnSpc>
            </a:pPr>
            <a:r>
              <a:rPr lang="en-US" sz="2000" dirty="0">
                <a:solidFill>
                  <a:srgbClr val="002060"/>
                </a:solidFill>
                <a:latin typeface="Times New Roman"/>
                <a:cs typeface="Times New Roman"/>
              </a:rPr>
              <a:t>                                Department of EEE</a:t>
            </a:r>
            <a:endParaRPr lang="en-US" sz="2000" dirty="0">
              <a:solidFill>
                <a:srgbClr val="002060"/>
              </a:solidFill>
            </a:endParaRPr>
          </a:p>
          <a:p>
            <a:endParaRPr lang="en-US" b="1" dirty="0"/>
          </a:p>
        </p:txBody>
      </p:sp>
      <p:sp>
        <p:nvSpPr>
          <p:cNvPr id="8" name="TextBox 7">
            <a:extLst>
              <a:ext uri="{FF2B5EF4-FFF2-40B4-BE49-F238E27FC236}">
                <a16:creationId xmlns:a16="http://schemas.microsoft.com/office/drawing/2014/main" xmlns="" id="{435116D4-E598-4381-8642-5ED0B4144644}"/>
              </a:ext>
            </a:extLst>
          </p:cNvPr>
          <p:cNvSpPr txBox="1"/>
          <p:nvPr/>
        </p:nvSpPr>
        <p:spPr>
          <a:xfrm>
            <a:off x="4791270" y="2144116"/>
            <a:ext cx="2553477" cy="461665"/>
          </a:xfrm>
          <a:prstGeom prst="rect">
            <a:avLst/>
          </a:prstGeom>
          <a:noFill/>
        </p:spPr>
        <p:txBody>
          <a:bodyPr wrap="square" rtlCol="0">
            <a:spAutoFit/>
          </a:bodyPr>
          <a:lstStyle/>
          <a:p>
            <a:r>
              <a:rPr lang="en-IN" sz="2400" b="1" u="sng" dirty="0">
                <a:solidFill>
                  <a:srgbClr val="002060"/>
                </a:solidFill>
                <a:latin typeface="Times New Roman" panose="02020603050405020304" pitchFamily="18" charset="0"/>
                <a:cs typeface="Times New Roman" panose="02020603050405020304" pitchFamily="18" charset="0"/>
              </a:rPr>
              <a:t>BATCH NO: 17</a:t>
            </a:r>
          </a:p>
        </p:txBody>
      </p:sp>
      <p:sp>
        <p:nvSpPr>
          <p:cNvPr id="7" name="Slide Number Placeholder 6"/>
          <p:cNvSpPr>
            <a:spLocks noGrp="1"/>
          </p:cNvSpPr>
          <p:nvPr>
            <p:ph type="sldNum" sz="quarter" idx="12"/>
          </p:nvPr>
        </p:nvSpPr>
        <p:spPr/>
        <p:txBody>
          <a:bodyPr/>
          <a:lstStyle/>
          <a:p>
            <a:fld id="{86599FF1-2BCF-4504-8D3C-6346272DF399}" type="slidenum">
              <a:rPr lang="en-IN" smtClean="0"/>
              <a:pPr/>
              <a:t>2</a:t>
            </a:fld>
            <a:endParaRPr lang="en-IN"/>
          </a:p>
        </p:txBody>
      </p:sp>
    </p:spTree>
    <p:extLst>
      <p:ext uri="{BB962C8B-B14F-4D97-AF65-F5344CB8AC3E}">
        <p14:creationId xmlns:p14="http://schemas.microsoft.com/office/powerpoint/2010/main" val="404138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solidFill>
                  <a:schemeClr val="tx1"/>
                </a:solidFill>
                <a:latin typeface="Times New Roman" pitchFamily="18" charset="0"/>
                <a:cs typeface="Times New Roman" pitchFamily="18" charset="0"/>
              </a:rPr>
              <a:t> Objective of the Project</a:t>
            </a:r>
          </a:p>
          <a:p>
            <a:pPr>
              <a:buFont typeface="Wingdings" pitchFamily="2" charset="2"/>
              <a:buChar char="§"/>
            </a:pPr>
            <a:r>
              <a:rPr lang="en-US" dirty="0">
                <a:solidFill>
                  <a:schemeClr val="tx1"/>
                </a:solidFill>
                <a:latin typeface="Times New Roman" pitchFamily="18" charset="0"/>
                <a:cs typeface="Times New Roman" pitchFamily="18" charset="0"/>
              </a:rPr>
              <a:t> Introduction</a:t>
            </a:r>
          </a:p>
          <a:p>
            <a:pPr>
              <a:buFont typeface="Wingdings" pitchFamily="2" charset="2"/>
              <a:buChar char="§"/>
            </a:pPr>
            <a:r>
              <a:rPr lang="en-US" dirty="0">
                <a:solidFill>
                  <a:schemeClr val="tx1"/>
                </a:solidFill>
                <a:latin typeface="Times New Roman" pitchFamily="18" charset="0"/>
                <a:cs typeface="Times New Roman" pitchFamily="18" charset="0"/>
              </a:rPr>
              <a:t> Block Diagram</a:t>
            </a:r>
          </a:p>
          <a:p>
            <a:pPr>
              <a:buFont typeface="Wingdings" pitchFamily="2" charset="2"/>
              <a:buChar char="§"/>
            </a:pPr>
            <a:r>
              <a:rPr lang="en-US" dirty="0">
                <a:solidFill>
                  <a:schemeClr val="tx1"/>
                </a:solidFill>
                <a:latin typeface="Times New Roman" pitchFamily="18" charset="0"/>
                <a:cs typeface="Times New Roman" pitchFamily="18" charset="0"/>
              </a:rPr>
              <a:t> Working principle</a:t>
            </a:r>
          </a:p>
          <a:p>
            <a:pPr>
              <a:buFont typeface="Wingdings" pitchFamily="2" charset="2"/>
              <a:buChar char="§"/>
            </a:pPr>
            <a:r>
              <a:rPr lang="en-US" dirty="0">
                <a:solidFill>
                  <a:schemeClr val="tx1"/>
                </a:solidFill>
                <a:latin typeface="Times New Roman" pitchFamily="18" charset="0"/>
                <a:cs typeface="Times New Roman" pitchFamily="18" charset="0"/>
              </a:rPr>
              <a:t> Circuit Diagram</a:t>
            </a:r>
          </a:p>
          <a:p>
            <a:pPr>
              <a:buFont typeface="Wingdings" pitchFamily="2" charset="2"/>
              <a:buChar char="§"/>
            </a:pPr>
            <a:r>
              <a:rPr lang="en-US" dirty="0">
                <a:solidFill>
                  <a:schemeClr val="tx1"/>
                </a:solidFill>
                <a:latin typeface="Times New Roman" pitchFamily="18" charset="0"/>
                <a:cs typeface="Times New Roman" pitchFamily="18" charset="0"/>
              </a:rPr>
              <a:t> Components and It’s cost</a:t>
            </a:r>
          </a:p>
          <a:p>
            <a:pPr>
              <a:buFont typeface="Wingdings" pitchFamily="2" charset="2"/>
              <a:buChar char="§"/>
            </a:pPr>
            <a:r>
              <a:rPr lang="en-US" dirty="0">
                <a:solidFill>
                  <a:schemeClr val="tx1"/>
                </a:solidFill>
                <a:latin typeface="Times New Roman" pitchFamily="18" charset="0"/>
                <a:cs typeface="Times New Roman" pitchFamily="18" charset="0"/>
              </a:rPr>
              <a:t> Applications</a:t>
            </a:r>
          </a:p>
          <a:p>
            <a:pPr>
              <a:buFont typeface="Wingdings" pitchFamily="2" charset="2"/>
              <a:buChar char="§"/>
            </a:pPr>
            <a:r>
              <a:rPr lang="en-US" dirty="0">
                <a:solidFill>
                  <a:schemeClr val="tx1"/>
                </a:solidFill>
                <a:latin typeface="Times New Roman" pitchFamily="18" charset="0"/>
                <a:cs typeface="Times New Roman" pitchFamily="18" charset="0"/>
              </a:rPr>
              <a:t> Project </a:t>
            </a:r>
            <a:r>
              <a:rPr lang="en-US" dirty="0" smtClean="0">
                <a:solidFill>
                  <a:schemeClr val="tx1"/>
                </a:solidFill>
                <a:latin typeface="Times New Roman" pitchFamily="18" charset="0"/>
                <a:cs typeface="Times New Roman" pitchFamily="18" charset="0"/>
              </a:rPr>
              <a:t>Outcome</a:t>
            </a:r>
          </a:p>
          <a:p>
            <a:pPr>
              <a:buFont typeface="Wingdings" pitchFamily="2" charset="2"/>
              <a:buChar char="§"/>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Conclusion</a:t>
            </a:r>
            <a:endParaRPr lang="en-US" dirty="0">
              <a:solidFill>
                <a:schemeClr val="tx1"/>
              </a:solidFill>
              <a:latin typeface="Times New Roman" pitchFamily="18" charset="0"/>
              <a:cs typeface="Times New Roman" pitchFamily="18" charset="0"/>
            </a:endParaRPr>
          </a:p>
          <a:p>
            <a:pPr>
              <a:buFont typeface="Wingdings" pitchFamily="2" charset="2"/>
              <a:buChar char="§"/>
            </a:pPr>
            <a:endParaRPr lang="en-US" dirty="0">
              <a:solidFill>
                <a:schemeClr val="tx1"/>
              </a:solidFill>
            </a:endParaRPr>
          </a:p>
        </p:txBody>
      </p:sp>
      <p:sp>
        <p:nvSpPr>
          <p:cNvPr id="5" name="Slide Number Placeholder 4"/>
          <p:cNvSpPr>
            <a:spLocks noGrp="1"/>
          </p:cNvSpPr>
          <p:nvPr>
            <p:ph type="sldNum" sz="quarter" idx="12"/>
          </p:nvPr>
        </p:nvSpPr>
        <p:spPr/>
        <p:txBody>
          <a:bodyPr/>
          <a:lstStyle/>
          <a:p>
            <a:fld id="{86599FF1-2BCF-4504-8D3C-6346272DF399}"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Objective of the Project </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873724"/>
            <a:ext cx="10058400" cy="3649997"/>
          </a:xfrm>
        </p:spPr>
        <p:txBody>
          <a:bodyPr vert="horz" lIns="0" tIns="45720" rIns="0" bIns="45720" rtlCol="0" anchor="t">
            <a:normAutofit/>
          </a:bodyPr>
          <a:lstStyle/>
          <a:p>
            <a:pPr algn="just">
              <a:lnSpc>
                <a:spcPct val="150000"/>
              </a:lnSpc>
              <a:buFont typeface="Wingdings" panose="020F0502020204030204" pitchFamily="34" charset="0"/>
              <a:buChar char="§"/>
            </a:pP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itchFamily="18" charset="0"/>
                <a:cs typeface="Times New Roman" pitchFamily="18" charset="0"/>
              </a:rPr>
              <a:t>The Idea of Designing and Implementation of IoT Based Solar Power Monitoring System using ESP32 Wi-Fi Module. </a:t>
            </a:r>
          </a:p>
          <a:p>
            <a:pPr algn="just">
              <a:lnSpc>
                <a:spcPct val="150000"/>
              </a:lnSpc>
              <a:buFont typeface="Wingdings" panose="020F0502020204030204" pitchFamily="34" charset="0"/>
              <a:buChar char="§"/>
            </a:pPr>
            <a:r>
              <a:rPr lang="en-US" dirty="0">
                <a:solidFill>
                  <a:schemeClr val="tx1"/>
                </a:solidFill>
                <a:latin typeface="Times New Roman" pitchFamily="18" charset="0"/>
                <a:cs typeface="Times New Roman" pitchFamily="18" charset="0"/>
              </a:rPr>
              <a:t> The ESP32 connects to the Wi-Fi Network and uploads the Solar Sensing parameters like Solar Panel Voltage, Temperature, and Light Intensity on Thingspeak Server.</a:t>
            </a:r>
            <a:endParaRPr lang="en-IN"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6599FF1-2BCF-4504-8D3C-6346272DF399}"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Solar power plants ought to be monitored for optimum power output. This helps retrieve economical power output from power plants whereas watching for faulty star panels, connections, dirt accumulated on panels lowering output and different such problems moving star performance. </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Therefore here  a tendency to propose machine-driven an automatic IOT based mostly solar energy watching system that enables for automated solar energy watching from anyplace over the web.</a:t>
            </a:r>
          </a:p>
        </p:txBody>
      </p:sp>
      <p:sp>
        <p:nvSpPr>
          <p:cNvPr id="4" name="Slide Number Placeholder 3"/>
          <p:cNvSpPr>
            <a:spLocks noGrp="1"/>
          </p:cNvSpPr>
          <p:nvPr>
            <p:ph type="sldNum" sz="quarter" idx="12"/>
          </p:nvPr>
        </p:nvSpPr>
        <p:spPr/>
        <p:txBody>
          <a:bodyPr/>
          <a:lstStyle/>
          <a:p>
            <a:fld id="{86599FF1-2BCF-4504-8D3C-6346272DF399}" type="slidenum">
              <a:rPr lang="en-IN" smtClean="0"/>
              <a:pPr/>
              <a:t>5</a:t>
            </a:fld>
            <a:endParaRPr lang="en-IN"/>
          </a:p>
        </p:txBody>
      </p:sp>
    </p:spTree>
    <p:extLst>
      <p:ext uri="{BB962C8B-B14F-4D97-AF65-F5344CB8AC3E}">
        <p14:creationId xmlns:p14="http://schemas.microsoft.com/office/powerpoint/2010/main" val="77465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Block Diagram</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9922990" y="2793013"/>
            <a:ext cx="1867409" cy="4230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LCD Display</a:t>
            </a:r>
          </a:p>
        </p:txBody>
      </p:sp>
      <p:sp>
        <p:nvSpPr>
          <p:cNvPr id="32" name="Rounded Rectangle 31"/>
          <p:cNvSpPr/>
          <p:nvPr/>
        </p:nvSpPr>
        <p:spPr>
          <a:xfrm>
            <a:off x="3491137" y="2536847"/>
            <a:ext cx="2456596" cy="6687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tx1"/>
                </a:solidFill>
              </a:rPr>
              <a:t>T</a:t>
            </a:r>
            <a:r>
              <a:rPr lang="en-US" sz="2000" dirty="0">
                <a:solidFill>
                  <a:schemeClr val="tx1"/>
                </a:solidFill>
                <a:latin typeface="Times New Roman" panose="02020603050405020304" pitchFamily="18" charset="0"/>
                <a:cs typeface="Times New Roman" panose="02020603050405020304" pitchFamily="18" charset="0"/>
              </a:rPr>
              <a:t>emperature Sensor</a:t>
            </a:r>
          </a:p>
        </p:txBody>
      </p:sp>
      <p:sp>
        <p:nvSpPr>
          <p:cNvPr id="33" name="Rounded Rectangle 32"/>
          <p:cNvSpPr/>
          <p:nvPr/>
        </p:nvSpPr>
        <p:spPr>
          <a:xfrm>
            <a:off x="767868" y="3043989"/>
            <a:ext cx="1730572" cy="22240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Solar Panel</a:t>
            </a:r>
          </a:p>
          <a:p>
            <a:pPr algn="ctr"/>
            <a:r>
              <a:rPr lang="en-US" sz="2000" dirty="0">
                <a:solidFill>
                  <a:schemeClr val="tx1"/>
                </a:solidFill>
                <a:latin typeface="Times New Roman" panose="02020603050405020304" pitchFamily="18" charset="0"/>
                <a:cs typeface="Times New Roman" panose="02020603050405020304" pitchFamily="18" charset="0"/>
              </a:rPr>
              <a:t>12v</a:t>
            </a:r>
          </a:p>
        </p:txBody>
      </p:sp>
      <p:sp>
        <p:nvSpPr>
          <p:cNvPr id="34" name="Rounded Rectangle 33"/>
          <p:cNvSpPr/>
          <p:nvPr/>
        </p:nvSpPr>
        <p:spPr>
          <a:xfrm>
            <a:off x="3484811" y="3876939"/>
            <a:ext cx="2483893" cy="518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Voltage Sensor</a:t>
            </a:r>
          </a:p>
        </p:txBody>
      </p:sp>
      <p:sp>
        <p:nvSpPr>
          <p:cNvPr id="35" name="Rounded Rectangle 34"/>
          <p:cNvSpPr/>
          <p:nvPr/>
        </p:nvSpPr>
        <p:spPr>
          <a:xfrm>
            <a:off x="3585915" y="5334996"/>
            <a:ext cx="2442949" cy="4367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Light Sensor</a:t>
            </a:r>
          </a:p>
        </p:txBody>
      </p:sp>
      <p:sp>
        <p:nvSpPr>
          <p:cNvPr id="37" name="Right Arrow 36"/>
          <p:cNvSpPr/>
          <p:nvPr/>
        </p:nvSpPr>
        <p:spPr>
          <a:xfrm>
            <a:off x="2516934" y="4026358"/>
            <a:ext cx="982639" cy="259308"/>
          </a:xfrm>
          <a:prstGeom prst="rightArrow">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38" name="Right Arrow 37"/>
          <p:cNvSpPr/>
          <p:nvPr/>
        </p:nvSpPr>
        <p:spPr>
          <a:xfrm>
            <a:off x="6532216" y="4000748"/>
            <a:ext cx="821622" cy="270999"/>
          </a:xfrm>
          <a:prstGeom prst="rightArrow">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41" name="Rounded Rectangle 40"/>
          <p:cNvSpPr/>
          <p:nvPr/>
        </p:nvSpPr>
        <p:spPr>
          <a:xfrm>
            <a:off x="7368777" y="3404508"/>
            <a:ext cx="1405900" cy="1361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ESP32</a:t>
            </a:r>
          </a:p>
          <a:p>
            <a:pPr algn="ctr"/>
            <a:r>
              <a:rPr lang="en-US" sz="2000" dirty="0">
                <a:latin typeface="Times New Roman" panose="02020603050405020304" pitchFamily="18" charset="0"/>
                <a:cs typeface="Times New Roman" panose="02020603050405020304" pitchFamily="18" charset="0"/>
              </a:rPr>
              <a:t>WIFI</a:t>
            </a:r>
          </a:p>
          <a:p>
            <a:pPr algn="ctr"/>
            <a:r>
              <a:rPr lang="en-US" sz="2000" dirty="0">
                <a:latin typeface="Times New Roman" panose="02020603050405020304" pitchFamily="18" charset="0"/>
                <a:cs typeface="Times New Roman" panose="02020603050405020304" pitchFamily="18" charset="0"/>
              </a:rPr>
              <a:t>module</a:t>
            </a:r>
          </a:p>
        </p:txBody>
      </p:sp>
      <p:sp>
        <p:nvSpPr>
          <p:cNvPr id="42" name="Rounded Rectangle 41"/>
          <p:cNvSpPr/>
          <p:nvPr/>
        </p:nvSpPr>
        <p:spPr>
          <a:xfrm>
            <a:off x="9927477" y="4551336"/>
            <a:ext cx="1867409" cy="57320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ThingSpeak </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Cloud</a:t>
            </a:r>
          </a:p>
        </p:txBody>
      </p:sp>
      <p:sp>
        <p:nvSpPr>
          <p:cNvPr id="45" name="Right Arrow 44"/>
          <p:cNvSpPr/>
          <p:nvPr/>
        </p:nvSpPr>
        <p:spPr>
          <a:xfrm>
            <a:off x="8789616" y="3953755"/>
            <a:ext cx="715331" cy="317992"/>
          </a:xfrm>
          <a:prstGeom prst="rightArrow">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47" name="Slide Number Placeholder 46"/>
          <p:cNvSpPr>
            <a:spLocks noGrp="1"/>
          </p:cNvSpPr>
          <p:nvPr>
            <p:ph type="sldNum" sz="quarter" idx="12"/>
          </p:nvPr>
        </p:nvSpPr>
        <p:spPr/>
        <p:txBody>
          <a:bodyPr/>
          <a:lstStyle/>
          <a:p>
            <a:fld id="{86599FF1-2BCF-4504-8D3C-6346272DF399}" type="slidenum">
              <a:rPr lang="en-IN" smtClean="0"/>
              <a:pPr/>
              <a:t>6</a:t>
            </a:fld>
            <a:endParaRPr lang="en-IN" dirty="0"/>
          </a:p>
        </p:txBody>
      </p:sp>
      <p:cxnSp>
        <p:nvCxnSpPr>
          <p:cNvPr id="4" name="Straight Connector 3"/>
          <p:cNvCxnSpPr>
            <a:stCxn id="32" idx="3"/>
          </p:cNvCxnSpPr>
          <p:nvPr/>
        </p:nvCxnSpPr>
        <p:spPr>
          <a:xfrm flipV="1">
            <a:off x="5947733" y="2871217"/>
            <a:ext cx="5723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20041" y="2866891"/>
            <a:ext cx="0" cy="2686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35" idx="3"/>
          </p:cNvCxnSpPr>
          <p:nvPr/>
        </p:nvCxnSpPr>
        <p:spPr>
          <a:xfrm flipH="1">
            <a:off x="6028864" y="5553360"/>
            <a:ext cx="5033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1" idx="1"/>
          </p:cNvCxnSpPr>
          <p:nvPr/>
        </p:nvCxnSpPr>
        <p:spPr>
          <a:xfrm flipH="1" flipV="1">
            <a:off x="9440111" y="3004553"/>
            <a:ext cx="48287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40111" y="3004553"/>
            <a:ext cx="64836" cy="1833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2" idx="1"/>
          </p:cNvCxnSpPr>
          <p:nvPr/>
        </p:nvCxnSpPr>
        <p:spPr>
          <a:xfrm flipH="1">
            <a:off x="9504947" y="4837939"/>
            <a:ext cx="422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3"/>
            <a:endCxn id="38" idx="1"/>
          </p:cNvCxnSpPr>
          <p:nvPr/>
        </p:nvCxnSpPr>
        <p:spPr>
          <a:xfrm>
            <a:off x="5968704" y="4136247"/>
            <a:ext cx="563512" cy="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599FF1-2BCF-4504-8D3C-6346272DF399}" type="slidenum">
              <a:rPr lang="en-IN" smtClean="0"/>
              <a:pPr/>
              <a:t>7</a:t>
            </a:fld>
            <a:endParaRPr lang="en-IN"/>
          </a:p>
        </p:txBody>
      </p:sp>
      <p:sp>
        <p:nvSpPr>
          <p:cNvPr id="4" name="Rectangle 3"/>
          <p:cNvSpPr/>
          <p:nvPr/>
        </p:nvSpPr>
        <p:spPr>
          <a:xfrm>
            <a:off x="1142999" y="776697"/>
            <a:ext cx="9735671" cy="511531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ESP32 WI-FI MODULE :</a:t>
            </a:r>
          </a:p>
          <a:p>
            <a:pPr algn="just">
              <a:lnSpc>
                <a:spcPct val="150000"/>
              </a:lnSpc>
            </a:pPr>
            <a:r>
              <a:rPr lang="en-US" sz="2000" dirty="0">
                <a:latin typeface="Times New Roman" panose="02020603050405020304" pitchFamily="18" charset="0"/>
                <a:cs typeface="Times New Roman" panose="02020603050405020304" pitchFamily="18" charset="0"/>
              </a:rPr>
              <a:t>          ESP32 is a series of low-cost, low-power system on a chip microcontrollers with integrated Wi-Fi and dual-mode Bluetooth. In this project it controls the system, monitoring the system and send the data to cloud.</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VOLTAFE SENSOR :</a:t>
            </a:r>
          </a:p>
          <a:p>
            <a:pPr algn="just">
              <a:lnSpc>
                <a:spcPct val="150000"/>
              </a:lnSpc>
            </a:pPr>
            <a:r>
              <a:rPr lang="en-US" sz="2000" dirty="0">
                <a:latin typeface="Times New Roman" panose="02020603050405020304" pitchFamily="18" charset="0"/>
                <a:cs typeface="Times New Roman" panose="02020603050405020304" pitchFamily="18" charset="0"/>
              </a:rPr>
              <a:t>          The Voltage Sensor is a simple but very useful module that uses a potential divider to reduce an input voltage by a factor of 5. The Voltage Sensor Module allows you to use the analog input of a microcontroller to monitor voltages much higher than it is capable of sensing.</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96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599FF1-2BCF-4504-8D3C-6346272DF399}" type="slidenum">
              <a:rPr lang="en-IN" smtClean="0"/>
              <a:pPr/>
              <a:t>8</a:t>
            </a:fld>
            <a:endParaRPr lang="en-IN"/>
          </a:p>
        </p:txBody>
      </p:sp>
      <p:sp>
        <p:nvSpPr>
          <p:cNvPr id="6" name="Rectangle 5"/>
          <p:cNvSpPr/>
          <p:nvPr/>
        </p:nvSpPr>
        <p:spPr>
          <a:xfrm>
            <a:off x="1169895" y="900952"/>
            <a:ext cx="9802906" cy="511531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LIGHT SENSOR</a:t>
            </a:r>
          </a:p>
          <a:p>
            <a:pPr algn="just">
              <a:lnSpc>
                <a:spcPct val="150000"/>
              </a:lnSpc>
            </a:pPr>
            <a:r>
              <a:rPr lang="en-US" sz="2000" dirty="0">
                <a:latin typeface="Times New Roman" panose="02020603050405020304" pitchFamily="18" charset="0"/>
                <a:cs typeface="Times New Roman" panose="02020603050405020304" pitchFamily="18" charset="0"/>
              </a:rPr>
              <a:t>          LDRs are very different from other forms of resistor like the carbon film resistor, metal oxide film resistor, metal film resistor, and the like that are widely used in other electronic designs. They are specifically designed for their light sensitivity and the change in resistance this causes.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TEMPERATURE SENSOR</a:t>
            </a: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LM35 series are precision integrated-circuit temperature devices with an output voltage linearly proportional to the Centigrade temperature. It has an advantage over linear temperature sensors calibrated in Kelvin, as the user is not required to subtract a large constant voltage from the output to obtain convenient Centigrade scaling.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86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9FB9482-C04D-69AA-B161-32D3169EA23A}"/>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Circuit Diagram</a:t>
            </a:r>
          </a:p>
        </p:txBody>
      </p:sp>
      <p:sp>
        <p:nvSpPr>
          <p:cNvPr id="2" name="Slide Number Placeholder 1">
            <a:extLst>
              <a:ext uri="{FF2B5EF4-FFF2-40B4-BE49-F238E27FC236}">
                <a16:creationId xmlns:a16="http://schemas.microsoft.com/office/drawing/2014/main" xmlns="" id="{1C2DCBC6-2BE4-0E9D-CA95-EA4E625B5FC2}"/>
              </a:ext>
            </a:extLst>
          </p:cNvPr>
          <p:cNvSpPr>
            <a:spLocks noGrp="1"/>
          </p:cNvSpPr>
          <p:nvPr>
            <p:ph type="sldNum" sz="quarter" idx="12"/>
          </p:nvPr>
        </p:nvSpPr>
        <p:spPr/>
        <p:txBody>
          <a:bodyPr/>
          <a:lstStyle/>
          <a:p>
            <a:fld id="{86599FF1-2BCF-4504-8D3C-6346272DF399}" type="slidenum">
              <a:rPr lang="en-IN" smtClean="0"/>
              <a:pPr/>
              <a:t>9</a:t>
            </a:fld>
            <a:endParaRPr lang="en-IN"/>
          </a:p>
        </p:txBody>
      </p:sp>
      <p:pic>
        <p:nvPicPr>
          <p:cNvPr id="1026" name="Picture 2">
            <a:extLst>
              <a:ext uri="{FF2B5EF4-FFF2-40B4-BE49-F238E27FC236}">
                <a16:creationId xmlns:a16="http://schemas.microsoft.com/office/drawing/2014/main" xmlns="" id="{B7283514-D0C7-E519-20F8-87DC3281FB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481" y="1846263"/>
            <a:ext cx="773136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451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629090010ED64ABEFCA487477291E4" ma:contentTypeVersion="7" ma:contentTypeDescription="Create a new document." ma:contentTypeScope="" ma:versionID="fce9c222c3b7d935ef12f6da5418e9fa">
  <xsd:schema xmlns:xsd="http://www.w3.org/2001/XMLSchema" xmlns:xs="http://www.w3.org/2001/XMLSchema" xmlns:p="http://schemas.microsoft.com/office/2006/metadata/properties" xmlns:ns3="b53d9ecc-37d0-4bcc-a117-006fcfaedb42" xmlns:ns4="e36deb6d-2517-4ba0-ae9a-d1325b2d41ed" targetNamespace="http://schemas.microsoft.com/office/2006/metadata/properties" ma:root="true" ma:fieldsID="5ceedfaf1d107930c7b3660749c30017" ns3:_="" ns4:_="">
    <xsd:import namespace="b53d9ecc-37d0-4bcc-a117-006fcfaedb42"/>
    <xsd:import namespace="e36deb6d-2517-4ba0-ae9a-d1325b2d41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3d9ecc-37d0-4bcc-a117-006fcfaedb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6deb6d-2517-4ba0-ae9a-d1325b2d41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266448-3837-4BF9-951E-4FC74DE4A3E5}">
  <ds:schemaRefs>
    <ds:schemaRef ds:uri="http://schemas.microsoft.com/sharepoint/v3/contenttype/forms"/>
  </ds:schemaRefs>
</ds:datastoreItem>
</file>

<file path=customXml/itemProps2.xml><?xml version="1.0" encoding="utf-8"?>
<ds:datastoreItem xmlns:ds="http://schemas.openxmlformats.org/officeDocument/2006/customXml" ds:itemID="{469CD93F-5854-4217-BADC-2A2991CC59C3}">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b53d9ecc-37d0-4bcc-a117-006fcfaedb42"/>
    <ds:schemaRef ds:uri="e36deb6d-2517-4ba0-ae9a-d1325b2d41ed"/>
    <ds:schemaRef ds:uri="http://www.w3.org/XML/1998/namespace"/>
  </ds:schemaRefs>
</ds:datastoreItem>
</file>

<file path=customXml/itemProps3.xml><?xml version="1.0" encoding="utf-8"?>
<ds:datastoreItem xmlns:ds="http://schemas.openxmlformats.org/officeDocument/2006/customXml" ds:itemID="{F28672A6-623C-42DC-8CD0-137943EDFFF7}">
  <ds:schemaRefs>
    <ds:schemaRef ds:uri="http://schemas.microsoft.com/office/2006/metadata/contentType"/>
    <ds:schemaRef ds:uri="http://schemas.microsoft.com/office/2006/metadata/properties/metaAttributes"/>
    <ds:schemaRef ds:uri="http://www.w3.org/2000/xmlns/"/>
    <ds:schemaRef ds:uri="http://www.w3.org/2001/XMLSchema"/>
    <ds:schemaRef ds:uri="b53d9ecc-37d0-4bcc-a117-006fcfaedb42"/>
    <ds:schemaRef ds:uri="e36deb6d-2517-4ba0-ae9a-d1325b2d41e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1867</TotalTime>
  <Words>582</Words>
  <Application>Microsoft Office PowerPoint</Application>
  <PresentationFormat>Widescreen</PresentationFormat>
  <Paragraphs>123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Times New Roman</vt:lpstr>
      <vt:lpstr>Wingdings</vt:lpstr>
      <vt:lpstr>Retrospect</vt:lpstr>
      <vt:lpstr>M.KUMARASAMY COLLEGE OF ENGINEERING  (Affiliated to Anna University)</vt:lpstr>
      <vt:lpstr>IOT Based Solar Power Monitoring System </vt:lpstr>
      <vt:lpstr>Contents</vt:lpstr>
      <vt:lpstr>Objective of the Project </vt:lpstr>
      <vt:lpstr>Introduction</vt:lpstr>
      <vt:lpstr>Block Diagram</vt:lpstr>
      <vt:lpstr>PowerPoint Presentation</vt:lpstr>
      <vt:lpstr>PowerPoint Presentation</vt:lpstr>
      <vt:lpstr>Circuit Diagram</vt:lpstr>
      <vt:lpstr>Working Principle</vt:lpstr>
      <vt:lpstr>Components &amp; It’s cost</vt:lpstr>
      <vt:lpstr>Applications</vt:lpstr>
      <vt:lpstr>Project Outcome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KAMALESH R</dc:creator>
  <cp:lastModifiedBy>Microsoft account</cp:lastModifiedBy>
  <cp:revision>124</cp:revision>
  <dcterms:created xsi:type="dcterms:W3CDTF">2022-04-16T13:54:33Z</dcterms:created>
  <dcterms:modified xsi:type="dcterms:W3CDTF">2023-04-26T16:30:32Z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0x01010032629090010ED64ABEFCA487477291E4</vt:lpwstr>
  </property>
</Properties>
</file>