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244" r:id="rId2"/>
    <p:sldId id="2247" r:id="rId3"/>
    <p:sldId id="2248" r:id="rId4"/>
    <p:sldId id="224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10065"/>
    <a:srgbClr val="CC006A"/>
    <a:srgbClr val="092529"/>
    <a:srgbClr val="E57D30"/>
    <a:srgbClr val="55A891"/>
    <a:srgbClr val="1E4D2B"/>
    <a:srgbClr val="404140"/>
    <a:srgbClr val="DAD490"/>
    <a:srgbClr val="E1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 autoAdjust="0"/>
    <p:restoredTop sz="94830" autoAdjust="0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dkit.org/docs/source/rdkit.Chem.rdMolDescriptors.html" TargetMode="External"/><Relationship Id="rId5" Type="http://schemas.openxmlformats.org/officeDocument/2006/relationships/hyperlink" Target="https://www.rdkit.org/docs/source/rdkit.Chem.GraphDescriptors.html" TargetMode="External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ostfiles.pstatic.net/MjAxNzA4MDFfMjk1/MDAxNTAxNTkwODY3OTY3.QgBAueiJNcElUa-fIOxzeg9B2R0MwAQ59fjQxjSaVjEg.9YG0ETGnK6qdFmZIsjgcprF_gCrjkd8MEJQuDSmKApwg.PNG.suma_maple/image.png?type=w773">
            <a:extLst>
              <a:ext uri="{FF2B5EF4-FFF2-40B4-BE49-F238E27FC236}">
                <a16:creationId xmlns:a16="http://schemas.microsoft.com/office/drawing/2014/main" id="{C76CE243-C17A-994D-A77B-22DB30BE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5" b="14471"/>
          <a:stretch/>
        </p:blipFill>
        <p:spPr bwMode="auto">
          <a:xfrm>
            <a:off x="5244437" y="230427"/>
            <a:ext cx="6297811" cy="31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19454-B394-DA44-A1B9-047EBBCEE926}"/>
              </a:ext>
            </a:extLst>
          </p:cNvPr>
          <p:cNvSpPr/>
          <p:nvPr/>
        </p:nvSpPr>
        <p:spPr>
          <a:xfrm>
            <a:off x="5244436" y="344633"/>
            <a:ext cx="1431616" cy="29823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18430-D75D-0F4C-B6F4-DDA9CF6E666C}"/>
              </a:ext>
            </a:extLst>
          </p:cNvPr>
          <p:cNvSpPr/>
          <p:nvPr/>
        </p:nvSpPr>
        <p:spPr>
          <a:xfrm>
            <a:off x="6763984" y="344633"/>
            <a:ext cx="3384513" cy="298234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7B029-350C-F441-BFBC-DF97B2E25EF4}"/>
              </a:ext>
            </a:extLst>
          </p:cNvPr>
          <p:cNvSpPr/>
          <p:nvPr/>
        </p:nvSpPr>
        <p:spPr>
          <a:xfrm>
            <a:off x="10200695" y="344633"/>
            <a:ext cx="1341553" cy="299425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33C87F5-A1AE-BF4E-A6EB-A38004EA3D11}"/>
              </a:ext>
            </a:extLst>
          </p:cNvPr>
          <p:cNvSpPr/>
          <p:nvPr/>
        </p:nvSpPr>
        <p:spPr>
          <a:xfrm rot="16200000">
            <a:off x="5793478" y="3407488"/>
            <a:ext cx="333531" cy="2444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D3994-12E0-2F47-A1EA-C2D8695CE1BC}"/>
              </a:ext>
            </a:extLst>
          </p:cNvPr>
          <p:cNvSpPr txBox="1"/>
          <p:nvPr/>
        </p:nvSpPr>
        <p:spPr>
          <a:xfrm>
            <a:off x="3534264" y="3724236"/>
            <a:ext cx="28925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Input features</a:t>
            </a: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w/ or w/o 3D </a:t>
            </a:r>
            <a:r>
              <a:rPr lang="en-US" sz="2040" dirty="0" err="1">
                <a:solidFill>
                  <a:srgbClr val="333333"/>
                </a:solidFill>
                <a:latin typeface="Calibri"/>
              </a:rPr>
              <a:t>coord</a:t>
            </a:r>
            <a:r>
              <a:rPr lang="en-US" sz="2040" dirty="0">
                <a:solidFill>
                  <a:srgbClr val="333333"/>
                </a:solidFill>
                <a:latin typeface="Calibri"/>
              </a:rPr>
              <a:t>.</a:t>
            </a: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Descriptors such as graphs, fingerprints, </a:t>
            </a:r>
            <a:r>
              <a:rPr lang="mr-IN" sz="2040" dirty="0">
                <a:solidFill>
                  <a:srgbClr val="333333"/>
                </a:solidFill>
                <a:latin typeface="Calibri"/>
                <a:cs typeface="Mangal" panose="02040503050203030202" pitchFamily="18" charset="0"/>
              </a:rPr>
              <a:t>…</a:t>
            </a:r>
            <a:endParaRPr lang="en-US" sz="2040" dirty="0">
              <a:solidFill>
                <a:srgbClr val="333333"/>
              </a:solidFill>
              <a:latin typeface="Calibri"/>
            </a:endParaRP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Rotation/permutation ‘invariant’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2ECF06-EECB-7143-AE0C-F901DDCA8A65}"/>
              </a:ext>
            </a:extLst>
          </p:cNvPr>
          <p:cNvSpPr/>
          <p:nvPr/>
        </p:nvSpPr>
        <p:spPr>
          <a:xfrm rot="16200000">
            <a:off x="8239531" y="3407488"/>
            <a:ext cx="333531" cy="24444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0E4737-4FE4-CC49-9A23-D1CDA900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615" y="5672951"/>
            <a:ext cx="589837" cy="601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D911E-5371-454C-AFF7-BABEBB2A1E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025780">
            <a:off x="4208335" y="5699880"/>
            <a:ext cx="566191" cy="577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028E8B-DB34-5840-AB3E-43627936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798" y="5546317"/>
            <a:ext cx="1028091" cy="5917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11AAA2-F8C4-E34F-8788-CA2B06A01594}"/>
              </a:ext>
            </a:extLst>
          </p:cNvPr>
          <p:cNvSpPr/>
          <p:nvPr/>
        </p:nvSpPr>
        <p:spPr>
          <a:xfrm>
            <a:off x="3408043" y="3727445"/>
            <a:ext cx="3137207" cy="31998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6E79A-18B7-A144-BDD3-4E52E9D9FCB5}"/>
              </a:ext>
            </a:extLst>
          </p:cNvPr>
          <p:cNvSpPr/>
          <p:nvPr/>
        </p:nvSpPr>
        <p:spPr>
          <a:xfrm>
            <a:off x="6633186" y="3740431"/>
            <a:ext cx="3644523" cy="318691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5D013-F985-5A4E-8024-8ABDD9162D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72" t="87651" r="16422"/>
          <a:stretch/>
        </p:blipFill>
        <p:spPr>
          <a:xfrm>
            <a:off x="3451632" y="6563723"/>
            <a:ext cx="1499639" cy="140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0E40CF-AE38-C843-A388-D87EDA3587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09" t="4092" r="3213" b="2633"/>
          <a:stretch/>
        </p:blipFill>
        <p:spPr>
          <a:xfrm>
            <a:off x="5323128" y="6123038"/>
            <a:ext cx="768177" cy="758324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F3FD4BB4-C613-864D-87AE-A2177C65F4D8}"/>
              </a:ext>
            </a:extLst>
          </p:cNvPr>
          <p:cNvSpPr/>
          <p:nvPr/>
        </p:nvSpPr>
        <p:spPr>
          <a:xfrm rot="16200000">
            <a:off x="10704705" y="3407488"/>
            <a:ext cx="333531" cy="24444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8C9BE-5D3E-7744-803F-0190BFF037D2}"/>
              </a:ext>
            </a:extLst>
          </p:cNvPr>
          <p:cNvSpPr/>
          <p:nvPr/>
        </p:nvSpPr>
        <p:spPr>
          <a:xfrm>
            <a:off x="10347093" y="3740339"/>
            <a:ext cx="3105631" cy="268997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F84FA-AB58-E64F-84A8-409D02B7868D}"/>
              </a:ext>
            </a:extLst>
          </p:cNvPr>
          <p:cNvSpPr txBox="1"/>
          <p:nvPr/>
        </p:nvSpPr>
        <p:spPr>
          <a:xfrm>
            <a:off x="10382655" y="3758640"/>
            <a:ext cx="3070069" cy="2289858"/>
          </a:xfrm>
          <a:prstGeom prst="rect">
            <a:avLst/>
          </a:prstGeom>
          <a:noFill/>
        </p:spPr>
        <p:txBody>
          <a:bodyPr wrap="square" lIns="103632" rIns="103632" rtlCol="0">
            <a:spAutoFit/>
          </a:bodyPr>
          <a:lstStyle/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Various physical/chemical properties</a:t>
            </a:r>
            <a:br>
              <a:rPr lang="en-US" sz="2040" b="1" dirty="0">
                <a:solidFill>
                  <a:srgbClr val="333333"/>
                </a:solidFill>
                <a:latin typeface="Calibri"/>
              </a:rPr>
            </a:br>
            <a:r>
              <a:rPr lang="en-US" sz="2040" b="1" dirty="0">
                <a:solidFill>
                  <a:srgbClr val="333333"/>
                </a:solidFill>
                <a:latin typeface="Calibri"/>
              </a:rPr>
              <a:t>(experimental, calculated)</a:t>
            </a:r>
          </a:p>
          <a:p>
            <a:pPr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Handling big data</a:t>
            </a:r>
          </a:p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12)</a:t>
            </a:r>
          </a:p>
          <a:p>
            <a:pPr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422EF-2C9B-A04E-AE71-09E133346492}"/>
              </a:ext>
            </a:extLst>
          </p:cNvPr>
          <p:cNvSpPr/>
          <p:nvPr/>
        </p:nvSpPr>
        <p:spPr>
          <a:xfrm>
            <a:off x="6763984" y="344633"/>
            <a:ext cx="3384513" cy="29823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21254A-4063-6C4C-A09A-C2E996FA240F}"/>
              </a:ext>
            </a:extLst>
          </p:cNvPr>
          <p:cNvSpPr txBox="1"/>
          <p:nvPr/>
        </p:nvSpPr>
        <p:spPr>
          <a:xfrm>
            <a:off x="6871261" y="3758640"/>
            <a:ext cx="3070069" cy="2917722"/>
          </a:xfrm>
          <a:prstGeom prst="rect">
            <a:avLst/>
          </a:prstGeom>
          <a:noFill/>
        </p:spPr>
        <p:txBody>
          <a:bodyPr wrap="square" lIns="103632" rIns="103632" rtlCol="0">
            <a:spAutoFit/>
          </a:bodyPr>
          <a:lstStyle/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Regression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Multivariate model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11)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Machine learning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13)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Deep learning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14),</a:t>
            </a:r>
            <a:br>
              <a:rPr lang="en-US" sz="2040" b="1" dirty="0">
                <a:solidFill>
                  <a:srgbClr val="333333"/>
                </a:solidFill>
                <a:latin typeface="Calibri"/>
              </a:rPr>
            </a:br>
            <a:r>
              <a:rPr lang="en-US" sz="2040" b="1" dirty="0">
                <a:solidFill>
                  <a:srgbClr val="333333"/>
                </a:solidFill>
                <a:latin typeface="Calibri"/>
              </a:rPr>
              <a:t>etc.</a:t>
            </a:r>
          </a:p>
          <a:p>
            <a:pPr algn="ctr"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3BBB204-8EE5-8F45-BFF4-D5059BA170C8}"/>
              </a:ext>
            </a:extLst>
          </p:cNvPr>
          <p:cNvCxnSpPr>
            <a:cxnSpLocks/>
            <a:stCxn id="15" idx="1"/>
            <a:endCxn id="30" idx="2"/>
          </p:cNvCxnSpPr>
          <p:nvPr/>
        </p:nvCxnSpPr>
        <p:spPr>
          <a:xfrm rot="10800000">
            <a:off x="2275353" y="2419954"/>
            <a:ext cx="1132691" cy="29074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B022F1-2E86-BA4D-BF0B-67F1E24E3CFA}"/>
              </a:ext>
            </a:extLst>
          </p:cNvPr>
          <p:cNvSpPr txBox="1"/>
          <p:nvPr/>
        </p:nvSpPr>
        <p:spPr>
          <a:xfrm>
            <a:off x="247770" y="942626"/>
            <a:ext cx="405516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103632" rIns="103632" rtlCol="0">
            <a:spAutoFit/>
          </a:bodyPr>
          <a:lstStyle/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</a:rPr>
              <a:t>SMILES </a:t>
            </a:r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 3D (Week 5)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Molecular descriptors (Week 6, 8)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QM-derived descriptors (Week 7, 9)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Fingerprint and similarity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(Week 10)</a:t>
            </a:r>
            <a:endParaRPr lang="en-US" sz="1800" b="1" dirty="0">
              <a:solidFill>
                <a:srgbClr val="33333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5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FB759D05-A670-9F44-BC5F-C7F4A7E355AA}"/>
              </a:ext>
            </a:extLst>
          </p:cNvPr>
          <p:cNvSpPr txBox="1">
            <a:spLocks/>
          </p:cNvSpPr>
          <p:nvPr/>
        </p:nvSpPr>
        <p:spPr>
          <a:xfrm>
            <a:off x="139700" y="0"/>
            <a:ext cx="13095418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pPr marL="0" marR="0" lvl="0" indent="0" algn="l" defTabSz="69961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E4D2B"/>
                </a:solidFill>
                <a:effectLst/>
                <a:uLnTx/>
                <a:uFillTx/>
                <a:latin typeface="Arial" panose="020B0604020202020204"/>
              </a:rPr>
              <a:t>Topological Descriptors</a:t>
            </a:r>
            <a:endParaRPr kumimoji="0" lang="en-KR" sz="3600" b="0" i="0" u="none" strike="noStrike" kern="1200" cap="none" spc="0" normalizeH="0" baseline="0" noProof="0" dirty="0">
              <a:ln>
                <a:noFill/>
              </a:ln>
              <a:solidFill>
                <a:srgbClr val="1E4D2B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1B5F9-96AF-DD40-AC9B-C95AD863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0" y="738664"/>
            <a:ext cx="7151750" cy="4409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E4A218-916C-464C-9ABC-B252626AEED4}"/>
              </a:ext>
            </a:extLst>
          </p:cNvPr>
          <p:cNvSpPr txBox="1"/>
          <p:nvPr/>
        </p:nvSpPr>
        <p:spPr>
          <a:xfrm>
            <a:off x="8411920" y="858341"/>
            <a:ext cx="2538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Balaban’s J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F150A-93DE-7F4E-B0D3-1F26B9050C83}"/>
              </a:ext>
            </a:extLst>
          </p:cNvPr>
          <p:cNvSpPr/>
          <p:nvPr/>
        </p:nvSpPr>
        <p:spPr>
          <a:xfrm>
            <a:off x="582482" y="2493818"/>
            <a:ext cx="4143897" cy="25056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 J=m/(gamma+1)sum_((i,j) in E(G))(D_iD_j)^(-1/2), ">
            <a:extLst>
              <a:ext uri="{FF2B5EF4-FFF2-40B4-BE49-F238E27FC236}">
                <a16:creationId xmlns:a16="http://schemas.microsoft.com/office/drawing/2014/main" id="{269E00A1-630D-304F-87DE-977C9701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59" y="1298426"/>
            <a:ext cx="3299912" cy="7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172B15-5F75-E142-B06B-C44833C07D5C}"/>
              </a:ext>
            </a:extLst>
          </p:cNvPr>
          <p:cNvSpPr txBox="1"/>
          <p:nvPr/>
        </p:nvSpPr>
        <p:spPr>
          <a:xfrm>
            <a:off x="9533965" y="2139875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Symbol" pitchFamily="2" charset="2"/>
              </a:rPr>
              <a:t>g</a:t>
            </a:r>
            <a:r>
              <a:rPr lang="en-US" dirty="0"/>
              <a:t> = m – n + 1, </a:t>
            </a:r>
            <a:br>
              <a:rPr lang="en-US" dirty="0"/>
            </a:br>
            <a:r>
              <a:rPr lang="en-US" dirty="0"/>
              <a:t>m: # of bonds, n: # of atoms)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25F71-8722-F34C-BFF6-1A7EF4B93D07}"/>
              </a:ext>
            </a:extLst>
          </p:cNvPr>
          <p:cNvSpPr txBox="1"/>
          <p:nvPr/>
        </p:nvSpPr>
        <p:spPr>
          <a:xfrm>
            <a:off x="8264931" y="3291561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Bertz</a:t>
            </a:r>
            <a:r>
              <a:rPr lang="en-US" dirty="0"/>
              <a:t> complexity index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C96DFC-53BD-1E43-875A-11ECE0A17509}"/>
              </a:ext>
            </a:extLst>
          </p:cNvPr>
          <p:cNvSpPr txBox="1"/>
          <p:nvPr/>
        </p:nvSpPr>
        <p:spPr>
          <a:xfrm>
            <a:off x="8912704" y="3872454"/>
            <a:ext cx="4171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index defined to quantify complexity,</a:t>
            </a:r>
          </a:p>
          <a:p>
            <a:r>
              <a:rPr lang="en-US" dirty="0"/>
              <a:t>extent of branching of a molecule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A9287-BB00-2142-8CD6-8E52930978C6}"/>
              </a:ext>
            </a:extLst>
          </p:cNvPr>
          <p:cNvSpPr txBox="1"/>
          <p:nvPr/>
        </p:nvSpPr>
        <p:spPr>
          <a:xfrm>
            <a:off x="341580" y="5154591"/>
            <a:ext cx="395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Topological polar surface area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AAF53-1D08-7042-9B14-B8D7AE1330BD}"/>
              </a:ext>
            </a:extLst>
          </p:cNvPr>
          <p:cNvSpPr/>
          <p:nvPr/>
        </p:nvSpPr>
        <p:spPr>
          <a:xfrm>
            <a:off x="6226553" y="6498560"/>
            <a:ext cx="69088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dirty="0">
                <a:hlinkClick r:id="rId5"/>
              </a:rPr>
              <a:t>https://www.rdkit.org/docs/source/rdkit.Chem.GraphDescriptors.html</a:t>
            </a:r>
            <a:endParaRPr lang="en-US" sz="1600" dirty="0"/>
          </a:p>
          <a:p>
            <a:pPr algn="r"/>
            <a:r>
              <a:rPr lang="en-US" sz="1600" dirty="0">
                <a:hlinkClick r:id="rId6"/>
              </a:rPr>
              <a:t>https://www.rdkit.org/docs/source/rdkit.Chem.rdMolDescriptors.html</a:t>
            </a:r>
            <a:endParaRPr lang="en-US" sz="1600" dirty="0"/>
          </a:p>
          <a:p>
            <a:pPr algn="r"/>
            <a:r>
              <a:rPr lang="en-US" sz="1600" dirty="0"/>
              <a:t>And refs therein</a:t>
            </a:r>
          </a:p>
        </p:txBody>
      </p:sp>
    </p:spTree>
    <p:extLst>
      <p:ext uri="{BB962C8B-B14F-4D97-AF65-F5344CB8AC3E}">
        <p14:creationId xmlns:p14="http://schemas.microsoft.com/office/powerpoint/2010/main" val="9054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475B-898F-3B42-88C0-A794010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19459"/>
            <a:ext cx="12561453" cy="1015663"/>
          </a:xfrm>
        </p:spPr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72276-CE02-A34A-8F84-627A7AA7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51" y="1707776"/>
            <a:ext cx="7885698" cy="435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475B-898F-3B42-88C0-A794010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0"/>
            <a:ext cx="12561453" cy="101566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8F351-9676-8F4D-8DE1-ABAAF859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5" y="1333499"/>
            <a:ext cx="6884782" cy="52555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40A8A3-4A84-9941-916F-E24E8C8A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856" y="127521"/>
            <a:ext cx="6304743" cy="16771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6C4512-2414-2D4D-A7CC-192F579586FD}"/>
              </a:ext>
            </a:extLst>
          </p:cNvPr>
          <p:cNvPicPr/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9094" r="66446"/>
          <a:stretch/>
        </p:blipFill>
        <p:spPr>
          <a:xfrm>
            <a:off x="8230805" y="2416144"/>
            <a:ext cx="4868844" cy="4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18563</TotalTime>
  <Words>191</Words>
  <Application>Microsoft Macintosh PowerPoint</Application>
  <PresentationFormat>Custom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Symbol</vt:lpstr>
      <vt:lpstr>Office Theme</vt:lpstr>
      <vt:lpstr>PowerPoint Presentation</vt:lpstr>
      <vt:lpstr>PowerPoint Presentation</vt:lpstr>
      <vt:lpstr>Pearson Correlation Coefficient</vt:lpstr>
      <vt:lpstr>Exercise 2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Kim,Yeonjoon</cp:lastModifiedBy>
  <cp:revision>849</cp:revision>
  <dcterms:created xsi:type="dcterms:W3CDTF">2015-06-30T23:05:53Z</dcterms:created>
  <dcterms:modified xsi:type="dcterms:W3CDTF">2021-06-17T20:42:12Z</dcterms:modified>
</cp:coreProperties>
</file>