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870" r:id="rId2"/>
    <p:sldId id="892" r:id="rId3"/>
    <p:sldId id="895" r:id="rId4"/>
    <p:sldId id="911" r:id="rId5"/>
    <p:sldId id="910" r:id="rId6"/>
    <p:sldId id="893" r:id="rId7"/>
    <p:sldId id="913" r:id="rId8"/>
    <p:sldId id="914" r:id="rId9"/>
    <p:sldId id="91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7616A90-65BD-4F42-800A-E565487F5E57}">
          <p14:sldIdLst>
            <p14:sldId id="870"/>
            <p14:sldId id="892"/>
            <p14:sldId id="895"/>
            <p14:sldId id="911"/>
            <p14:sldId id="910"/>
            <p14:sldId id="893"/>
            <p14:sldId id="913"/>
            <p14:sldId id="914"/>
            <p14:sldId id="9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419F"/>
    <a:srgbClr val="E6E6E6"/>
    <a:srgbClr val="032967"/>
    <a:srgbClr val="FE51A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94" autoAdjust="0"/>
    <p:restoredTop sz="82870" autoAdjust="0"/>
  </p:normalViewPr>
  <p:slideViewPr>
    <p:cSldViewPr snapToGrid="0">
      <p:cViewPr varScale="1">
        <p:scale>
          <a:sx n="87" d="100"/>
          <a:sy n="87" d="100"/>
        </p:scale>
        <p:origin x="536" y="192"/>
      </p:cViewPr>
      <p:guideLst>
        <p:guide orient="horz" pos="2160"/>
        <p:guide pos="3840"/>
      </p:guideLst>
    </p:cSldViewPr>
  </p:slideViewPr>
  <p:outlineViewPr>
    <p:cViewPr>
      <p:scale>
        <a:sx n="20" d="100"/>
        <a:sy n="20" d="100"/>
      </p:scale>
      <p:origin x="0" y="-7832"/>
    </p:cViewPr>
  </p:outlin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127" d="100"/>
          <a:sy n="127" d="100"/>
        </p:scale>
        <p:origin x="-489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AA771-DB97-4DAD-9D46-8E0ADEAB354A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073B-EDF3-4FAF-B76A-766E47C4FC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620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E3C3A5-B1B2-4E6F-9AFF-4CA752B2AFEB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91AE8-DE67-41DD-B8C4-738CE43E48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092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Bash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854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91AE8-DE67-41DD-B8C4-738CE43E48B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97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Scripting simple terms – </a:t>
            </a:r>
            <a:r>
              <a:rPr lang="en-US" sz="14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Typically, a script is a lightweight, quickly constructed, possibly single-use tool. It's usually interpreted, not compiled.  </a:t>
            </a:r>
            <a:r>
              <a:rPr lang="en-US" sz="14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Python</a:t>
            </a:r>
            <a:r>
              <a:rPr lang="en-US" sz="14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4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bash</a:t>
            </a:r>
            <a:r>
              <a:rPr lang="en-US" sz="14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examples of languages used to build scripts.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a script in a text editor to see what it does.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4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4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 -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program is constructed in a compiled language, like C or C++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 quicker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latter's instructions have been compiled into bytecode or machine language that makes it very difficult for humans to understand, without specialized tools.</a:t>
            </a:r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91AE8-DE67-41DD-B8C4-738CE43E48B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925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91AE8-DE67-41DD-B8C4-738CE43E48B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5155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91AE8-DE67-41DD-B8C4-738CE43E48B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7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91AE8-DE67-41DD-B8C4-738CE43E48B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175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91AE8-DE67-41DD-B8C4-738CE43E48B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128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91AE8-DE67-41DD-B8C4-738CE43E48B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595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91AE8-DE67-41DD-B8C4-738CE43E48B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572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F53C7FE-6874-339E-8371-EE77A920F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01843"/>
            <a:ext cx="10515600" cy="3555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 b="0" i="0">
                <a:latin typeface="Avenir Medium" panose="02000503020000020003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AA7401-E5EB-82B4-0AB3-0E083828E56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1" y="1208318"/>
            <a:ext cx="10515600" cy="878060"/>
          </a:xfrm>
          <a:prstGeom prst="rect">
            <a:avLst/>
          </a:prstGeom>
        </p:spPr>
        <p:txBody>
          <a:bodyPr>
            <a:normAutofit/>
          </a:bodyPr>
          <a:lstStyle>
            <a:lvl1pPr marL="228589" indent="-228589">
              <a:lnSpc>
                <a:spcPct val="100000"/>
              </a:lnSpc>
              <a:spcAft>
                <a:spcPts val="600"/>
              </a:spcAft>
              <a:buClr>
                <a:srgbClr val="10419F"/>
              </a:buClr>
              <a:buFont typeface="Wingdings 2" panose="05020102010507070707" pitchFamily="18" charset="2"/>
              <a:buChar char=""/>
              <a:defRPr sz="1600">
                <a:latin typeface="Avenir Book" panose="02000503020000020003" pitchFamily="2" charset="0"/>
              </a:defRPr>
            </a:lvl1pPr>
            <a:lvl2pPr marL="685766" indent="-228589">
              <a:buClr>
                <a:srgbClr val="10419F"/>
              </a:buClr>
              <a:buFont typeface="Wingdings" panose="05000000000000000000" pitchFamily="2" charset="2"/>
              <a:buChar char="§"/>
              <a:defRPr sz="1400">
                <a:latin typeface="Avenir Book" panose="02000503020000020003" pitchFamily="2" charset="0"/>
              </a:defRPr>
            </a:lvl2pPr>
            <a:lvl3pPr>
              <a:buClr>
                <a:srgbClr val="10419F"/>
              </a:buClr>
              <a:defRPr sz="1200">
                <a:latin typeface="Avenir Book" panose="02000503020000020003" pitchFamily="2" charset="0"/>
              </a:defRPr>
            </a:lvl3pPr>
            <a:lvl4pPr>
              <a:buClr>
                <a:srgbClr val="10419F"/>
              </a:buClr>
              <a:defRPr sz="1100">
                <a:latin typeface="Avenir Book" panose="02000503020000020003" pitchFamily="2" charset="0"/>
              </a:defRPr>
            </a:lvl4pPr>
            <a:lvl5pPr>
              <a:buClr>
                <a:srgbClr val="10419F"/>
              </a:buClr>
              <a:defRPr sz="1100"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1AA7D8A-6AB9-1331-BDAE-BDBACC8BFE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1" y="6356357"/>
            <a:ext cx="2743200" cy="365125"/>
          </a:xfrm>
        </p:spPr>
        <p:txBody>
          <a:bodyPr/>
          <a:lstStyle>
            <a:lvl1pPr>
              <a:defRPr sz="1050" b="0" i="0">
                <a:solidFill>
                  <a:schemeClr val="tx1"/>
                </a:solidFill>
                <a:latin typeface="Avenir" panose="02000503020000020003" pitchFamily="2" charset="0"/>
              </a:defRPr>
            </a:lvl1pPr>
          </a:lstStyle>
          <a:p>
            <a:r>
              <a:rPr lang="en-US" dirty="0"/>
              <a:t>References: 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B8033F9-D22B-036E-2BD3-21E1FBD472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2436" y="574896"/>
            <a:ext cx="10511366" cy="403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rgbClr val="10419F"/>
                </a:solidFill>
                <a:latin typeface="Avenir" panose="02000503020000020003" pitchFamily="2" charset="0"/>
              </a:defRPr>
            </a:lvl1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ED522F2-362D-5026-1C1C-D55B50EB60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/>
                </a:solidFill>
                <a:latin typeface="Avenir Medium" panose="02000503020000020003" pitchFamily="2" charset="0"/>
              </a:defRPr>
            </a:lvl1pPr>
          </a:lstStyle>
          <a:p>
            <a:fld id="{A804D8DF-B34A-4DCE-83E1-ED0F61140C3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265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4E4A8-5374-4540-8EC9-1B2F7DEC0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References: 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A8B17-0378-4E7B-9A04-3BBE37E2C4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A804D8DF-B34A-4DCE-83E1-ED0F61140C37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B37356-21D8-4334-6EC1-4FE41F7BB56F}"/>
              </a:ext>
            </a:extLst>
          </p:cNvPr>
          <p:cNvCxnSpPr>
            <a:cxnSpLocks/>
          </p:cNvCxnSpPr>
          <p:nvPr userDrawn="1"/>
        </p:nvCxnSpPr>
        <p:spPr>
          <a:xfrm>
            <a:off x="849087" y="1039129"/>
            <a:ext cx="10515600" cy="0"/>
          </a:xfrm>
          <a:prstGeom prst="line">
            <a:avLst/>
          </a:prstGeom>
          <a:ln w="28575">
            <a:solidFill>
              <a:srgbClr val="1041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8C90B548-CC5D-E9B2-BF30-6827C047144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1929" y="6221961"/>
            <a:ext cx="525269" cy="49952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4949537-FD54-9ED5-F51E-913DF1CD50DF}"/>
              </a:ext>
            </a:extLst>
          </p:cNvPr>
          <p:cNvCxnSpPr>
            <a:cxnSpLocks/>
          </p:cNvCxnSpPr>
          <p:nvPr userDrawn="1"/>
        </p:nvCxnSpPr>
        <p:spPr>
          <a:xfrm>
            <a:off x="838200" y="6335312"/>
            <a:ext cx="10515600" cy="0"/>
          </a:xfrm>
          <a:prstGeom prst="line">
            <a:avLst/>
          </a:prstGeom>
          <a:ln w="28575">
            <a:solidFill>
              <a:srgbClr val="1041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70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ft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Clr>
          <a:schemeClr val="accent4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286552/difference-between-a-script-and-a-progra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python.readthedocs.io/en/stable/install/kernel_install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readthedocs.io/en/stable/guides/conda.html" TargetMode="External"/><Relationship Id="rId4" Type="http://schemas.openxmlformats.org/officeDocument/2006/relationships/hyperlink" Target="https://jupyterlab.readthedocs.io/en/stable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ED2B0AA-C338-3243-9B5F-959AEEA87A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695" b="11872"/>
          <a:stretch/>
        </p:blipFill>
        <p:spPr>
          <a:xfrm>
            <a:off x="0" y="2746570"/>
            <a:ext cx="12192000" cy="4111430"/>
          </a:xfrm>
          <a:prstGeom prst="rect">
            <a:avLst/>
          </a:prstGeom>
        </p:spPr>
      </p:pic>
      <p:sp>
        <p:nvSpPr>
          <p:cNvPr id="211" name="Computer Assisted Synthesis -…"/>
          <p:cNvSpPr txBox="1"/>
          <p:nvPr/>
        </p:nvSpPr>
        <p:spPr>
          <a:xfrm>
            <a:off x="804807" y="331013"/>
            <a:ext cx="12191999" cy="590202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8407" tIns="48407" rIns="48407" bIns="48407">
            <a:spAutoFit/>
          </a:bodyPr>
          <a:lstStyle/>
          <a:p>
            <a:pPr defTabSz="303824">
              <a:defRPr sz="45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sz="3200" dirty="0">
                <a:solidFill>
                  <a:srgbClr val="10419F"/>
                </a:solidFill>
                <a:latin typeface="Avenir Medium" panose="02000503020000020003" pitchFamily="2" charset="0"/>
              </a:rPr>
              <a:t>Summer Coding Camp 2022</a:t>
            </a:r>
            <a:endParaRPr lang="en-US" sz="3164" dirty="0">
              <a:solidFill>
                <a:srgbClr val="10419F"/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064C52-2111-0D4E-AB92-0D6330CC8FE5}"/>
              </a:ext>
            </a:extLst>
          </p:cNvPr>
          <p:cNvSpPr/>
          <p:nvPr/>
        </p:nvSpPr>
        <p:spPr>
          <a:xfrm>
            <a:off x="804807" y="1668192"/>
            <a:ext cx="10022655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50" dirty="0">
                <a:solidFill>
                  <a:schemeClr val="bg2">
                    <a:lumMod val="10000"/>
                  </a:schemeClr>
                </a:solidFill>
                <a:latin typeface="Avenir Medium" panose="02000503020000020003" pitchFamily="2" charset="0"/>
              </a:rPr>
              <a:t>Python and scripting basics: Setting up </a:t>
            </a:r>
            <a:r>
              <a:rPr lang="en-US" sz="2250" dirty="0" err="1">
                <a:solidFill>
                  <a:schemeClr val="bg2">
                    <a:lumMod val="10000"/>
                  </a:schemeClr>
                </a:solidFill>
                <a:latin typeface="Avenir Medium" panose="02000503020000020003" pitchFamily="2" charset="0"/>
              </a:rPr>
              <a:t>jupyter</a:t>
            </a:r>
            <a:r>
              <a:rPr lang="en-US" sz="2250" dirty="0">
                <a:solidFill>
                  <a:schemeClr val="bg2">
                    <a:lumMod val="10000"/>
                  </a:schemeClr>
                </a:solidFill>
                <a:latin typeface="Avenir Medium" panose="02000503020000020003" pitchFamily="2" charset="0"/>
              </a:rPr>
              <a:t>, python basics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0B7E1-CD8F-C645-91D5-DA000DA204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0907" y="9251951"/>
            <a:ext cx="381515" cy="3795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53585F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fld id="{86CB4B4D-7CA3-9044-876B-883B54F8677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C5FC13-4BEE-05A7-85EB-0271427666D2}"/>
              </a:ext>
            </a:extLst>
          </p:cNvPr>
          <p:cNvSpPr/>
          <p:nvPr/>
        </p:nvSpPr>
        <p:spPr>
          <a:xfrm>
            <a:off x="804807" y="1137544"/>
            <a:ext cx="10022655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03824">
              <a:defRPr sz="45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sz="2250" dirty="0">
                <a:solidFill>
                  <a:schemeClr val="bg2">
                    <a:lumMod val="10000"/>
                  </a:schemeClr>
                </a:solidFill>
                <a:latin typeface="Avenir Medium" panose="02000503020000020003" pitchFamily="2" charset="0"/>
              </a:rPr>
              <a:t>Class - 1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55CDC-6FAD-6382-9BF8-BA1F4BC04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28EB4-1F1F-8F8B-0242-F633CE41B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9638"/>
            <a:ext cx="8748251" cy="5258646"/>
          </a:xfrm>
        </p:spPr>
        <p:txBody>
          <a:bodyPr>
            <a:normAutofit/>
          </a:bodyPr>
          <a:lstStyle/>
          <a:p>
            <a:r>
              <a:rPr lang="en-US" dirty="0"/>
              <a:t>Scripting vs. Writing a complete program </a:t>
            </a:r>
          </a:p>
          <a:p>
            <a:r>
              <a:rPr lang="en-US" dirty="0"/>
              <a:t>Conda Environments</a:t>
            </a:r>
          </a:p>
          <a:p>
            <a:r>
              <a:rPr lang="en-US" dirty="0"/>
              <a:t>Setting up Jupyter lab, connecting to a remote Jupyter server </a:t>
            </a:r>
          </a:p>
          <a:p>
            <a:r>
              <a:rPr lang="en-US" dirty="0"/>
              <a:t>Python basics: variable assignment + scope, conditionals, looping + logic flow, functions 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745C9A-B8D8-59E1-631C-CF9DE45CC1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Today’s Basic outline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3247C-D2E7-9E96-7600-6A8CB14BD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04D8DF-B34A-4DCE-83E1-ED0F61140C37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3AF34CA-DC0A-2F94-7BB3-AE1F11D59A24}"/>
              </a:ext>
            </a:extLst>
          </p:cNvPr>
          <p:cNvSpPr txBox="1">
            <a:spLocks/>
          </p:cNvSpPr>
          <p:nvPr/>
        </p:nvSpPr>
        <p:spPr>
          <a:xfrm>
            <a:off x="6704278" y="4924792"/>
            <a:ext cx="2159503" cy="365125"/>
          </a:xfrm>
          <a:prstGeom prst="rect">
            <a:avLst/>
          </a:prstGeom>
        </p:spPr>
        <p:txBody>
          <a:bodyPr>
            <a:normAutofit/>
          </a:bodyPr>
          <a:lstStyle>
            <a:lvl1pPr marL="228589" indent="-228589" algn="l" defTabSz="914354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rgbClr val="10419F"/>
              </a:buClr>
              <a:buFont typeface="Wingdings 2" panose="05020102010507070707" pitchFamily="18" charset="2"/>
              <a:buChar char=""/>
              <a:defRPr sz="16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419F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419F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419F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419F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28" name="Picture 4" descr="Python Logo and symbol, meaning, history, PNG">
            <a:extLst>
              <a:ext uri="{FF2B5EF4-FFF2-40B4-BE49-F238E27FC236}">
                <a16:creationId xmlns:a16="http://schemas.microsoft.com/office/drawing/2014/main" id="{ABFA9E5D-77F4-C5E0-A228-A030FC932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63" y="3569599"/>
            <a:ext cx="4118747" cy="231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upyter Lab: Evolution of the Jupyter Notebook | by Parul Pandey | Towards  Data Science">
            <a:extLst>
              <a:ext uri="{FF2B5EF4-FFF2-40B4-BE49-F238E27FC236}">
                <a16:creationId xmlns:a16="http://schemas.microsoft.com/office/drawing/2014/main" id="{B1283D3B-C036-E0C1-05F1-1C1EF7571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894" y="3375617"/>
            <a:ext cx="2167868" cy="251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naconda (Python distribution) - Wikipedia">
            <a:extLst>
              <a:ext uri="{FF2B5EF4-FFF2-40B4-BE49-F238E27FC236}">
                <a16:creationId xmlns:a16="http://schemas.microsoft.com/office/drawing/2014/main" id="{93735284-97C1-8E35-EDD0-FBDAF4FAB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260" y="3720511"/>
            <a:ext cx="3650144" cy="182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915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55CDC-6FAD-6382-9BF8-BA1F4BC04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Coding?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28EB4-1F1F-8F8B-0242-F633CE41B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611" y="1185293"/>
            <a:ext cx="10511366" cy="5151086"/>
          </a:xfrm>
        </p:spPr>
        <p:txBody>
          <a:bodyPr>
            <a:normAutofit/>
          </a:bodyPr>
          <a:lstStyle/>
          <a:p>
            <a:r>
              <a:rPr lang="en-US" dirty="0"/>
              <a:t>Day to day repeated tasks</a:t>
            </a:r>
          </a:p>
          <a:p>
            <a:r>
              <a:rPr lang="en-US" dirty="0"/>
              <a:t>Make something automatic</a:t>
            </a:r>
          </a:p>
          <a:p>
            <a:pPr lvl="1"/>
            <a:r>
              <a:rPr lang="en-US" dirty="0"/>
              <a:t>Write scripts</a:t>
            </a:r>
          </a:p>
          <a:p>
            <a:pPr lvl="1"/>
            <a:r>
              <a:rPr lang="en-US" dirty="0"/>
              <a:t>Run programs</a:t>
            </a:r>
          </a:p>
          <a:p>
            <a:pPr lvl="1"/>
            <a:endParaRPr lang="en-US" dirty="0"/>
          </a:p>
          <a:p>
            <a:r>
              <a:rPr lang="en-US" dirty="0"/>
              <a:t>What’s the difference?</a:t>
            </a:r>
          </a:p>
          <a:p>
            <a:pPr lvl="1"/>
            <a:r>
              <a:rPr lang="en-US" dirty="0"/>
              <a:t>Scripting </a:t>
            </a:r>
          </a:p>
          <a:p>
            <a:pPr lvl="1"/>
            <a:r>
              <a:rPr lang="en-US" dirty="0"/>
              <a:t>Complete program </a:t>
            </a:r>
          </a:p>
          <a:p>
            <a:pPr marL="457177" lvl="1" indent="0">
              <a:buNone/>
            </a:pPr>
            <a:endParaRPr lang="en-US" dirty="0"/>
          </a:p>
          <a:p>
            <a:r>
              <a:rPr lang="en-US" dirty="0"/>
              <a:t>A set of tasks – Classify?</a:t>
            </a:r>
          </a:p>
          <a:p>
            <a:pPr lvl="1"/>
            <a:r>
              <a:rPr lang="en-US" dirty="0"/>
              <a:t>Creation of inputs</a:t>
            </a:r>
          </a:p>
          <a:p>
            <a:pPr lvl="1"/>
            <a:r>
              <a:rPr lang="en-US" dirty="0"/>
              <a:t>Analyze outputs</a:t>
            </a:r>
          </a:p>
          <a:p>
            <a:pPr lvl="1"/>
            <a:r>
              <a:rPr lang="en-US" dirty="0"/>
              <a:t>Run calculations like G16, ORCA</a:t>
            </a:r>
          </a:p>
          <a:p>
            <a:pPr lvl="1"/>
            <a:endParaRPr lang="en-US" dirty="0"/>
          </a:p>
          <a:p>
            <a:r>
              <a:rPr lang="en-US" dirty="0"/>
              <a:t>What will we cover in this coding camp -&gt; Scripting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745C9A-B8D8-59E1-631C-CF9DE45CC1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Scripting </a:t>
            </a:r>
            <a:r>
              <a:rPr lang="en-US" i="1" dirty="0"/>
              <a:t>vs </a:t>
            </a:r>
            <a:r>
              <a:rPr lang="en-US" dirty="0"/>
              <a:t>Complete Program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3247C-D2E7-9E96-7600-6A8CB14BD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04D8DF-B34A-4DCE-83E1-ED0F61140C37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3AF34CA-DC0A-2F94-7BB3-AE1F11D59A24}"/>
              </a:ext>
            </a:extLst>
          </p:cNvPr>
          <p:cNvSpPr txBox="1">
            <a:spLocks/>
          </p:cNvSpPr>
          <p:nvPr/>
        </p:nvSpPr>
        <p:spPr>
          <a:xfrm>
            <a:off x="6704278" y="4924792"/>
            <a:ext cx="2159503" cy="365125"/>
          </a:xfrm>
          <a:prstGeom prst="rect">
            <a:avLst/>
          </a:prstGeom>
        </p:spPr>
        <p:txBody>
          <a:bodyPr>
            <a:normAutofit/>
          </a:bodyPr>
          <a:lstStyle>
            <a:lvl1pPr marL="228589" indent="-228589" algn="l" defTabSz="914354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rgbClr val="10419F"/>
              </a:buClr>
              <a:buFont typeface="Wingdings 2" panose="05020102010507070707" pitchFamily="18" charset="2"/>
              <a:buChar char=""/>
              <a:defRPr sz="16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419F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419F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419F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419F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B4CD4A7-3D0E-5CE4-D1FB-35DA1FB6BB31}"/>
              </a:ext>
            </a:extLst>
          </p:cNvPr>
          <p:cNvSpPr txBox="1">
            <a:spLocks/>
          </p:cNvSpPr>
          <p:nvPr/>
        </p:nvSpPr>
        <p:spPr>
          <a:xfrm>
            <a:off x="731707" y="6376335"/>
            <a:ext cx="9167667" cy="365125"/>
          </a:xfrm>
          <a:prstGeom prst="rect">
            <a:avLst/>
          </a:prstGeom>
        </p:spPr>
        <p:txBody>
          <a:bodyPr>
            <a:noAutofit/>
          </a:bodyPr>
          <a:lstStyle>
            <a:lvl1pPr marL="228589" indent="-228589" algn="l" defTabSz="914354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rgbClr val="10419F"/>
              </a:buClr>
              <a:buFont typeface="Wingdings 2" panose="05020102010507070707" pitchFamily="18" charset="2"/>
              <a:buChar char=""/>
              <a:defRPr sz="16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419F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419F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419F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419F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hlinkClick r:id="rId3"/>
              </a:rPr>
              <a:t>https://stackoverflow.com/questions/2286552/difference-between-a-script-and-a-program</a:t>
            </a:r>
            <a:r>
              <a:rPr lang="en-US" sz="1200" dirty="0"/>
              <a:t>,</a:t>
            </a:r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AF65691-58BE-7DEB-487E-1881B3EC11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238" y="3443495"/>
            <a:ext cx="7269862" cy="1470051"/>
          </a:xfrm>
          <a:prstGeom prst="rect">
            <a:avLst/>
          </a:prstGeom>
        </p:spPr>
      </p:pic>
      <p:pic>
        <p:nvPicPr>
          <p:cNvPr id="10" name="Picture 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F2F72BD-616C-45EA-6EAA-B109941221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889" y="1786609"/>
            <a:ext cx="7214560" cy="147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12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55CDC-6FAD-6382-9BF8-BA1F4BC04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Collab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28EB4-1F1F-8F8B-0242-F633CE41B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611" y="1185293"/>
            <a:ext cx="10511366" cy="4625572"/>
          </a:xfrm>
        </p:spPr>
        <p:txBody>
          <a:bodyPr>
            <a:normAutofit/>
          </a:bodyPr>
          <a:lstStyle/>
          <a:p>
            <a:r>
              <a:rPr lang="en-US" dirty="0"/>
              <a:t>Open-source coding platform developed by google</a:t>
            </a:r>
          </a:p>
          <a:p>
            <a:r>
              <a:rPr lang="en-US" dirty="0"/>
              <a:t>We can set up code and do calculations</a:t>
            </a:r>
          </a:p>
          <a:p>
            <a:r>
              <a:rPr lang="en-US" dirty="0"/>
              <a:t>Check out the </a:t>
            </a:r>
            <a:r>
              <a:rPr lang="en-US" dirty="0" err="1"/>
              <a:t>github</a:t>
            </a:r>
            <a:r>
              <a:rPr lang="en-US" dirty="0"/>
              <a:t> link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745C9A-B8D8-59E1-631C-CF9DE45CC1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Open source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3247C-D2E7-9E96-7600-6A8CB14BD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04D8DF-B34A-4DCE-83E1-ED0F61140C37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3AF34CA-DC0A-2F94-7BB3-AE1F11D59A24}"/>
              </a:ext>
            </a:extLst>
          </p:cNvPr>
          <p:cNvSpPr txBox="1">
            <a:spLocks/>
          </p:cNvSpPr>
          <p:nvPr/>
        </p:nvSpPr>
        <p:spPr>
          <a:xfrm>
            <a:off x="6704278" y="4924792"/>
            <a:ext cx="2159503" cy="365125"/>
          </a:xfrm>
          <a:prstGeom prst="rect">
            <a:avLst/>
          </a:prstGeom>
        </p:spPr>
        <p:txBody>
          <a:bodyPr>
            <a:normAutofit/>
          </a:bodyPr>
          <a:lstStyle>
            <a:lvl1pPr marL="228589" indent="-228589" algn="l" defTabSz="914354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rgbClr val="10419F"/>
              </a:buClr>
              <a:buFont typeface="Wingdings 2" panose="05020102010507070707" pitchFamily="18" charset="2"/>
              <a:buChar char=""/>
              <a:defRPr sz="16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419F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419F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419F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419F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54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55CDC-6FAD-6382-9BF8-BA1F4BC04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write new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28EB4-1F1F-8F8B-0242-F633CE41B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611" y="1185293"/>
            <a:ext cx="10511366" cy="4625572"/>
          </a:xfrm>
        </p:spPr>
        <p:txBody>
          <a:bodyPr>
            <a:normAutofit/>
          </a:bodyPr>
          <a:lstStyle/>
          <a:p>
            <a:r>
              <a:rPr lang="en-US" dirty="0"/>
              <a:t>Mostly a lot of people already have though of problems which we have</a:t>
            </a:r>
          </a:p>
          <a:p>
            <a:pPr lvl="1"/>
            <a:r>
              <a:rPr lang="en-US" dirty="0"/>
              <a:t>We can reuse most of it</a:t>
            </a:r>
          </a:p>
          <a:p>
            <a:pPr marL="457177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How do you find existing code?</a:t>
            </a:r>
          </a:p>
          <a:p>
            <a:pPr lvl="1"/>
            <a:r>
              <a:rPr lang="en-US" dirty="0"/>
              <a:t>Pip  </a:t>
            </a:r>
          </a:p>
          <a:p>
            <a:pPr lvl="1"/>
            <a:r>
              <a:rPr lang="en-US" dirty="0"/>
              <a:t>Conda</a:t>
            </a:r>
          </a:p>
          <a:p>
            <a:pPr lvl="1"/>
            <a:r>
              <a:rPr lang="en-US" dirty="0"/>
              <a:t>These methods can be used to install existing code</a:t>
            </a:r>
          </a:p>
          <a:p>
            <a:endParaRPr lang="en-US" dirty="0"/>
          </a:p>
          <a:p>
            <a:r>
              <a:rPr lang="en-US" dirty="0"/>
              <a:t>Pip install module-name</a:t>
            </a:r>
          </a:p>
          <a:p>
            <a:r>
              <a:rPr lang="en-US" dirty="0"/>
              <a:t>Conda install module-name –c channel-name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Finding distance between two points.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745C9A-B8D8-59E1-631C-CF9DE45CC1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3247C-D2E7-9E96-7600-6A8CB14BD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04D8DF-B34A-4DCE-83E1-ED0F61140C37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3AF34CA-DC0A-2F94-7BB3-AE1F11D59A24}"/>
              </a:ext>
            </a:extLst>
          </p:cNvPr>
          <p:cNvSpPr txBox="1">
            <a:spLocks/>
          </p:cNvSpPr>
          <p:nvPr/>
        </p:nvSpPr>
        <p:spPr>
          <a:xfrm>
            <a:off x="6704278" y="4924792"/>
            <a:ext cx="2159503" cy="365125"/>
          </a:xfrm>
          <a:prstGeom prst="rect">
            <a:avLst/>
          </a:prstGeom>
        </p:spPr>
        <p:txBody>
          <a:bodyPr>
            <a:normAutofit/>
          </a:bodyPr>
          <a:lstStyle>
            <a:lvl1pPr marL="228589" indent="-228589" algn="l" defTabSz="914354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rgbClr val="10419F"/>
              </a:buClr>
              <a:buFont typeface="Wingdings 2" panose="05020102010507070707" pitchFamily="18" charset="2"/>
              <a:buChar char=""/>
              <a:defRPr sz="16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419F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419F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419F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419F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524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55CDC-6FAD-6382-9BF8-BA1F4BC04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745C9A-B8D8-59E1-631C-CF9DE45CC1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Open source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3247C-D2E7-9E96-7600-6A8CB14BD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04D8DF-B34A-4DCE-83E1-ED0F61140C37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3AF34CA-DC0A-2F94-7BB3-AE1F11D59A24}"/>
              </a:ext>
            </a:extLst>
          </p:cNvPr>
          <p:cNvSpPr txBox="1">
            <a:spLocks/>
          </p:cNvSpPr>
          <p:nvPr/>
        </p:nvSpPr>
        <p:spPr>
          <a:xfrm>
            <a:off x="6704278" y="4924792"/>
            <a:ext cx="2159503" cy="365125"/>
          </a:xfrm>
          <a:prstGeom prst="rect">
            <a:avLst/>
          </a:prstGeom>
        </p:spPr>
        <p:txBody>
          <a:bodyPr>
            <a:normAutofit/>
          </a:bodyPr>
          <a:lstStyle>
            <a:lvl1pPr marL="228589" indent="-228589" algn="l" defTabSz="914354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rgbClr val="10419F"/>
              </a:buClr>
              <a:buFont typeface="Wingdings 2" panose="05020102010507070707" pitchFamily="18" charset="2"/>
              <a:buChar char=""/>
              <a:defRPr sz="16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419F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419F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419F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419F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AAE4CF3-0C8B-B86C-6807-8A789C63A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57501"/>
            <a:ext cx="10515600" cy="5298655"/>
          </a:xfrm>
        </p:spPr>
        <p:txBody>
          <a:bodyPr>
            <a:normAutofit/>
          </a:bodyPr>
          <a:lstStyle/>
          <a:p>
            <a:r>
              <a:rPr lang="en-US" dirty="0"/>
              <a:t>Environment (</a:t>
            </a:r>
            <a:r>
              <a:rPr lang="en-US" dirty="0" err="1"/>
              <a:t>envs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 workspace where a script/code can be executed</a:t>
            </a:r>
          </a:p>
          <a:p>
            <a:pPr lvl="1"/>
            <a:r>
              <a:rPr lang="en-US" dirty="0"/>
              <a:t>This has necessary modules for running code.</a:t>
            </a:r>
          </a:p>
          <a:p>
            <a:r>
              <a:rPr lang="en-US" dirty="0"/>
              <a:t>How can we create </a:t>
            </a:r>
            <a:r>
              <a:rPr lang="en-US" dirty="0" err="1"/>
              <a:t>envs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Conda helps set up </a:t>
            </a:r>
            <a:r>
              <a:rPr lang="en-US" dirty="0" err="1"/>
              <a:t>envs</a:t>
            </a:r>
            <a:r>
              <a:rPr lang="en-US" dirty="0"/>
              <a:t>.</a:t>
            </a:r>
          </a:p>
          <a:p>
            <a:r>
              <a:rPr lang="en-US" dirty="0"/>
              <a:t>Create our first environment</a:t>
            </a:r>
          </a:p>
          <a:p>
            <a:pPr lvl="1"/>
            <a:r>
              <a:rPr lang="en-US" dirty="0"/>
              <a:t>Can be used for this summer coding camp</a:t>
            </a:r>
          </a:p>
          <a:p>
            <a:pPr lvl="1"/>
            <a:r>
              <a:rPr lang="en-US" dirty="0"/>
              <a:t>Conda create –n cc python=3.8 </a:t>
            </a:r>
            <a:r>
              <a:rPr lang="en-US" dirty="0" err="1"/>
              <a:t>numpy</a:t>
            </a:r>
            <a:r>
              <a:rPr lang="en-US" dirty="0"/>
              <a:t> pandas</a:t>
            </a:r>
          </a:p>
          <a:p>
            <a:pPr lvl="1"/>
            <a:r>
              <a:rPr lang="en-US" dirty="0"/>
              <a:t>Conda activate cc</a:t>
            </a:r>
          </a:p>
          <a:p>
            <a:r>
              <a:rPr lang="en-US" dirty="0"/>
              <a:t>Lets check what is there in the env</a:t>
            </a:r>
          </a:p>
          <a:p>
            <a:pPr lvl="1"/>
            <a:r>
              <a:rPr lang="en-US" dirty="0"/>
              <a:t>Conda list</a:t>
            </a:r>
          </a:p>
          <a:p>
            <a:r>
              <a:rPr lang="en-US" dirty="0"/>
              <a:t>Modules to install (we can talk about them as we get there)</a:t>
            </a:r>
          </a:p>
          <a:p>
            <a:pPr lvl="1"/>
            <a:r>
              <a:rPr lang="en-US" dirty="0"/>
              <a:t>pip install scikit-learn</a:t>
            </a:r>
          </a:p>
          <a:p>
            <a:pPr lvl="1"/>
            <a:r>
              <a:rPr lang="en-US" dirty="0"/>
              <a:t>conda install rdkit –c conda-forge</a:t>
            </a:r>
          </a:p>
          <a:p>
            <a:pPr lvl="1"/>
            <a:r>
              <a:rPr lang="en-US" dirty="0"/>
              <a:t>conda install -c conda-forge </a:t>
            </a:r>
            <a:r>
              <a:rPr lang="en-US" dirty="0" err="1"/>
              <a:t>jupyterlab</a:t>
            </a:r>
            <a:br>
              <a:rPr lang="en-US" dirty="0"/>
            </a:br>
            <a:endParaRPr lang="en-US" dirty="0"/>
          </a:p>
          <a:p>
            <a:pPr marL="457177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10" name="Picture 9" descr="Text, table&#10;&#10;Description automatically generated">
            <a:extLst>
              <a:ext uri="{FF2B5EF4-FFF2-40B4-BE49-F238E27FC236}">
                <a16:creationId xmlns:a16="http://schemas.microsoft.com/office/drawing/2014/main" id="{670ADEC6-4C95-A6C0-F5B2-EDC76DA86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495" y="1623882"/>
            <a:ext cx="4291795" cy="385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518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55CDC-6FAD-6382-9BF8-BA1F4BC04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links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745C9A-B8D8-59E1-631C-CF9DE45CC1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Open source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3247C-D2E7-9E96-7600-6A8CB14BD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04D8DF-B34A-4DCE-83E1-ED0F61140C37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3AF34CA-DC0A-2F94-7BB3-AE1F11D59A24}"/>
              </a:ext>
            </a:extLst>
          </p:cNvPr>
          <p:cNvSpPr txBox="1">
            <a:spLocks/>
          </p:cNvSpPr>
          <p:nvPr/>
        </p:nvSpPr>
        <p:spPr>
          <a:xfrm>
            <a:off x="6704278" y="4924792"/>
            <a:ext cx="2159503" cy="365125"/>
          </a:xfrm>
          <a:prstGeom prst="rect">
            <a:avLst/>
          </a:prstGeom>
        </p:spPr>
        <p:txBody>
          <a:bodyPr>
            <a:normAutofit/>
          </a:bodyPr>
          <a:lstStyle>
            <a:lvl1pPr marL="228589" indent="-228589" algn="l" defTabSz="914354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rgbClr val="10419F"/>
              </a:buClr>
              <a:buFont typeface="Wingdings 2" panose="05020102010507070707" pitchFamily="18" charset="2"/>
              <a:buChar char=""/>
              <a:defRPr sz="16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419F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419F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419F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419F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AAE4CF3-0C8B-B86C-6807-8A789C63A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229682"/>
            <a:ext cx="10515600" cy="5298655"/>
          </a:xfrm>
        </p:spPr>
        <p:txBody>
          <a:bodyPr>
            <a:normAutofit/>
          </a:bodyPr>
          <a:lstStyle/>
          <a:p>
            <a:r>
              <a:rPr lang="en-US" dirty="0"/>
              <a:t>Saving – conda env export cc &gt;</a:t>
            </a:r>
            <a:r>
              <a:rPr lang="en-US" dirty="0" err="1"/>
              <a:t>cc.yml</a:t>
            </a:r>
            <a:endParaRPr lang="en-US" dirty="0"/>
          </a:p>
          <a:p>
            <a:r>
              <a:rPr lang="en-US" dirty="0"/>
              <a:t>Reinstall – conda create –n cc –file </a:t>
            </a:r>
            <a:r>
              <a:rPr lang="en-US" dirty="0" err="1"/>
              <a:t>cc.yml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Ipykernel</a:t>
            </a:r>
            <a:r>
              <a:rPr lang="en-US" dirty="0">
                <a:hlinkClick r:id="rId3"/>
              </a:rPr>
              <a:t> https://ipython.readthedocs.io/en/stable/install/kernel_install.html</a:t>
            </a:r>
            <a:endParaRPr lang="en-US" dirty="0"/>
          </a:p>
          <a:p>
            <a:r>
              <a:rPr lang="en-US" dirty="0"/>
              <a:t>Jupyter lab </a:t>
            </a:r>
            <a:r>
              <a:rPr lang="en-US" dirty="0">
                <a:hlinkClick r:id="rId4"/>
              </a:rPr>
              <a:t> https://jupyterlab.readthedocs.io/en/stable/</a:t>
            </a:r>
            <a:endParaRPr lang="en-US" dirty="0"/>
          </a:p>
          <a:p>
            <a:r>
              <a:rPr lang="en-US" dirty="0"/>
              <a:t>Conda </a:t>
            </a:r>
            <a:r>
              <a:rPr lang="en-US" dirty="0">
                <a:hlinkClick r:id="rId5"/>
              </a:rPr>
              <a:t>https://</a:t>
            </a:r>
            <a:r>
              <a:rPr lang="en-US" dirty="0" err="1">
                <a:hlinkClick r:id="rId5"/>
              </a:rPr>
              <a:t>docs.readthedocs.io</a:t>
            </a:r>
            <a:r>
              <a:rPr lang="en-US" dirty="0">
                <a:hlinkClick r:id="rId5"/>
              </a:rPr>
              <a:t>/</a:t>
            </a:r>
            <a:r>
              <a:rPr lang="en-US" dirty="0" err="1">
                <a:hlinkClick r:id="rId5"/>
              </a:rPr>
              <a:t>en</a:t>
            </a:r>
            <a:r>
              <a:rPr lang="en-US" dirty="0">
                <a:hlinkClick r:id="rId5"/>
              </a:rPr>
              <a:t>/stable/guides/</a:t>
            </a:r>
            <a:r>
              <a:rPr lang="en-US" dirty="0" err="1">
                <a:hlinkClick r:id="rId5"/>
              </a:rPr>
              <a:t>conda.html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62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55CDC-6FAD-6382-9BF8-BA1F4BC04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Jupyterlab</a:t>
            </a:r>
            <a:r>
              <a:rPr lang="en-US" dirty="0"/>
              <a:t> vs google collab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745C9A-B8D8-59E1-631C-CF9DE45CC1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3247C-D2E7-9E96-7600-6A8CB14BD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04D8DF-B34A-4DCE-83E1-ED0F61140C37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3AF34CA-DC0A-2F94-7BB3-AE1F11D59A24}"/>
              </a:ext>
            </a:extLst>
          </p:cNvPr>
          <p:cNvSpPr txBox="1">
            <a:spLocks/>
          </p:cNvSpPr>
          <p:nvPr/>
        </p:nvSpPr>
        <p:spPr>
          <a:xfrm>
            <a:off x="6704278" y="4924792"/>
            <a:ext cx="2159503" cy="365125"/>
          </a:xfrm>
          <a:prstGeom prst="rect">
            <a:avLst/>
          </a:prstGeom>
        </p:spPr>
        <p:txBody>
          <a:bodyPr>
            <a:normAutofit/>
          </a:bodyPr>
          <a:lstStyle>
            <a:lvl1pPr marL="228589" indent="-228589" algn="l" defTabSz="914354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rgbClr val="10419F"/>
              </a:buClr>
              <a:buFont typeface="Wingdings 2" panose="05020102010507070707" pitchFamily="18" charset="2"/>
              <a:buChar char=""/>
              <a:defRPr sz="16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419F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419F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419F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419F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AAE4CF3-0C8B-B86C-6807-8A789C63A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229682"/>
            <a:ext cx="10515600" cy="5298655"/>
          </a:xfrm>
        </p:spPr>
        <p:txBody>
          <a:bodyPr>
            <a:normAutofit/>
          </a:bodyPr>
          <a:lstStyle/>
          <a:p>
            <a:r>
              <a:rPr lang="en-US" dirty="0"/>
              <a:t>Why Jupyter</a:t>
            </a:r>
          </a:p>
          <a:p>
            <a:pPr lvl="1"/>
            <a:r>
              <a:rPr lang="en-US" dirty="0"/>
              <a:t>Can track on your computer</a:t>
            </a:r>
          </a:p>
          <a:p>
            <a:pPr lvl="1"/>
            <a:r>
              <a:rPr lang="en-US" dirty="0"/>
              <a:t>Have your own workspace</a:t>
            </a:r>
          </a:p>
          <a:p>
            <a:pPr lvl="1"/>
            <a:r>
              <a:rPr lang="en-US" dirty="0"/>
              <a:t>Mostly work done is not open for public</a:t>
            </a:r>
          </a:p>
          <a:p>
            <a:endParaRPr lang="en-US" dirty="0"/>
          </a:p>
          <a:p>
            <a:r>
              <a:rPr lang="en-US" dirty="0"/>
              <a:t>Setup Jupyter</a:t>
            </a:r>
          </a:p>
          <a:p>
            <a:pPr lvl="1"/>
            <a:r>
              <a:rPr lang="en-US" dirty="0"/>
              <a:t>Open the docx and we will set it up!</a:t>
            </a:r>
          </a:p>
          <a:p>
            <a:pPr lvl="1"/>
            <a:endParaRPr lang="en-US" dirty="0"/>
          </a:p>
          <a:p>
            <a:r>
              <a:rPr lang="en-US" dirty="0"/>
              <a:t>How can the environment we accessed by the Jupyter notebook?</a:t>
            </a:r>
          </a:p>
          <a:p>
            <a:pPr lvl="1"/>
            <a:r>
              <a:rPr lang="en-US" dirty="0"/>
              <a:t>Conda activate cc</a:t>
            </a:r>
          </a:p>
          <a:p>
            <a:pPr lvl="1"/>
            <a:r>
              <a:rPr lang="en-US" dirty="0"/>
              <a:t>python -m </a:t>
            </a:r>
            <a:r>
              <a:rPr lang="en-US" dirty="0" err="1"/>
              <a:t>ipykernel</a:t>
            </a:r>
            <a:r>
              <a:rPr lang="en-US" dirty="0"/>
              <a:t> install --user --name cc--display-name ”cc”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93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55CDC-6FAD-6382-9BF8-BA1F4BC04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Basics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745C9A-B8D8-59E1-631C-CF9DE45CC1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3247C-D2E7-9E96-7600-6A8CB14BD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04D8DF-B34A-4DCE-83E1-ED0F61140C37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3AF34CA-DC0A-2F94-7BB3-AE1F11D59A24}"/>
              </a:ext>
            </a:extLst>
          </p:cNvPr>
          <p:cNvSpPr txBox="1">
            <a:spLocks/>
          </p:cNvSpPr>
          <p:nvPr/>
        </p:nvSpPr>
        <p:spPr>
          <a:xfrm>
            <a:off x="6704278" y="4924792"/>
            <a:ext cx="2159503" cy="365125"/>
          </a:xfrm>
          <a:prstGeom prst="rect">
            <a:avLst/>
          </a:prstGeom>
        </p:spPr>
        <p:txBody>
          <a:bodyPr>
            <a:normAutofit/>
          </a:bodyPr>
          <a:lstStyle>
            <a:lvl1pPr marL="228589" indent="-228589" algn="l" defTabSz="914354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rgbClr val="10419F"/>
              </a:buClr>
              <a:buFont typeface="Wingdings 2" panose="05020102010507070707" pitchFamily="18" charset="2"/>
              <a:buChar char=""/>
              <a:defRPr sz="16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419F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419F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419F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0419F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AAE4CF3-0C8B-B86C-6807-8A789C63A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229682"/>
            <a:ext cx="10515600" cy="5298655"/>
          </a:xfrm>
        </p:spPr>
        <p:txBody>
          <a:bodyPr>
            <a:normAutofit/>
          </a:bodyPr>
          <a:lstStyle/>
          <a:p>
            <a:r>
              <a:rPr lang="en-US" dirty="0"/>
              <a:t>Variable assignment + scope</a:t>
            </a:r>
          </a:p>
          <a:p>
            <a:r>
              <a:rPr lang="en-US" dirty="0"/>
              <a:t>Conditionals</a:t>
            </a:r>
          </a:p>
          <a:p>
            <a:r>
              <a:rPr lang="en-US" dirty="0"/>
              <a:t>Looping + Logic flow</a:t>
            </a:r>
          </a:p>
          <a:p>
            <a:r>
              <a:rPr lang="en-US" dirty="0"/>
              <a:t>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784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81008 helv.pptx" id="{FDCE04BD-4150-4D98-BB4C-2365031470C6}" vid="{FEE20070-EC53-47A4-BE3E-A63238F850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50625</TotalTime>
  <Words>576</Words>
  <Application>Microsoft Macintosh PowerPoint</Application>
  <PresentationFormat>Widescreen</PresentationFormat>
  <Paragraphs>116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Avenir</vt:lpstr>
      <vt:lpstr>Avenir Book</vt:lpstr>
      <vt:lpstr>Avenir Medium</vt:lpstr>
      <vt:lpstr>Calibri</vt:lpstr>
      <vt:lpstr>Gill Sans</vt:lpstr>
      <vt:lpstr>Wingdings</vt:lpstr>
      <vt:lpstr>Wingdings 2</vt:lpstr>
      <vt:lpstr>Office Theme</vt:lpstr>
      <vt:lpstr>PowerPoint Presentation</vt:lpstr>
      <vt:lpstr>Contents</vt:lpstr>
      <vt:lpstr>Why Coding?</vt:lpstr>
      <vt:lpstr>Google Collab</vt:lpstr>
      <vt:lpstr>When to write new code?</vt:lpstr>
      <vt:lpstr>Conda</vt:lpstr>
      <vt:lpstr>Important links</vt:lpstr>
      <vt:lpstr>Jupyterlab vs google collab</vt:lpstr>
      <vt:lpstr>Python Basics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Photocatalytic synthesis of indolines</dc:title>
  <dc:creator>Zachariah Lockhart</dc:creator>
  <cp:lastModifiedBy>Santhanalakkshmi Vejaykummar,Shree Sowndarya</cp:lastModifiedBy>
  <cp:revision>1421</cp:revision>
  <cp:lastPrinted>2022-04-05T22:36:05Z</cp:lastPrinted>
  <dcterms:created xsi:type="dcterms:W3CDTF">2018-10-07T21:39:44Z</dcterms:created>
  <dcterms:modified xsi:type="dcterms:W3CDTF">2022-07-12T17:00:18Z</dcterms:modified>
</cp:coreProperties>
</file>