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14218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56271" y="111651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94321" y="4419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4419600"/>
            <a:ext cx="3810000" cy="1334981"/>
          </a:xfrm>
          <a:prstGeom prst="rect">
            <a:avLst/>
          </a:prstGeom>
        </p:spPr>
        <p:txBody>
          <a:bodyPr vert="horz" wrap="square" lIns="0" tIns="16510" rIns="0" bIns="0" rtlCol="0">
            <a:spAutoFit/>
          </a:bodyPr>
          <a:lstStyle/>
          <a:p>
            <a:pPr marL="12700">
              <a:lnSpc>
                <a:spcPct val="100000"/>
              </a:lnSpc>
              <a:spcBef>
                <a:spcPts val="130"/>
              </a:spcBef>
            </a:pPr>
            <a:r>
              <a:rPr lang="en-US" sz="2800" b="1" dirty="0" smtClean="0">
                <a:latin typeface="Sitka Subheading Semibold" pitchFamily="2" charset="0"/>
                <a:cs typeface="Trebuchet MS"/>
              </a:rPr>
              <a:t>M. SABARI</a:t>
            </a:r>
          </a:p>
          <a:p>
            <a:pPr marL="12700">
              <a:lnSpc>
                <a:spcPct val="100000"/>
              </a:lnSpc>
              <a:spcBef>
                <a:spcPts val="130"/>
              </a:spcBef>
            </a:pPr>
            <a:r>
              <a:rPr lang="en-US" sz="2800" b="1" dirty="0" smtClean="0">
                <a:latin typeface="Sitka Subheading Semibold" pitchFamily="2" charset="0"/>
                <a:cs typeface="Trebuchet MS"/>
              </a:rPr>
              <a:t>2021506080</a:t>
            </a:r>
          </a:p>
          <a:p>
            <a:pPr marL="12700">
              <a:lnSpc>
                <a:spcPct val="100000"/>
              </a:lnSpc>
              <a:spcBef>
                <a:spcPts val="130"/>
              </a:spcBef>
            </a:pPr>
            <a:r>
              <a:rPr lang="en-US" sz="2800" b="1" dirty="0" smtClean="0">
                <a:latin typeface="Sitka Subheading Semibold" pitchFamily="2" charset="0"/>
                <a:cs typeface="Trebuchet MS"/>
              </a:rPr>
              <a:t>MIT CAMPUS, AU</a:t>
            </a:r>
          </a:p>
        </p:txBody>
      </p:sp>
      <p:sp>
        <p:nvSpPr>
          <p:cNvPr id="8" name="object 8"/>
          <p:cNvSpPr txBox="1"/>
          <p:nvPr/>
        </p:nvSpPr>
        <p:spPr>
          <a:xfrm>
            <a:off x="1925782" y="3129141"/>
            <a:ext cx="8001000" cy="566822"/>
          </a:xfrm>
          <a:prstGeom prst="rect">
            <a:avLst/>
          </a:prstGeom>
        </p:spPr>
        <p:txBody>
          <a:bodyPr vert="horz" wrap="square" lIns="0" tIns="12700" rIns="0" bIns="0" rtlCol="0">
            <a:spAutoFit/>
          </a:bodyPr>
          <a:lstStyle/>
          <a:p>
            <a:pPr marL="12700">
              <a:lnSpc>
                <a:spcPct val="100000"/>
              </a:lnSpc>
              <a:spcBef>
                <a:spcPts val="100"/>
              </a:spcBef>
            </a:pPr>
            <a:r>
              <a:rPr lang="en-IN" sz="3600" b="1" dirty="0">
                <a:solidFill>
                  <a:srgbClr val="2D936B"/>
                </a:solidFill>
                <a:latin typeface="Sitka Subheading Semibold" pitchFamily="2" charset="0"/>
                <a:cs typeface="Trebuchet MS"/>
              </a:rPr>
              <a:t>Personality </a:t>
            </a:r>
            <a:r>
              <a:rPr lang="en-IN" sz="3600" b="1" dirty="0" smtClean="0">
                <a:solidFill>
                  <a:srgbClr val="2D936B"/>
                </a:solidFill>
                <a:latin typeface="Sitka Subheading Semibold" pitchFamily="2" charset="0"/>
                <a:cs typeface="Trebuchet MS"/>
              </a:rPr>
              <a:t>Analysis </a:t>
            </a:r>
            <a:r>
              <a:rPr lang="en-IN" sz="3600" b="1" dirty="0">
                <a:solidFill>
                  <a:srgbClr val="2D936B"/>
                </a:solidFill>
                <a:latin typeface="Sitka Subheading Semibold" pitchFamily="2" charset="0"/>
                <a:cs typeface="Trebuchet MS"/>
              </a:rPr>
              <a:t>Through CV</a:t>
            </a:r>
            <a:endParaRPr sz="3600" dirty="0">
              <a:latin typeface="Sitka Subheading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152416"/>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33400" y="5664316"/>
            <a:ext cx="4343399" cy="447558"/>
          </a:xfrm>
          <a:prstGeom prst="rect">
            <a:avLst/>
          </a:prstGeom>
        </p:spPr>
        <p:txBody>
          <a:bodyPr vert="horz" wrap="square" lIns="0" tIns="16510" rIns="0" bIns="0" rtlCol="0">
            <a:spAutoFit/>
          </a:bodyPr>
          <a:lstStyle/>
          <a:p>
            <a:pPr marL="12700">
              <a:lnSpc>
                <a:spcPct val="100000"/>
              </a:lnSpc>
              <a:spcBef>
                <a:spcPts val="130"/>
              </a:spcBef>
            </a:pPr>
            <a:r>
              <a:rPr lang="en-IN" sz="1400" u="sng" dirty="0" smtClean="0">
                <a:solidFill>
                  <a:srgbClr val="006FC0"/>
                </a:solidFill>
                <a:uFill>
                  <a:solidFill>
                    <a:srgbClr val="006FC0"/>
                  </a:solidFill>
                </a:uFill>
                <a:latin typeface="Trebuchet MS"/>
                <a:cs typeface="Trebuchet MS"/>
              </a:rPr>
              <a:t>https://drive.google.com/file/d/1j4WXvGK59k6bV9LNJBO28X3sJjZb8xDM/view?usp=sharing</a:t>
            </a:r>
            <a:endParaRPr sz="1400" dirty="0">
              <a:latin typeface="Trebuchet MS"/>
              <a:cs typeface="Trebuchet MS"/>
            </a:endParaRPr>
          </a:p>
        </p:txBody>
      </p:sp>
      <p:pic>
        <p:nvPicPr>
          <p:cNvPr id="2" name="Picture 1"/>
          <p:cNvPicPr>
            <a:picLocks noChangeAspect="1"/>
          </p:cNvPicPr>
          <p:nvPr/>
        </p:nvPicPr>
        <p:blipFill>
          <a:blip r:embed="rId3"/>
          <a:stretch>
            <a:fillRect/>
          </a:stretch>
        </p:blipFill>
        <p:spPr>
          <a:xfrm>
            <a:off x="704040" y="990600"/>
            <a:ext cx="7964011" cy="1524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2848215"/>
            <a:ext cx="4427673" cy="342195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3035298"/>
            <a:ext cx="6283313" cy="25560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CONCLUSION</a:t>
            </a:r>
            <a:endParaRPr lang="en-IN" dirty="0"/>
          </a:p>
        </p:txBody>
      </p:sp>
      <p:sp>
        <p:nvSpPr>
          <p:cNvPr id="3" name="Rectangle 2"/>
          <p:cNvSpPr/>
          <p:nvPr/>
        </p:nvSpPr>
        <p:spPr>
          <a:xfrm>
            <a:off x="762000" y="1124108"/>
            <a:ext cx="7848600" cy="5016758"/>
          </a:xfrm>
          <a:prstGeom prst="rect">
            <a:avLst/>
          </a:prstGeom>
        </p:spPr>
        <p:txBody>
          <a:bodyPr wrap="square">
            <a:spAutoFit/>
          </a:bodyPr>
          <a:lstStyle/>
          <a:p>
            <a:r>
              <a:rPr lang="en-US" sz="2000" dirty="0" smtClean="0"/>
              <a:t/>
            </a:r>
            <a:br>
              <a:rPr lang="en-US" sz="2000" dirty="0" smtClean="0"/>
            </a:br>
            <a:r>
              <a:rPr lang="en-US" sz="2000" dirty="0"/>
              <a:t>In conclusion, the integration of personality analysis through CVs presents a promising avenue for revolutionizing the hiring process. By leveraging advanced techniques such as Natural Language Processing (NLP) and the Big Five Personality Traits model, organizations can gain invaluable insights into candidates' suitability for specific roles. </a:t>
            </a:r>
            <a:endParaRPr lang="en-US" sz="2000" dirty="0" smtClean="0"/>
          </a:p>
          <a:p>
            <a:endParaRPr lang="en-US" sz="2000" dirty="0"/>
          </a:p>
          <a:p>
            <a:r>
              <a:rPr lang="en-US" sz="2000" dirty="0" smtClean="0"/>
              <a:t>This </a:t>
            </a:r>
            <a:r>
              <a:rPr lang="en-US" sz="2000" dirty="0"/>
              <a:t>approach not only streamlines candidate evaluation but also enhances the objectivity and efficiency of the recruitment process. With the ability to predict personality traits based on CV data, businesses can make more informed hiring decisions, leading to better job-person fit and ultimately contributing to the overall success of the organization. As technology continues to evolve, the utilization of personality analysis through CVs is poised to become an indispensable tool in modern talent acquisition strategies.</a:t>
            </a:r>
            <a:endParaRPr lang="en-IN" sz="2000" dirty="0"/>
          </a:p>
        </p:txBody>
      </p:sp>
    </p:spTree>
    <p:extLst>
      <p:ext uri="{BB962C8B-B14F-4D97-AF65-F5344CB8AC3E}">
        <p14:creationId xmlns:p14="http://schemas.microsoft.com/office/powerpoint/2010/main" val="217441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33399" y="533400"/>
            <a:ext cx="9220199" cy="1031660"/>
          </a:xfrm>
          <a:prstGeom prst="rect">
            <a:avLst/>
          </a:prstGeom>
        </p:spPr>
        <p:txBody>
          <a:bodyPr vert="horz" wrap="square" lIns="0" tIns="460692" rIns="0" bIns="0" rtlCol="0">
            <a:spAutoFit/>
          </a:bodyPr>
          <a:lstStyle/>
          <a:p>
            <a:pPr marL="193675">
              <a:lnSpc>
                <a:spcPct val="100000"/>
              </a:lnSpc>
              <a:spcBef>
                <a:spcPts val="130"/>
              </a:spcBef>
            </a:pPr>
            <a:r>
              <a:rPr lang="en-US" sz="3600" b="0" i="0" dirty="0">
                <a:solidFill>
                  <a:srgbClr val="13343B"/>
                </a:solidFill>
                <a:effectLst/>
                <a:latin typeface="Sitka Subheading Semibold" pitchFamily="2" charset="0"/>
              </a:rPr>
              <a:t>PERSONALITY </a:t>
            </a:r>
            <a:r>
              <a:rPr lang="en-US" sz="3600" b="0" dirty="0" smtClean="0">
                <a:solidFill>
                  <a:srgbClr val="13343B"/>
                </a:solidFill>
                <a:latin typeface="Sitka Subheading Semibold" pitchFamily="2" charset="0"/>
              </a:rPr>
              <a:t>ANALYSIS</a:t>
            </a:r>
            <a:r>
              <a:rPr lang="en-US" sz="3600" b="0" i="0" dirty="0" smtClean="0">
                <a:solidFill>
                  <a:srgbClr val="13343B"/>
                </a:solidFill>
                <a:effectLst/>
                <a:latin typeface="Sitka Subheading Semibold" pitchFamily="2" charset="0"/>
              </a:rPr>
              <a:t> </a:t>
            </a:r>
            <a:r>
              <a:rPr lang="en-US" sz="3600" b="0" i="0" dirty="0">
                <a:solidFill>
                  <a:srgbClr val="13343B"/>
                </a:solidFill>
                <a:effectLst/>
                <a:latin typeface="Sitka Subheading Semibold" pitchFamily="2" charset="0"/>
              </a:rPr>
              <a:t>THROUGH CV</a:t>
            </a:r>
            <a:endParaRPr sz="4400" dirty="0">
              <a:latin typeface="Sitka Sub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1FA7898-CCFA-3DE1-70A0-46C9B78618E1}"/>
              </a:ext>
            </a:extLst>
          </p:cNvPr>
          <p:cNvSpPr txBox="1"/>
          <p:nvPr/>
        </p:nvSpPr>
        <p:spPr>
          <a:xfrm>
            <a:off x="643001" y="1828801"/>
            <a:ext cx="8538753" cy="46628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The "Personality </a:t>
            </a:r>
            <a:r>
              <a:rPr lang="en-US" dirty="0" smtClean="0"/>
              <a:t>Analysis </a:t>
            </a:r>
            <a:r>
              <a:rPr lang="en-US" dirty="0"/>
              <a:t>through CV" project aims to create a cutting-edge platform that predicts personality traits by harnessing the power of the Big Five model and data extracted from CVs. </a:t>
            </a:r>
            <a:endParaRPr lang="en-US" dirty="0" smtClean="0"/>
          </a:p>
          <a:p>
            <a:pPr marL="285750" indent="-285750" algn="just">
              <a:lnSpc>
                <a:spcPct val="150000"/>
              </a:lnSpc>
              <a:buFont typeface="Wingdings" panose="05000000000000000000" pitchFamily="2" charset="2"/>
              <a:buChar char="Ø"/>
            </a:pPr>
            <a:r>
              <a:rPr lang="en-US" dirty="0" smtClean="0"/>
              <a:t>This </a:t>
            </a:r>
            <a:r>
              <a:rPr lang="en-US" dirty="0"/>
              <a:t>initiative is geared towards refining candidate assessments and streamlining recruitment processes. </a:t>
            </a:r>
            <a:endParaRPr lang="en-US" dirty="0" smtClean="0"/>
          </a:p>
          <a:p>
            <a:pPr marL="285750" indent="-285750" algn="just">
              <a:lnSpc>
                <a:spcPct val="150000"/>
              </a:lnSpc>
              <a:buFont typeface="Wingdings" panose="05000000000000000000" pitchFamily="2" charset="2"/>
              <a:buChar char="Ø"/>
            </a:pPr>
            <a:r>
              <a:rPr lang="en-US" dirty="0" smtClean="0"/>
              <a:t>By </a:t>
            </a:r>
            <a:r>
              <a:rPr lang="en-US" dirty="0"/>
              <a:t>employing </a:t>
            </a:r>
            <a:r>
              <a:rPr lang="en-US" b="1" dirty="0"/>
              <a:t>Natural Language Processing (NLP) </a:t>
            </a:r>
            <a:r>
              <a:rPr lang="en-US" dirty="0"/>
              <a:t>techniques for CV analysis and logistic regression for model development, the system provides a comprehensive approach to evaluating candidates based on their personality characteristics. </a:t>
            </a:r>
            <a:endParaRPr lang="en-US" dirty="0" smtClean="0"/>
          </a:p>
          <a:p>
            <a:pPr marL="285750" indent="-285750" algn="just">
              <a:lnSpc>
                <a:spcPct val="150000"/>
              </a:lnSpc>
              <a:buFont typeface="Wingdings" panose="05000000000000000000" pitchFamily="2" charset="2"/>
              <a:buChar char="Ø"/>
            </a:pPr>
            <a:r>
              <a:rPr lang="en-US" dirty="0" smtClean="0"/>
              <a:t>Its </a:t>
            </a:r>
            <a:r>
              <a:rPr lang="en-US" dirty="0"/>
              <a:t>key features include robust CV analysis, precise model training, and an intuitive user interface designed to simplify candidate selection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5" y="385444"/>
            <a:ext cx="8541385" cy="780563"/>
          </a:xfrm>
          <a:prstGeom prst="rect">
            <a:avLst/>
          </a:prstGeom>
        </p:spPr>
        <p:txBody>
          <a:bodyPr vert="horz" wrap="square" lIns="0" tIns="73279" rIns="0" bIns="0" rtlCol="0">
            <a:spAutoFit/>
          </a:bodyPr>
          <a:lstStyle/>
          <a:p>
            <a:pPr marL="193675">
              <a:lnSpc>
                <a:spcPct val="100000"/>
              </a:lnSpc>
              <a:spcBef>
                <a:spcPts val="105"/>
              </a:spcBef>
            </a:pPr>
            <a:r>
              <a:rPr sz="4400" spc="-10" dirty="0">
                <a:latin typeface="Sitka Subheading Semibold" pitchFamily="2"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8811EE0-2AF7-3D08-707C-85A88B9D1119}"/>
              </a:ext>
            </a:extLst>
          </p:cNvPr>
          <p:cNvSpPr txBox="1"/>
          <p:nvPr/>
        </p:nvSpPr>
        <p:spPr>
          <a:xfrm>
            <a:off x="1741397" y="1219200"/>
            <a:ext cx="7100448" cy="390395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PROJECT OVERVIEW</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END USERS </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SOLUTION AND ITS VALUE PROPOSITION</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WOW IN A SOLUTION</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MODELLING</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3327" y="294614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1" y="553735"/>
            <a:ext cx="7696199" cy="16248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10" dirty="0">
                <a:latin typeface="Sitka Subheading Semibold" pitchFamily="2" charset="0"/>
              </a:rPr>
              <a:t>PROBLEM</a:t>
            </a:r>
            <a:r>
              <a:rPr sz="4400" dirty="0">
                <a:latin typeface="Sitka Subheading Semibold" pitchFamily="2" charset="0"/>
              </a:rPr>
              <a:t>	</a:t>
            </a:r>
            <a:r>
              <a:rPr sz="4400" spc="-75" dirty="0">
                <a:latin typeface="Sitka Subheading Semibold" pitchFamily="2" charset="0"/>
              </a:rPr>
              <a:t>STATEMENT</a:t>
            </a:r>
            <a:r>
              <a:rPr lang="en-IN" sz="4250" spc="-75" dirty="0"/>
              <a:t/>
            </a:r>
            <a:br>
              <a:rPr lang="en-IN" sz="4250" spc="-75" dirty="0"/>
            </a:br>
            <a:r>
              <a:rPr lang="en-IN" sz="4250" spc="-75" dirty="0"/>
              <a:t/>
            </a:r>
            <a:br>
              <a:rPr lang="en-IN" sz="4250" spc="-75" dirty="0"/>
            </a:br>
            <a:endParaRPr sz="1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08F4E77-CB7A-1D48-5695-68E9EF90985A}"/>
              </a:ext>
            </a:extLst>
          </p:cNvPr>
          <p:cNvSpPr txBox="1"/>
          <p:nvPr/>
        </p:nvSpPr>
        <p:spPr>
          <a:xfrm>
            <a:off x="457200" y="1739578"/>
            <a:ext cx="8129926" cy="415498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Traditional CV analysis, while offering a glimpse into a candidate's skills and experience, remains a one-dimensional snapshot in the recruitment process. Personality, however, is a critical but often overlooked factor that significantly impacts job fit, team dynamics, and overall company culture. To bridge this gap, we propose developing a system that leverages machine learning to analyze CV data and predict personality traits. This system would identify patterns in resumes, such as specific action verbs used or the types of roles pursued, that correlate with established personality models (e.g., the Big Five personality traits). By incorporating personality prediction alongside traditional methods, we aim to achieve a more holistic evaluation of candidates, leading to several potential benefits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915400" y="2971800"/>
            <a:ext cx="3533775" cy="3810000"/>
          </a:xfrm>
          <a:prstGeom prst="rect">
            <a:avLst/>
          </a:prstGeom>
        </p:spPr>
      </p:pic>
      <p:sp>
        <p:nvSpPr>
          <p:cNvPr id="7" name="object 7"/>
          <p:cNvSpPr txBox="1">
            <a:spLocks noGrp="1"/>
          </p:cNvSpPr>
          <p:nvPr>
            <p:ph type="title"/>
          </p:nvPr>
        </p:nvSpPr>
        <p:spPr>
          <a:xfrm>
            <a:off x="533401" y="190501"/>
            <a:ext cx="8534399" cy="1347805"/>
          </a:xfrm>
          <a:prstGeom prst="rect">
            <a:avLst/>
          </a:prstGeom>
        </p:spPr>
        <p:txBody>
          <a:bodyPr vert="horz" wrap="square" lIns="0" tIns="16510" rIns="0" bIns="0" rtlCol="0">
            <a:spAutoFit/>
          </a:bodyPr>
          <a:lstStyle/>
          <a:p>
            <a:pPr marL="12700" algn="l">
              <a:lnSpc>
                <a:spcPct val="100000"/>
              </a:lnSpc>
              <a:spcBef>
                <a:spcPts val="130"/>
              </a:spcBef>
              <a:tabLst>
                <a:tab pos="2643505" algn="l"/>
              </a:tabLst>
            </a:pPr>
            <a:r>
              <a:rPr lang="en-IN" sz="4400" spc="-10" dirty="0">
                <a:latin typeface="Sitka Subheading Semibold" pitchFamily="2" charset="0"/>
              </a:rPr>
              <a:t>PROJECT</a:t>
            </a:r>
            <a:r>
              <a:rPr lang="en-IN" sz="4400" dirty="0">
                <a:latin typeface="Sitka Subheading Semibold" pitchFamily="2" charset="0"/>
              </a:rPr>
              <a:t>	</a:t>
            </a:r>
            <a:r>
              <a:rPr lang="en-IN" sz="4400" spc="-10" dirty="0">
                <a:latin typeface="Sitka Subheading Semibold" pitchFamily="2" charset="0"/>
              </a:rPr>
              <a:t>OVERVIEW</a:t>
            </a:r>
            <a:r>
              <a:rPr lang="en-IN" sz="4250" spc="-10" dirty="0"/>
              <a:t/>
            </a:r>
            <a:br>
              <a:rPr lang="en-IN" sz="4250" spc="-10" dirty="0"/>
            </a:br>
            <a:r>
              <a:rPr lang="en-IN" sz="4250" spc="-10" dirty="0"/>
              <a:t>    </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26E3D23A-2446-8918-8001-5AA1E5F35B29}"/>
              </a:ext>
            </a:extLst>
          </p:cNvPr>
          <p:cNvSpPr txBox="1"/>
          <p:nvPr/>
        </p:nvSpPr>
        <p:spPr>
          <a:xfrm>
            <a:off x="533400" y="990599"/>
            <a:ext cx="8762999" cy="5632311"/>
          </a:xfrm>
          <a:prstGeom prst="rect">
            <a:avLst/>
          </a:prstGeom>
          <a:noFill/>
        </p:spPr>
        <p:txBody>
          <a:bodyPr wrap="square" rtlCol="0">
            <a:spAutoFit/>
          </a:bodyPr>
          <a:lstStyle/>
          <a:p>
            <a:pPr marL="285750" lvl="1" indent="-285750" algn="just">
              <a:lnSpc>
                <a:spcPct val="150000"/>
              </a:lnSpc>
              <a:buFont typeface="Wingdings" panose="05000000000000000000" pitchFamily="2" charset="2"/>
              <a:buChar char="Ø"/>
            </a:pPr>
            <a:r>
              <a:rPr lang="en-US" sz="1600" dirty="0"/>
              <a:t>The project endeavors to create a sophisticated system capable of predicting an individual's personality traits based on the renowned Big Five Personality Traits model (Openness, Conscientiousness, Extraversion, Agreeableness, Neuroticism), utilizing their resume and supplementary data. </a:t>
            </a:r>
            <a:endParaRPr lang="en-US" sz="1600" dirty="0" smtClean="0"/>
          </a:p>
          <a:p>
            <a:pPr marL="285750" lvl="1" indent="-285750" algn="just">
              <a:lnSpc>
                <a:spcPct val="150000"/>
              </a:lnSpc>
              <a:buFont typeface="Wingdings" panose="05000000000000000000" pitchFamily="2" charset="2"/>
              <a:buChar char="Ø"/>
            </a:pPr>
            <a:r>
              <a:rPr lang="en-US" sz="1600" dirty="0" smtClean="0"/>
              <a:t>This </a:t>
            </a:r>
            <a:r>
              <a:rPr lang="en-US" sz="1600" dirty="0"/>
              <a:t>system is tailored to cater to diverse business sectors in need of skilled professionals, with the primary goal of alleviating the burdensome tasks associated with hiring, training, and personnel management. </a:t>
            </a:r>
            <a:endParaRPr lang="en-US" sz="1600" dirty="0" smtClean="0"/>
          </a:p>
          <a:p>
            <a:pPr marL="285750" lvl="1" indent="-285750" algn="just">
              <a:lnSpc>
                <a:spcPct val="150000"/>
              </a:lnSpc>
              <a:buFont typeface="Wingdings" panose="05000000000000000000" pitchFamily="2" charset="2"/>
              <a:buChar char="Ø"/>
            </a:pPr>
            <a:r>
              <a:rPr lang="en-US" sz="1600" dirty="0" smtClean="0"/>
              <a:t>Through </a:t>
            </a:r>
            <a:r>
              <a:rPr lang="en-US" sz="1600" dirty="0"/>
              <a:t>the application of Natural Language Processing (NLP) techniques, the system will adeptly parse resumes, extract pertinent details, and employ logistic regression for model refinement. </a:t>
            </a:r>
            <a:endParaRPr lang="en-US" sz="1600" dirty="0" smtClean="0"/>
          </a:p>
          <a:p>
            <a:pPr marL="285750" lvl="1" indent="-285750" algn="just">
              <a:lnSpc>
                <a:spcPct val="150000"/>
              </a:lnSpc>
              <a:buFont typeface="Wingdings" panose="05000000000000000000" pitchFamily="2" charset="2"/>
              <a:buChar char="Ø"/>
            </a:pPr>
            <a:r>
              <a:rPr lang="en-US" sz="1600" dirty="0" smtClean="0"/>
              <a:t>Developed </a:t>
            </a:r>
            <a:r>
              <a:rPr lang="en-US" sz="1600" dirty="0"/>
              <a:t>in Python and incorporating libraries like pandas, </a:t>
            </a:r>
            <a:r>
              <a:rPr lang="en-US" sz="1600" dirty="0" err="1"/>
              <a:t>numpy</a:t>
            </a:r>
            <a:r>
              <a:rPr lang="en-US" sz="1600" dirty="0"/>
              <a:t>, </a:t>
            </a:r>
            <a:r>
              <a:rPr lang="en-US" sz="1600" dirty="0" err="1"/>
              <a:t>tkinter</a:t>
            </a:r>
            <a:r>
              <a:rPr lang="en-US" sz="1600" dirty="0"/>
              <a:t>, and </a:t>
            </a:r>
            <a:r>
              <a:rPr lang="en-US" sz="1600" dirty="0" err="1"/>
              <a:t>pyresparser</a:t>
            </a:r>
            <a:r>
              <a:rPr lang="en-US" sz="1600" dirty="0"/>
              <a:t>, key functionalities encompass resume parsing, model training, and the provision of an intuitive user interface. Furthermore, administrators will have the capability to effortlessly shortlist candidates based on their personality scores, facilitating the selection of ideal candidates for specific job roles.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0"/>
            <a:ext cx="8738234" cy="2189957"/>
          </a:xfrm>
          <a:prstGeom prst="rect">
            <a:avLst/>
          </a:prstGeom>
        </p:spPr>
        <p:txBody>
          <a:bodyPr vert="horz" wrap="square" lIns="0" tIns="522858" rIns="0" bIns="0" rtlCol="0">
            <a:spAutoFit/>
          </a:bodyPr>
          <a:lstStyle/>
          <a:p>
            <a:pPr marL="153670">
              <a:lnSpc>
                <a:spcPct val="100000"/>
              </a:lnSpc>
              <a:spcBef>
                <a:spcPts val="130"/>
              </a:spcBef>
            </a:pPr>
            <a:r>
              <a:rPr sz="4400" dirty="0">
                <a:latin typeface="Sitka Subheading Semibold" pitchFamily="2" charset="0"/>
              </a:rPr>
              <a:t>WHO</a:t>
            </a:r>
            <a:r>
              <a:rPr sz="4400" spc="-245" dirty="0">
                <a:latin typeface="Sitka Subheading Semibold" pitchFamily="2" charset="0"/>
              </a:rPr>
              <a:t> </a:t>
            </a:r>
            <a:r>
              <a:rPr sz="4400" dirty="0">
                <a:latin typeface="Sitka Subheading Semibold" pitchFamily="2" charset="0"/>
              </a:rPr>
              <a:t>ARE</a:t>
            </a:r>
            <a:r>
              <a:rPr sz="4400" spc="-70" dirty="0">
                <a:latin typeface="Sitka Subheading Semibold" pitchFamily="2" charset="0"/>
              </a:rPr>
              <a:t> </a:t>
            </a:r>
            <a:r>
              <a:rPr sz="4400" dirty="0">
                <a:latin typeface="Sitka Subheading Semibold" pitchFamily="2" charset="0"/>
              </a:rPr>
              <a:t>THE</a:t>
            </a:r>
            <a:r>
              <a:rPr sz="4400" spc="-55" dirty="0">
                <a:latin typeface="Sitka Subheading Semibold" pitchFamily="2" charset="0"/>
              </a:rPr>
              <a:t> </a:t>
            </a:r>
            <a:r>
              <a:rPr sz="4400" dirty="0">
                <a:latin typeface="Sitka Subheading Semibold" pitchFamily="2" charset="0"/>
              </a:rPr>
              <a:t>END</a:t>
            </a:r>
            <a:r>
              <a:rPr sz="4400" spc="-70" dirty="0">
                <a:latin typeface="Sitka Subheading Semibold" pitchFamily="2" charset="0"/>
              </a:rPr>
              <a:t> </a:t>
            </a:r>
            <a:r>
              <a:rPr sz="4400" spc="-10" dirty="0">
                <a:latin typeface="Sitka Subheading Semibold" pitchFamily="2" charset="0"/>
              </a:rPr>
              <a:t>USERS?</a:t>
            </a:r>
            <a:r>
              <a:rPr lang="en-IN" sz="4400" spc="-10" dirty="0">
                <a:latin typeface="Sitka Subheading Semibold" pitchFamily="2" charset="0"/>
              </a:rPr>
              <a:t/>
            </a:r>
            <a:br>
              <a:rPr lang="en-IN" sz="4400" spc="-10" dirty="0">
                <a:latin typeface="Sitka Subheading Semibold" pitchFamily="2" charset="0"/>
              </a:rPr>
            </a:br>
            <a:r>
              <a:rPr lang="en-IN" sz="3200" spc="-10" dirty="0">
                <a:latin typeface="Sitka Subheading Semibold" pitchFamily="2" charset="0"/>
              </a:rPr>
              <a:t/>
            </a:r>
            <a:br>
              <a:rPr lang="en-IN" sz="3200" spc="-10" dirty="0">
                <a:latin typeface="Sitka Subheading Semibold" pitchFamily="2" charset="0"/>
              </a:rPr>
            </a:br>
            <a:endParaRPr sz="320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9FF986E7-AB89-CE3A-99CF-14053F25BB05}"/>
              </a:ext>
            </a:extLst>
          </p:cNvPr>
          <p:cNvSpPr txBox="1"/>
          <p:nvPr/>
        </p:nvSpPr>
        <p:spPr>
          <a:xfrm>
            <a:off x="630382" y="1295400"/>
            <a:ext cx="8738234" cy="7571303"/>
          </a:xfrm>
          <a:prstGeom prst="rect">
            <a:avLst/>
          </a:prstGeom>
          <a:noFill/>
        </p:spPr>
        <p:txBody>
          <a:bodyPr wrap="square" rtlCol="0">
            <a:spAutoFit/>
          </a:bodyPr>
          <a:lstStyle/>
          <a:p>
            <a:pPr lvl="1" algn="just">
              <a:lnSpc>
                <a:spcPct val="150000"/>
              </a:lnSpc>
            </a:pPr>
            <a:r>
              <a:rPr lang="en-US" dirty="0" smtClean="0"/>
              <a:t>The primary users of this system are professionals engaged in the hiring process within organizations, including </a:t>
            </a:r>
          </a:p>
          <a:p>
            <a:pPr marL="285750" lvl="1" indent="-285750" algn="just">
              <a:lnSpc>
                <a:spcPct val="150000"/>
              </a:lnSpc>
              <a:buFont typeface="Wingdings" panose="05000000000000000000" pitchFamily="2" charset="2"/>
              <a:buChar char="§"/>
            </a:pPr>
            <a:r>
              <a:rPr lang="en-US" b="1" dirty="0" smtClean="0"/>
              <a:t>HR departments</a:t>
            </a:r>
            <a:endParaRPr lang="en-US" dirty="0" smtClean="0"/>
          </a:p>
          <a:p>
            <a:pPr marL="285750" lvl="1" indent="-285750" algn="just">
              <a:lnSpc>
                <a:spcPct val="150000"/>
              </a:lnSpc>
              <a:buFont typeface="Wingdings" panose="05000000000000000000" pitchFamily="2" charset="2"/>
              <a:buChar char="§"/>
            </a:pPr>
            <a:r>
              <a:rPr lang="en-US" b="1" dirty="0"/>
              <a:t>H</a:t>
            </a:r>
            <a:r>
              <a:rPr lang="en-US" b="1" dirty="0" smtClean="0"/>
              <a:t>iring managers</a:t>
            </a:r>
            <a:endParaRPr lang="en-US" dirty="0" smtClean="0"/>
          </a:p>
          <a:p>
            <a:pPr marL="285750" lvl="1" indent="-285750" algn="just">
              <a:lnSpc>
                <a:spcPct val="150000"/>
              </a:lnSpc>
              <a:buFont typeface="Wingdings" panose="05000000000000000000" pitchFamily="2" charset="2"/>
              <a:buChar char="§"/>
            </a:pPr>
            <a:r>
              <a:rPr lang="en-US" b="1" dirty="0" smtClean="0"/>
              <a:t>Recruitment teams</a:t>
            </a:r>
            <a:endParaRPr lang="en-US" dirty="0" smtClean="0"/>
          </a:p>
          <a:p>
            <a:pPr lvl="1" algn="just">
              <a:lnSpc>
                <a:spcPct val="150000"/>
              </a:lnSpc>
            </a:pPr>
            <a:r>
              <a:rPr lang="en-US" dirty="0" smtClean="0"/>
              <a:t>They stand to gain significant advantages from the system's capability to forecast personality traits using resumes and supplementary data. This tool assists them in identifying candidates who align best with specific job profiles, streamlining the selection process. These individuals will actively interact with the system, leveraging its features and functionalities to assess and select candidates based on predicted personality traits.</a:t>
            </a:r>
          </a:p>
          <a:p>
            <a:pPr lvl="1" algn="just">
              <a:lnSpc>
                <a:spcPct val="150000"/>
              </a:lnSpc>
            </a:pPr>
            <a:endParaRPr lang="en-US" b="1" dirty="0" smtClean="0"/>
          </a:p>
          <a:p>
            <a:pPr lvl="1" algn="just">
              <a:lnSpc>
                <a:spcPct val="150000"/>
              </a:lnSpc>
            </a:pPr>
            <a:endParaRPr lang="en-US" b="1" dirty="0" smtClean="0"/>
          </a:p>
          <a:p>
            <a:pPr lvl="1" algn="just">
              <a:lnSpc>
                <a:spcPct val="150000"/>
              </a:lnSpc>
            </a:pPr>
            <a:endParaRPr lang="en-US" b="1" dirty="0" smtClean="0"/>
          </a:p>
          <a:p>
            <a:pPr lvl="1" algn="just">
              <a:lnSpc>
                <a:spcPct val="150000"/>
              </a:lnSpc>
            </a:pPr>
            <a:endParaRPr lang="en-US" b="1" dirty="0" smtClean="0"/>
          </a:p>
          <a:p>
            <a:pPr lvl="1" algn="just">
              <a:lnSpc>
                <a:spcPct val="150000"/>
              </a:lnSpc>
            </a:pPr>
            <a:endParaRPr lang="en-US" b="1" dirty="0" smtClean="0"/>
          </a:p>
          <a:p>
            <a:pPr lvl="1" algn="just">
              <a:lnSpc>
                <a:spcPct val="150000"/>
              </a:lnSpc>
            </a:pPr>
            <a:endParaRPr lang="en-US" b="1" dirty="0" smtClean="0"/>
          </a:p>
          <a:p>
            <a:pPr lvl="1" algn="just">
              <a:lnSpc>
                <a:spcPct val="150000"/>
              </a:lnSpc>
            </a:pP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10262235" cy="1044517"/>
          </a:xfrm>
          <a:prstGeom prst="rect">
            <a:avLst/>
          </a:prstGeom>
        </p:spPr>
        <p:txBody>
          <a:bodyPr vert="horz" wrap="square" lIns="0" tIns="485775" rIns="0" bIns="0" rtlCol="0">
            <a:spAutoFit/>
          </a:bodyPr>
          <a:lstStyle/>
          <a:p>
            <a:pPr marL="12700">
              <a:lnSpc>
                <a:spcPct val="100000"/>
              </a:lnSpc>
              <a:spcBef>
                <a:spcPts val="105"/>
              </a:spcBef>
            </a:pPr>
            <a:r>
              <a:rPr lang="en-US" sz="3600" dirty="0" smtClean="0">
                <a:latin typeface="Sitka Subheading Semibold" pitchFamily="2" charset="0"/>
              </a:rPr>
              <a:t>MY </a:t>
            </a:r>
            <a:r>
              <a:rPr sz="3600" spc="-10" dirty="0" smtClean="0">
                <a:latin typeface="Sitka Subheading Semibold" pitchFamily="2" charset="0"/>
              </a:rPr>
              <a:t>SOLUTION</a:t>
            </a:r>
            <a:r>
              <a:rPr sz="3600" spc="-345" dirty="0" smtClean="0">
                <a:latin typeface="Sitka Subheading Semibold" pitchFamily="2" charset="0"/>
              </a:rPr>
              <a:t> </a:t>
            </a:r>
            <a:r>
              <a:rPr sz="3600" dirty="0">
                <a:latin typeface="Sitka Subheading Semibold" pitchFamily="2" charset="0"/>
              </a:rPr>
              <a:t>AND</a:t>
            </a:r>
            <a:r>
              <a:rPr sz="3600" spc="-20" dirty="0">
                <a:latin typeface="Sitka Subheading Semibold" pitchFamily="2" charset="0"/>
              </a:rPr>
              <a:t> </a:t>
            </a:r>
            <a:r>
              <a:rPr sz="3600" dirty="0">
                <a:latin typeface="Sitka Subheading Semibold" pitchFamily="2" charset="0"/>
              </a:rPr>
              <a:t>ITS </a:t>
            </a:r>
            <a:r>
              <a:rPr sz="3600" spc="-20" dirty="0">
                <a:latin typeface="Sitka Subheading Semibold" pitchFamily="2" charset="0"/>
              </a:rPr>
              <a:t>VALUE</a:t>
            </a:r>
            <a:r>
              <a:rPr sz="3600" spc="-120" dirty="0">
                <a:latin typeface="Sitka Subheading Semibold" pitchFamily="2" charset="0"/>
              </a:rPr>
              <a:t> </a:t>
            </a:r>
            <a:r>
              <a:rPr sz="3600" spc="-10" dirty="0">
                <a:latin typeface="Sitka Subheading Semibold" pitchFamily="2" charset="0"/>
              </a:rPr>
              <a:t>PROPOSITION</a:t>
            </a:r>
            <a:endParaRPr sz="3600" dirty="0">
              <a:latin typeface="Sitka Subheading Semibold"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02F44F66-63AA-5FD6-43D5-C1BDE931AF15}"/>
              </a:ext>
            </a:extLst>
          </p:cNvPr>
          <p:cNvSpPr txBox="1"/>
          <p:nvPr/>
        </p:nvSpPr>
        <p:spPr>
          <a:xfrm>
            <a:off x="2833254" y="927619"/>
            <a:ext cx="8430109" cy="5632311"/>
          </a:xfrm>
          <a:prstGeom prst="rect">
            <a:avLst/>
          </a:prstGeom>
          <a:noFill/>
        </p:spPr>
        <p:txBody>
          <a:bodyPr wrap="square" rtlCol="0">
            <a:spAutoFit/>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Solution:</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Our solution offers a robust system designed to predict an individual's personality traits (Openness, Conscientiousness, Extraversion, Agreeableness, Neuroticism) based on their resume and additional data. Powered by NLP, it effectively parses resumes, extracts relevant information, and trains a model using logistic regression. By prioritizing personality traits, our system presents a holistic approach to candidate assessment, facilitating the identification of ideal candidates for specific roles.</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Value Proposition:</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Efficiency: </a:t>
            </a:r>
            <a:r>
              <a:rPr lang="en-US" dirty="0" smtClean="0">
                <a:latin typeface="Times New Roman" panose="02020603050405020304" pitchFamily="18" charset="0"/>
                <a:cs typeface="Times New Roman" panose="02020603050405020304" pitchFamily="18" charset="0"/>
              </a:rPr>
              <a:t>Streamlines the hiring process by automating personality assessment, reducing workload.</a:t>
            </a:r>
          </a:p>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Accuracy: </a:t>
            </a:r>
            <a:r>
              <a:rPr lang="en-US" dirty="0" smtClean="0">
                <a:latin typeface="Times New Roman" panose="02020603050405020304" pitchFamily="18" charset="0"/>
                <a:cs typeface="Times New Roman" panose="02020603050405020304" pitchFamily="18" charset="0"/>
              </a:rPr>
              <a:t>Relies on the Big Five Personality Traits model for precise and dependable predictions.</a:t>
            </a:r>
          </a:p>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Comprehensive Evaluation: </a:t>
            </a:r>
            <a:r>
              <a:rPr lang="en-US" dirty="0" smtClean="0">
                <a:latin typeface="Times New Roman" panose="02020603050405020304" pitchFamily="18" charset="0"/>
                <a:cs typeface="Times New Roman" panose="02020603050405020304" pitchFamily="18" charset="0"/>
              </a:rPr>
              <a:t>Considers both qualifications and personality traits for a thorough candidate assessment.</a:t>
            </a:r>
          </a:p>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User-Friendly: </a:t>
            </a:r>
            <a:r>
              <a:rPr lang="en-US" dirty="0" smtClean="0">
                <a:latin typeface="Times New Roman" panose="02020603050405020304" pitchFamily="18" charset="0"/>
                <a:cs typeface="Times New Roman" panose="02020603050405020304" pitchFamily="18" charset="0"/>
              </a:rPr>
              <a:t>Intuitive interface enables administrators to easily shortlist candidates.</a:t>
            </a:r>
          </a:p>
          <a:p>
            <a:pPr marL="285750" indent="-285750"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Cost-Effective: </a:t>
            </a:r>
            <a:r>
              <a:rPr lang="en-US" dirty="0" smtClean="0">
                <a:latin typeface="Times New Roman" panose="02020603050405020304" pitchFamily="18" charset="0"/>
                <a:cs typeface="Times New Roman" panose="02020603050405020304" pitchFamily="18" charset="0"/>
              </a:rPr>
              <a:t>Saves time and resources, optimizing the candidate selection process.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sz="4400" dirty="0">
                <a:latin typeface="Sitka Subheading Semibold" pitchFamily="2" charset="0"/>
              </a:rPr>
              <a:t>THE</a:t>
            </a:r>
            <a:r>
              <a:rPr sz="4400" spc="20" dirty="0">
                <a:latin typeface="Sitka Subheading Semibold" pitchFamily="2" charset="0"/>
              </a:rPr>
              <a:t> </a:t>
            </a:r>
            <a:r>
              <a:rPr sz="4400" dirty="0">
                <a:latin typeface="Sitka Subheading Semibold" pitchFamily="2" charset="0"/>
              </a:rPr>
              <a:t>WOW</a:t>
            </a:r>
            <a:r>
              <a:rPr sz="4400" spc="90" dirty="0">
                <a:latin typeface="Sitka Subheading Semibold" pitchFamily="2" charset="0"/>
              </a:rPr>
              <a:t> </a:t>
            </a:r>
            <a:r>
              <a:rPr sz="4400" dirty="0">
                <a:latin typeface="Sitka Subheading Semibold" pitchFamily="2" charset="0"/>
              </a:rPr>
              <a:t>IN </a:t>
            </a:r>
            <a:r>
              <a:rPr lang="en-US" sz="4400" dirty="0" smtClean="0">
                <a:latin typeface="Sitka Subheading Semibold" pitchFamily="2" charset="0"/>
              </a:rPr>
              <a:t>MY</a:t>
            </a:r>
            <a:r>
              <a:rPr sz="4400" dirty="0" smtClean="0">
                <a:latin typeface="Sitka Subheading Semibold" pitchFamily="2" charset="0"/>
              </a:rPr>
              <a:t> </a:t>
            </a:r>
            <a:r>
              <a:rPr sz="4400" spc="-10" dirty="0">
                <a:latin typeface="Sitka Subheading Semibold" pitchFamily="2" charset="0"/>
              </a:rPr>
              <a:t>SOLUTION</a:t>
            </a:r>
            <a:endParaRPr sz="4400" dirty="0">
              <a:latin typeface="Sitka Subheading Semibold"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81B8E63-2862-A7DA-C639-D8E031D821E2}"/>
              </a:ext>
            </a:extLst>
          </p:cNvPr>
          <p:cNvSpPr txBox="1"/>
          <p:nvPr/>
        </p:nvSpPr>
        <p:spPr>
          <a:xfrm>
            <a:off x="2526030" y="1540666"/>
            <a:ext cx="7391400" cy="5028556"/>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Our </a:t>
            </a:r>
            <a:r>
              <a:rPr lang="en-US" dirty="0">
                <a:latin typeface="Times New Roman" panose="02020603050405020304" pitchFamily="18" charset="0"/>
                <a:cs typeface="Times New Roman" panose="02020603050405020304" pitchFamily="18" charset="0"/>
              </a:rPr>
              <a:t>solution apart is its cutting-edge integration of Natural Language Processing (NLP) techniques, which enables the system to meticulously parse resumes and extract pertinent details. By seamlessly merging NLP with the Big Five Personality Traits model and logistic regression, our system offers a holistic and automated approach to evaluating candidates' personalities. </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not only lightens the burden on hiring teams but also enriches the selection process by factoring in crucial personality traits alongside qualifications. Complemented by a user-friendly interface and robust data storage capabilities, our solution presents an unparalleled value proposition, empowering businesses to streamline and optimize their recruitment processes effectively.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304540" cy="690574"/>
          </a:xfrm>
          <a:prstGeom prst="rect">
            <a:avLst/>
          </a:prstGeom>
        </p:spPr>
        <p:txBody>
          <a:bodyPr vert="horz" wrap="square" lIns="0" tIns="13335" rIns="0" bIns="0" rtlCol="0">
            <a:spAutoFit/>
          </a:bodyPr>
          <a:lstStyle/>
          <a:p>
            <a:pPr marL="12700">
              <a:lnSpc>
                <a:spcPct val="100000"/>
              </a:lnSpc>
              <a:spcBef>
                <a:spcPts val="105"/>
              </a:spcBef>
            </a:pPr>
            <a:r>
              <a:rPr sz="4400" spc="-10" dirty="0">
                <a:latin typeface="Sitka Subheading Semibold" pitchFamily="2" charset="0"/>
              </a:rPr>
              <a:t>MODELLING</a:t>
            </a:r>
          </a:p>
        </p:txBody>
      </p:sp>
      <p:sp>
        <p:nvSpPr>
          <p:cNvPr id="10" name="TextBox 9">
            <a:extLst>
              <a:ext uri="{FF2B5EF4-FFF2-40B4-BE49-F238E27FC236}">
                <a16:creationId xmlns:a16="http://schemas.microsoft.com/office/drawing/2014/main" id="{E7D03ED9-0822-231F-E730-19F39EA017FA}"/>
              </a:ext>
            </a:extLst>
          </p:cNvPr>
          <p:cNvSpPr txBox="1"/>
          <p:nvPr/>
        </p:nvSpPr>
        <p:spPr>
          <a:xfrm>
            <a:off x="663575" y="1447800"/>
            <a:ext cx="7642225" cy="5028556"/>
          </a:xfrm>
          <a:prstGeom prst="rect">
            <a:avLst/>
          </a:prstGeom>
          <a:noFill/>
        </p:spPr>
        <p:txBody>
          <a:bodyPr wrap="square" rtlCol="0">
            <a:spAutoFit/>
          </a:bodyPr>
          <a:lstStyle/>
          <a:p>
            <a:pPr marL="285750" lvl="2" indent="-285750" algn="just">
              <a:lnSpc>
                <a:spcPct val="150000"/>
              </a:lnSpc>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modeling involves using logistic regression to predict personality traits based on </a:t>
            </a:r>
            <a:r>
              <a:rPr lang="en-US" b="1" i="0" dirty="0">
                <a:solidFill>
                  <a:srgbClr val="0D0D0D"/>
                </a:solidFill>
                <a:effectLst/>
                <a:latin typeface="Times New Roman" panose="02020603050405020304" pitchFamily="18" charset="0"/>
                <a:cs typeface="Times New Roman" panose="02020603050405020304" pitchFamily="18" charset="0"/>
              </a:rPr>
              <a:t>the OCEAN values </a:t>
            </a:r>
            <a:r>
              <a:rPr lang="en-US" b="0" i="0" dirty="0">
                <a:solidFill>
                  <a:srgbClr val="0D0D0D"/>
                </a:solidFill>
                <a:effectLst/>
                <a:latin typeface="Times New Roman" panose="02020603050405020304" pitchFamily="18" charset="0"/>
                <a:cs typeface="Times New Roman" panose="02020603050405020304" pitchFamily="18" charset="0"/>
              </a:rPr>
              <a:t>and additional data extracted from resumes.</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The system utilizes the Big Five Personality Traits model, which measures key dimensions of personalities.</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Using the extracted data, the system trains a model to predict the personality traits of individuals. </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logistic regression model is trained on a dataset containing gender, age, and scores for openness, conscientiousness, extraversion, agreeableness, neuroticism, and experience.</a:t>
            </a:r>
          </a:p>
          <a:p>
            <a:pPr marL="285750" lvl="2"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This modeling approach allows for the prediction of personality traits, which can be valuable in various business areas for selecting the right candidate for a job profile.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951</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Sitka Subheading Semibold</vt:lpstr>
      <vt:lpstr>Times New Roman</vt:lpstr>
      <vt:lpstr>Trebuchet MS</vt:lpstr>
      <vt:lpstr>Wingdings</vt:lpstr>
      <vt:lpstr>Office Theme</vt:lpstr>
      <vt:lpstr>PowerPoint Presentation</vt:lpstr>
      <vt:lpstr>PERSONALITY ANALYSIS THROUGH CV</vt:lpstr>
      <vt:lpstr>AGENDA</vt:lpstr>
      <vt:lpstr>PROBLEM STATEMENT  </vt:lpstr>
      <vt:lpstr>PROJECT OVERVIEW     </vt:lpstr>
      <vt:lpstr>WHO ARE THE END USERS?  </vt:lpstr>
      <vt:lpstr>MY SOLUTION AND ITS VALUE PROPOSITION</vt:lpstr>
      <vt:lpstr>THE WOW IN MY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M</dc:creator>
  <cp:lastModifiedBy>DELL</cp:lastModifiedBy>
  <cp:revision>9</cp:revision>
  <dcterms:created xsi:type="dcterms:W3CDTF">2024-04-03T15:53:18Z</dcterms:created>
  <dcterms:modified xsi:type="dcterms:W3CDTF">2024-04-04T16:57:50Z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