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16" roundtripDataSignature="AMtx7mj6kpOo2E4pKrxHrk94XAeD3FaP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1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 Id="rId10" Type="http://schemas.openxmlformats.org/officeDocument/2006/relationships/image" Target="../media/image14.png"/><Relationship Id="rId9"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569075" y="1413975"/>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 name="Google Shape;56;p1"/>
          <p:cNvSpPr/>
          <p:nvPr/>
        </p:nvSpPr>
        <p:spPr>
          <a:xfrm>
            <a:off x="5029663" y="2597938"/>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1"/>
          <p:cNvSpPr/>
          <p:nvPr/>
        </p:nvSpPr>
        <p:spPr>
          <a:xfrm>
            <a:off x="8412885" y="1212614"/>
            <a:ext cx="676846" cy="656273"/>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1"/>
          <p:cNvSpPr txBox="1"/>
          <p:nvPr>
            <p:ph type="ctrTitle"/>
          </p:nvPr>
        </p:nvSpPr>
        <p:spPr>
          <a:xfrm>
            <a:off x="1999475" y="3174438"/>
            <a:ext cx="4236900" cy="5091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None/>
            </a:pPr>
            <a:r>
              <a:rPr lang="en-US"/>
              <a:t>SABARIEASWARAN  G.</a:t>
            </a:r>
            <a:endParaRPr/>
          </a:p>
        </p:txBody>
      </p:sp>
      <p:sp>
        <p:nvSpPr>
          <p:cNvPr id="59" name="Google Shape;59;p1"/>
          <p:cNvSpPr txBox="1"/>
          <p:nvPr/>
        </p:nvSpPr>
        <p:spPr>
          <a:xfrm>
            <a:off x="1999475" y="2885500"/>
            <a:ext cx="8895300" cy="22935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t/>
            </a:r>
            <a:endParaRPr b="1" sz="2400">
              <a:solidFill>
                <a:srgbClr val="2D936B"/>
              </a:solidFill>
              <a:latin typeface="Trebuchet MS"/>
              <a:ea typeface="Trebuchet MS"/>
              <a:cs typeface="Trebuchet MS"/>
              <a:sym typeface="Trebuchet MS"/>
            </a:endParaRPr>
          </a:p>
          <a:p>
            <a:pPr indent="0" lvl="0" marL="12700" marR="0" rtl="0" algn="l">
              <a:lnSpc>
                <a:spcPct val="100000"/>
              </a:lnSpc>
              <a:spcBef>
                <a:spcPts val="100"/>
              </a:spcBef>
              <a:spcAft>
                <a:spcPts val="0"/>
              </a:spcAft>
              <a:buNone/>
            </a:pPr>
            <a:r>
              <a:t/>
            </a:r>
            <a:endParaRPr b="1" sz="2400">
              <a:solidFill>
                <a:srgbClr val="2D936B"/>
              </a:solidFill>
              <a:latin typeface="Trebuchet MS"/>
              <a:ea typeface="Trebuchet MS"/>
              <a:cs typeface="Trebuchet MS"/>
              <a:sym typeface="Trebuchet MS"/>
            </a:endParaRPr>
          </a:p>
          <a:p>
            <a:pPr indent="0" lvl="0" marL="12700" marR="0" rtl="0" algn="l">
              <a:lnSpc>
                <a:spcPct val="100000"/>
              </a:lnSpc>
              <a:spcBef>
                <a:spcPts val="100"/>
              </a:spcBef>
              <a:spcAft>
                <a:spcPts val="0"/>
              </a:spcAft>
              <a:buNone/>
            </a:pPr>
            <a:r>
              <a:t/>
            </a:r>
            <a:endParaRPr sz="2400">
              <a:solidFill>
                <a:schemeClr val="dk1"/>
              </a:solidFill>
              <a:latin typeface="Trebuchet MS"/>
              <a:ea typeface="Trebuchet MS"/>
              <a:cs typeface="Trebuchet MS"/>
              <a:sym typeface="Trebuchet MS"/>
            </a:endParaRPr>
          </a:p>
          <a:p>
            <a:pPr indent="0" lvl="0" marL="12700" marR="0" rtl="0" algn="l">
              <a:lnSpc>
                <a:spcPct val="100000"/>
              </a:lnSpc>
              <a:spcBef>
                <a:spcPts val="100"/>
              </a:spcBef>
              <a:spcAft>
                <a:spcPts val="0"/>
              </a:spcAft>
              <a:buNone/>
            </a:pPr>
            <a:r>
              <a:rPr lang="en-US" sz="2400">
                <a:solidFill>
                  <a:schemeClr val="dk1"/>
                </a:solidFill>
                <a:latin typeface="Trebuchet MS"/>
                <a:ea typeface="Trebuchet MS"/>
                <a:cs typeface="Trebuchet MS"/>
                <a:sym typeface="Trebuchet MS"/>
              </a:rPr>
              <a:t>821721104047</a:t>
            </a:r>
            <a:endParaRPr sz="2400">
              <a:solidFill>
                <a:schemeClr val="dk1"/>
              </a:solidFill>
              <a:latin typeface="Trebuchet MS"/>
              <a:ea typeface="Trebuchet MS"/>
              <a:cs typeface="Trebuchet MS"/>
              <a:sym typeface="Trebuchet MS"/>
            </a:endParaRPr>
          </a:p>
          <a:p>
            <a:pPr indent="0" lvl="0" marL="12700" marR="0" rtl="0" algn="l">
              <a:lnSpc>
                <a:spcPct val="100000"/>
              </a:lnSpc>
              <a:spcBef>
                <a:spcPts val="100"/>
              </a:spcBef>
              <a:spcAft>
                <a:spcPts val="0"/>
              </a:spcAft>
              <a:buNone/>
            </a:pPr>
            <a:r>
              <a:rPr lang="en-US" sz="2400">
                <a:solidFill>
                  <a:schemeClr val="dk1"/>
                </a:solidFill>
                <a:latin typeface="Trebuchet MS"/>
                <a:ea typeface="Trebuchet MS"/>
                <a:cs typeface="Trebuchet MS"/>
                <a:sym typeface="Trebuchet MS"/>
              </a:rPr>
              <a:t>BE.CSE</a:t>
            </a:r>
            <a:endParaRPr sz="2400">
              <a:solidFill>
                <a:schemeClr val="dk1"/>
              </a:solidFill>
              <a:latin typeface="Trebuchet MS"/>
              <a:ea typeface="Trebuchet MS"/>
              <a:cs typeface="Trebuchet MS"/>
              <a:sym typeface="Trebuchet MS"/>
            </a:endParaRPr>
          </a:p>
          <a:p>
            <a:pPr indent="0" lvl="0" marL="12700" marR="0" rtl="0" algn="l">
              <a:lnSpc>
                <a:spcPct val="100000"/>
              </a:lnSpc>
              <a:spcBef>
                <a:spcPts val="100"/>
              </a:spcBef>
              <a:spcAft>
                <a:spcPts val="0"/>
              </a:spcAft>
              <a:buNone/>
            </a:pPr>
            <a:r>
              <a:rPr lang="en-US" sz="2400">
                <a:solidFill>
                  <a:schemeClr val="dk1"/>
                </a:solidFill>
                <a:latin typeface="Trebuchet MS"/>
                <a:ea typeface="Trebuchet MS"/>
                <a:cs typeface="Trebuchet MS"/>
                <a:sym typeface="Trebuchet MS"/>
              </a:rPr>
              <a:t>SIR ISSAC NEWTON COLLEGE OF ENGINEERING AND TECHNOLOGY</a:t>
            </a:r>
            <a:endParaRPr sz="2400">
              <a:solidFill>
                <a:schemeClr val="dk1"/>
              </a:solidFill>
              <a:latin typeface="Trebuchet MS"/>
              <a:ea typeface="Trebuchet MS"/>
              <a:cs typeface="Trebuchet MS"/>
              <a:sym typeface="Trebuchet MS"/>
            </a:endParaRPr>
          </a:p>
        </p:txBody>
      </p:sp>
      <p:sp>
        <p:nvSpPr>
          <p:cNvPr id="60" name="Google Shape;60;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1" name="Google Shape;171;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72" name="Google Shape;172;p10"/>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73" name="Google Shape;173;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174" name="Google Shape;174;p10"/>
          <p:cNvPicPr preferRelativeResize="0"/>
          <p:nvPr/>
        </p:nvPicPr>
        <p:blipFill rotWithShape="1">
          <a:blip r:embed="rId4">
            <a:alphaModFix/>
          </a:blip>
          <a:srcRect b="0" l="0" r="0" t="0"/>
          <a:stretch/>
        </p:blipFill>
        <p:spPr>
          <a:xfrm>
            <a:off x="533400" y="1702884"/>
            <a:ext cx="1837948" cy="2011684"/>
          </a:xfrm>
          <a:prstGeom prst="rect">
            <a:avLst/>
          </a:prstGeom>
          <a:noFill/>
          <a:ln>
            <a:noFill/>
          </a:ln>
        </p:spPr>
      </p:pic>
      <p:pic>
        <p:nvPicPr>
          <p:cNvPr id="175" name="Google Shape;175;p10"/>
          <p:cNvPicPr preferRelativeResize="0"/>
          <p:nvPr/>
        </p:nvPicPr>
        <p:blipFill rotWithShape="1">
          <a:blip r:embed="rId5">
            <a:alphaModFix/>
          </a:blip>
          <a:srcRect b="0" l="0" r="0" t="0"/>
          <a:stretch/>
        </p:blipFill>
        <p:spPr>
          <a:xfrm>
            <a:off x="533400" y="3714568"/>
            <a:ext cx="1837948" cy="2011684"/>
          </a:xfrm>
          <a:prstGeom prst="rect">
            <a:avLst/>
          </a:prstGeom>
          <a:noFill/>
          <a:ln>
            <a:noFill/>
          </a:ln>
        </p:spPr>
      </p:pic>
      <p:pic>
        <p:nvPicPr>
          <p:cNvPr id="176" name="Google Shape;176;p10"/>
          <p:cNvPicPr preferRelativeResize="0"/>
          <p:nvPr/>
        </p:nvPicPr>
        <p:blipFill rotWithShape="1">
          <a:blip r:embed="rId6">
            <a:alphaModFix/>
          </a:blip>
          <a:srcRect b="18099" l="6786" r="57014" t="45700"/>
          <a:stretch/>
        </p:blipFill>
        <p:spPr>
          <a:xfrm>
            <a:off x="2590800" y="2320908"/>
            <a:ext cx="2788920" cy="1743075"/>
          </a:xfrm>
          <a:prstGeom prst="rect">
            <a:avLst/>
          </a:prstGeom>
          <a:noFill/>
          <a:ln>
            <a:noFill/>
          </a:ln>
        </p:spPr>
      </p:pic>
      <p:sp>
        <p:nvSpPr>
          <p:cNvPr id="177" name="Google Shape;177;p10"/>
          <p:cNvSpPr txBox="1"/>
          <p:nvPr/>
        </p:nvSpPr>
        <p:spPr>
          <a:xfrm>
            <a:off x="2485792" y="4189968"/>
            <a:ext cx="2406805" cy="228909"/>
          </a:xfrm>
          <a:prstGeom prst="rect">
            <a:avLst/>
          </a:prstGeom>
          <a:noFill/>
          <a:ln>
            <a:noFill/>
          </a:ln>
        </p:spPr>
        <p:txBody>
          <a:bodyPr anchorCtr="0" anchor="t" bIns="0" lIns="0" spcFirstLastPara="1" rIns="0" wrap="square" tIns="13325">
            <a:spAutoFit/>
          </a:bodyPr>
          <a:lstStyle/>
          <a:p>
            <a:pPr indent="0" lvl="0" marL="12700" marR="0" rtl="0" algn="l">
              <a:spcBef>
                <a:spcPts val="0"/>
              </a:spcBef>
              <a:spcAft>
                <a:spcPts val="0"/>
              </a:spcAft>
              <a:buNone/>
            </a:pPr>
            <a:r>
              <a:rPr b="0" i="0" lang="en-US" sz="1400">
                <a:solidFill>
                  <a:schemeClr val="accent1"/>
                </a:solidFill>
                <a:latin typeface="Trebuchet MS"/>
                <a:ea typeface="Trebuchet MS"/>
                <a:cs typeface="Trebuchet MS"/>
                <a:sym typeface="Trebuchet MS"/>
              </a:rPr>
              <a:t>Test loss and test accuracy</a:t>
            </a:r>
            <a:endParaRPr b="0" i="0" sz="1400">
              <a:solidFill>
                <a:schemeClr val="accent1"/>
              </a:solidFill>
              <a:latin typeface="Trebuchet MS"/>
              <a:ea typeface="Trebuchet MS"/>
              <a:cs typeface="Trebuchet MS"/>
              <a:sym typeface="Trebuchet MS"/>
            </a:endParaRPr>
          </a:p>
        </p:txBody>
      </p:sp>
      <p:sp>
        <p:nvSpPr>
          <p:cNvPr id="178" name="Google Shape;178;p10"/>
          <p:cNvSpPr txBox="1"/>
          <p:nvPr/>
        </p:nvSpPr>
        <p:spPr>
          <a:xfrm>
            <a:off x="862581" y="1419672"/>
            <a:ext cx="2015746" cy="182742"/>
          </a:xfrm>
          <a:prstGeom prst="rect">
            <a:avLst/>
          </a:prstGeom>
          <a:noFill/>
          <a:ln>
            <a:noFill/>
          </a:ln>
        </p:spPr>
        <p:txBody>
          <a:bodyPr anchorCtr="0" anchor="t" bIns="0" lIns="0" spcFirstLastPara="1" rIns="0" wrap="square" tIns="13325">
            <a:spAutoFit/>
          </a:bodyPr>
          <a:lstStyle/>
          <a:p>
            <a:pPr indent="0" lvl="0" marL="12700" marR="0" rtl="0" algn="l">
              <a:spcBef>
                <a:spcPts val="0"/>
              </a:spcBef>
              <a:spcAft>
                <a:spcPts val="0"/>
              </a:spcAft>
              <a:buNone/>
            </a:pPr>
            <a:r>
              <a:rPr b="0" i="0" lang="en-US" sz="1100">
                <a:solidFill>
                  <a:schemeClr val="accent1"/>
                </a:solidFill>
                <a:latin typeface="Trebuchet MS"/>
                <a:ea typeface="Trebuchet MS"/>
                <a:cs typeface="Trebuchet MS"/>
                <a:sym typeface="Trebuchet MS"/>
              </a:rPr>
              <a:t>Sample test outputs</a:t>
            </a:r>
            <a:endParaRPr b="0" i="0" sz="1100">
              <a:solidFill>
                <a:schemeClr val="accent1"/>
              </a:solidFill>
              <a:latin typeface="Trebuchet MS"/>
              <a:ea typeface="Trebuchet MS"/>
              <a:cs typeface="Trebuchet MS"/>
              <a:sym typeface="Trebuchet MS"/>
            </a:endParaRPr>
          </a:p>
        </p:txBody>
      </p:sp>
      <p:pic>
        <p:nvPicPr>
          <p:cNvPr id="179" name="Google Shape;179;p10"/>
          <p:cNvPicPr preferRelativeResize="0"/>
          <p:nvPr/>
        </p:nvPicPr>
        <p:blipFill rotWithShape="1">
          <a:blip r:embed="rId7">
            <a:alphaModFix/>
          </a:blip>
          <a:srcRect b="12727" l="6817" r="79545" t="81213"/>
          <a:stretch/>
        </p:blipFill>
        <p:spPr>
          <a:xfrm>
            <a:off x="2506662" y="4544862"/>
            <a:ext cx="1371600" cy="381000"/>
          </a:xfrm>
          <a:prstGeom prst="rect">
            <a:avLst/>
          </a:prstGeom>
          <a:noFill/>
          <a:ln>
            <a:noFill/>
          </a:ln>
        </p:spPr>
      </p:pic>
      <p:sp>
        <p:nvSpPr>
          <p:cNvPr id="180" name="Google Shape;180;p10"/>
          <p:cNvSpPr txBox="1"/>
          <p:nvPr/>
        </p:nvSpPr>
        <p:spPr>
          <a:xfrm>
            <a:off x="2882369" y="2033226"/>
            <a:ext cx="2133600" cy="228909"/>
          </a:xfrm>
          <a:prstGeom prst="rect">
            <a:avLst/>
          </a:prstGeom>
          <a:noFill/>
          <a:ln>
            <a:noFill/>
          </a:ln>
        </p:spPr>
        <p:txBody>
          <a:bodyPr anchorCtr="0" anchor="t" bIns="0" lIns="0" spcFirstLastPara="1" rIns="0" wrap="square" tIns="13325">
            <a:spAutoFit/>
          </a:bodyPr>
          <a:lstStyle/>
          <a:p>
            <a:pPr indent="0" lvl="0" marL="12700" marR="0" rtl="0" algn="l">
              <a:spcBef>
                <a:spcPts val="0"/>
              </a:spcBef>
              <a:spcAft>
                <a:spcPts val="0"/>
              </a:spcAft>
              <a:buNone/>
            </a:pPr>
            <a:r>
              <a:rPr b="0" i="0" lang="en-US" sz="1400">
                <a:solidFill>
                  <a:schemeClr val="accent1"/>
                </a:solidFill>
                <a:latin typeface="Trebuchet MS"/>
                <a:ea typeface="Trebuchet MS"/>
                <a:cs typeface="Trebuchet MS"/>
                <a:sym typeface="Trebuchet MS"/>
              </a:rPr>
              <a:t>Classification report</a:t>
            </a:r>
            <a:endParaRPr b="0" i="0" sz="1400">
              <a:solidFill>
                <a:schemeClr val="accent1"/>
              </a:solidFill>
              <a:latin typeface="Trebuchet MS"/>
              <a:ea typeface="Trebuchet MS"/>
              <a:cs typeface="Trebuchet MS"/>
              <a:sym typeface="Trebuchet MS"/>
            </a:endParaRPr>
          </a:p>
        </p:txBody>
      </p:sp>
      <p:pic>
        <p:nvPicPr>
          <p:cNvPr id="181" name="Google Shape;181;p10"/>
          <p:cNvPicPr preferRelativeResize="0"/>
          <p:nvPr/>
        </p:nvPicPr>
        <p:blipFill rotWithShape="1">
          <a:blip r:embed="rId8">
            <a:alphaModFix/>
          </a:blip>
          <a:srcRect b="27272" l="6819" r="54545" t="42424"/>
          <a:stretch/>
        </p:blipFill>
        <p:spPr>
          <a:xfrm>
            <a:off x="5181600" y="1388487"/>
            <a:ext cx="3886200" cy="1905000"/>
          </a:xfrm>
          <a:prstGeom prst="rect">
            <a:avLst/>
          </a:prstGeom>
          <a:noFill/>
          <a:ln>
            <a:noFill/>
          </a:ln>
        </p:spPr>
      </p:pic>
      <p:sp>
        <p:nvSpPr>
          <p:cNvPr id="182" name="Google Shape;182;p10"/>
          <p:cNvSpPr txBox="1"/>
          <p:nvPr/>
        </p:nvSpPr>
        <p:spPr>
          <a:xfrm>
            <a:off x="6553200" y="1032291"/>
            <a:ext cx="2133600" cy="228909"/>
          </a:xfrm>
          <a:prstGeom prst="rect">
            <a:avLst/>
          </a:prstGeom>
          <a:noFill/>
          <a:ln>
            <a:noFill/>
          </a:ln>
        </p:spPr>
        <p:txBody>
          <a:bodyPr anchorCtr="0" anchor="t" bIns="0" lIns="0" spcFirstLastPara="1" rIns="0" wrap="square" tIns="13325">
            <a:spAutoFit/>
          </a:bodyPr>
          <a:lstStyle/>
          <a:p>
            <a:pPr indent="0" lvl="0" marL="12700" marR="0" rtl="0" algn="l">
              <a:spcBef>
                <a:spcPts val="0"/>
              </a:spcBef>
              <a:spcAft>
                <a:spcPts val="0"/>
              </a:spcAft>
              <a:buNone/>
            </a:pPr>
            <a:r>
              <a:rPr b="0" i="0" lang="en-US" sz="1400">
                <a:solidFill>
                  <a:schemeClr val="accent1"/>
                </a:solidFill>
                <a:latin typeface="Trebuchet MS"/>
                <a:ea typeface="Trebuchet MS"/>
                <a:cs typeface="Trebuchet MS"/>
                <a:sym typeface="Trebuchet MS"/>
              </a:rPr>
              <a:t>Predictions</a:t>
            </a:r>
            <a:endParaRPr b="0" i="0" sz="1400">
              <a:solidFill>
                <a:schemeClr val="accent1"/>
              </a:solidFill>
              <a:latin typeface="Trebuchet MS"/>
              <a:ea typeface="Trebuchet MS"/>
              <a:cs typeface="Trebuchet MS"/>
              <a:sym typeface="Trebuchet MS"/>
            </a:endParaRPr>
          </a:p>
        </p:txBody>
      </p:sp>
      <p:pic>
        <p:nvPicPr>
          <p:cNvPr id="183" name="Google Shape;183;p10"/>
          <p:cNvPicPr preferRelativeResize="0"/>
          <p:nvPr/>
        </p:nvPicPr>
        <p:blipFill rotWithShape="1">
          <a:blip r:embed="rId9">
            <a:alphaModFix/>
          </a:blip>
          <a:srcRect b="7089" l="3796" r="41773" t="20000"/>
          <a:stretch/>
        </p:blipFill>
        <p:spPr>
          <a:xfrm>
            <a:off x="6048392" y="3379439"/>
            <a:ext cx="3203431" cy="2681941"/>
          </a:xfrm>
          <a:prstGeom prst="rect">
            <a:avLst/>
          </a:prstGeom>
          <a:noFill/>
          <a:ln>
            <a:noFill/>
          </a:ln>
        </p:spPr>
      </p:pic>
      <p:pic>
        <p:nvPicPr>
          <p:cNvPr id="184" name="Google Shape;184;p10"/>
          <p:cNvPicPr preferRelativeResize="0"/>
          <p:nvPr/>
        </p:nvPicPr>
        <p:blipFill rotWithShape="1">
          <a:blip r:embed="rId10">
            <a:alphaModFix/>
          </a:blip>
          <a:srcRect b="0" l="0" r="0" t="0"/>
          <a:stretch/>
        </p:blipFill>
        <p:spPr>
          <a:xfrm>
            <a:off x="4243790" y="4980215"/>
            <a:ext cx="1510904" cy="1653726"/>
          </a:xfrm>
          <a:prstGeom prst="rect">
            <a:avLst/>
          </a:prstGeom>
          <a:noFill/>
          <a:ln>
            <a:noFill/>
          </a:ln>
        </p:spPr>
      </p:pic>
      <p:sp>
        <p:nvSpPr>
          <p:cNvPr id="185" name="Google Shape;185;p10"/>
          <p:cNvSpPr txBox="1"/>
          <p:nvPr/>
        </p:nvSpPr>
        <p:spPr>
          <a:xfrm>
            <a:off x="4389863" y="4620907"/>
            <a:ext cx="2406805" cy="228909"/>
          </a:xfrm>
          <a:prstGeom prst="rect">
            <a:avLst/>
          </a:prstGeom>
          <a:noFill/>
          <a:ln>
            <a:noFill/>
          </a:ln>
        </p:spPr>
        <p:txBody>
          <a:bodyPr anchorCtr="0" anchor="t" bIns="0" lIns="0" spcFirstLastPara="1" rIns="0" wrap="square" tIns="13325">
            <a:spAutoFit/>
          </a:bodyPr>
          <a:lstStyle/>
          <a:p>
            <a:pPr indent="0" lvl="0" marL="12700" marR="0" rtl="0" algn="l">
              <a:spcBef>
                <a:spcPts val="0"/>
              </a:spcBef>
              <a:spcAft>
                <a:spcPts val="0"/>
              </a:spcAft>
              <a:buNone/>
            </a:pPr>
            <a:r>
              <a:rPr b="0" i="0" lang="en-US" sz="1400">
                <a:solidFill>
                  <a:schemeClr val="accent1"/>
                </a:solidFill>
                <a:latin typeface="Trebuchet MS"/>
                <a:ea typeface="Trebuchet MS"/>
                <a:cs typeface="Trebuchet MS"/>
                <a:sym typeface="Trebuchet MS"/>
              </a:rPr>
              <a:t>Testing the model</a:t>
            </a:r>
            <a:endParaRPr b="0" i="0" sz="1400">
              <a:solidFill>
                <a:schemeClr val="accent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 name="Shape 64"/>
        <p:cNvGrpSpPr/>
        <p:nvPr/>
      </p:nvGrpSpPr>
      <p:grpSpPr>
        <a:xfrm>
          <a:off x="0" y="0"/>
          <a:ext cx="0" cy="0"/>
          <a:chOff x="0" y="0"/>
          <a:chExt cx="0" cy="0"/>
        </a:xfrm>
      </p:grpSpPr>
      <p:grpSp>
        <p:nvGrpSpPr>
          <p:cNvPr id="65" name="Google Shape;65;p2"/>
          <p:cNvGrpSpPr/>
          <p:nvPr/>
        </p:nvGrpSpPr>
        <p:grpSpPr>
          <a:xfrm>
            <a:off x="7448612" y="0"/>
            <a:ext cx="4743796" cy="6858466"/>
            <a:chOff x="7448612" y="0"/>
            <a:chExt cx="4743796" cy="6858466"/>
          </a:xfrm>
        </p:grpSpPr>
        <p:sp>
          <p:nvSpPr>
            <p:cNvPr id="66" name="Google Shape;66;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 name="Google Shape;67;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5" name="Google Shape;75;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sp>
        <p:nvSpPr>
          <p:cNvPr id="79" name="Google Shape;79;p2"/>
          <p:cNvSpPr txBox="1"/>
          <p:nvPr/>
        </p:nvSpPr>
        <p:spPr>
          <a:xfrm>
            <a:off x="2383639" y="2525644"/>
            <a:ext cx="5903950" cy="1484381"/>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3200">
                <a:solidFill>
                  <a:srgbClr val="2D83C3"/>
                </a:solidFill>
                <a:latin typeface="Trebuchet MS"/>
                <a:ea typeface="Trebuchet MS"/>
                <a:cs typeface="Trebuchet MS"/>
                <a:sym typeface="Trebuchet MS"/>
              </a:rPr>
              <a:t>IMAGE CLASSIFICATION USING </a:t>
            </a:r>
            <a:r>
              <a:rPr lang="en-US" sz="3200">
                <a:solidFill>
                  <a:schemeClr val="accent1"/>
                </a:solidFill>
                <a:latin typeface="Trebuchet MS"/>
                <a:ea typeface="Trebuchet MS"/>
                <a:cs typeface="Trebuchet MS"/>
                <a:sym typeface="Trebuchet MS"/>
              </a:rPr>
              <a:t>CONVOLUTIONAL</a:t>
            </a:r>
            <a:r>
              <a:rPr lang="en-US" sz="3200">
                <a:solidFill>
                  <a:srgbClr val="2D83C3"/>
                </a:solidFill>
                <a:latin typeface="Trebuchet MS"/>
                <a:ea typeface="Trebuchet MS"/>
                <a:cs typeface="Trebuchet MS"/>
                <a:sym typeface="Trebuchet MS"/>
              </a:rPr>
              <a:t> NEURAL NETWORK (CNN)</a:t>
            </a:r>
            <a:endParaRPr sz="3200">
              <a:solidFill>
                <a:schemeClr val="dk1"/>
              </a:solidFill>
              <a:latin typeface="Trebuchet MS"/>
              <a:ea typeface="Trebuchet MS"/>
              <a:cs typeface="Trebuchet MS"/>
              <a:sym typeface="Trebuchet MS"/>
            </a:endParaRPr>
          </a:p>
        </p:txBody>
      </p:sp>
      <p:sp>
        <p:nvSpPr>
          <p:cNvPr id="80" name="Google Shape;8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4" name="Shape 84"/>
        <p:cNvGrpSpPr/>
        <p:nvPr/>
      </p:nvGrpSpPr>
      <p:grpSpPr>
        <a:xfrm>
          <a:off x="0" y="0"/>
          <a:ext cx="0" cy="0"/>
          <a:chOff x="0" y="0"/>
          <a:chExt cx="0" cy="0"/>
        </a:xfrm>
      </p:grpSpPr>
      <p:sp>
        <p:nvSpPr>
          <p:cNvPr id="85" name="Google Shape;85;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chemeClr val="lt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86" name="Google Shape;86;p3"/>
          <p:cNvGrpSpPr/>
          <p:nvPr/>
        </p:nvGrpSpPr>
        <p:grpSpPr>
          <a:xfrm>
            <a:off x="7448612" y="0"/>
            <a:ext cx="4743796" cy="6858466"/>
            <a:chOff x="7448612" y="0"/>
            <a:chExt cx="4743796" cy="6858466"/>
          </a:xfrm>
        </p:grpSpPr>
        <p:sp>
          <p:nvSpPr>
            <p:cNvPr id="87" name="Google Shape;87;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6" name="Google Shape;96;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9" name="Google Shape;99;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pic>
        <p:nvPicPr>
          <p:cNvPr id="100" name="Google Shape;100;p3"/>
          <p:cNvPicPr preferRelativeResize="0"/>
          <p:nvPr/>
        </p:nvPicPr>
        <p:blipFill rotWithShape="1">
          <a:blip r:embed="rId4">
            <a:alphaModFix/>
          </a:blip>
          <a:srcRect b="0" l="0" r="0" t="0"/>
          <a:stretch/>
        </p:blipFill>
        <p:spPr>
          <a:xfrm>
            <a:off x="47625" y="3819523"/>
            <a:ext cx="1733550" cy="3009898"/>
          </a:xfrm>
          <a:prstGeom prst="rect">
            <a:avLst/>
          </a:prstGeom>
          <a:noFill/>
          <a:ln>
            <a:noFill/>
          </a:ln>
        </p:spPr>
      </p:pic>
      <p:sp>
        <p:nvSpPr>
          <p:cNvPr id="101" name="Google Shape;101;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02" name="Google Shape;102;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03" name="Google Shape;103;p3"/>
          <p:cNvSpPr txBox="1"/>
          <p:nvPr/>
        </p:nvSpPr>
        <p:spPr>
          <a:xfrm>
            <a:off x="1828800" y="1307550"/>
            <a:ext cx="7352954" cy="4264629"/>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800">
                <a:solidFill>
                  <a:schemeClr val="accent1"/>
                </a:solidFill>
                <a:latin typeface="Calibri"/>
                <a:ea typeface="Calibri"/>
                <a:cs typeface="Calibri"/>
                <a:sym typeface="Calibri"/>
              </a:rPr>
              <a:t>The agenda of image classification using Convolutional Neural Networks (CNNs) is to automate the process of categorizing images into predefined classes or labels. CNNs extract meaningful features from raw pixel data through convolutional layers, enabling hierarchical learning of patterns. This project includes several key tasks:</a:t>
            </a:r>
            <a:endParaRPr/>
          </a:p>
          <a:p>
            <a:pPr indent="0" lvl="0" marL="12700" marR="0" rtl="0" algn="l">
              <a:lnSpc>
                <a:spcPct val="100000"/>
              </a:lnSpc>
              <a:spcBef>
                <a:spcPts val="55"/>
              </a:spcBef>
              <a:spcAft>
                <a:spcPts val="0"/>
              </a:spcAft>
              <a:buNone/>
            </a:pPr>
            <a:r>
              <a:t/>
            </a:r>
            <a:endParaRPr sz="1800">
              <a:solidFill>
                <a:schemeClr val="accent1"/>
              </a:solidFill>
              <a:latin typeface="Calibri"/>
              <a:ea typeface="Calibri"/>
              <a:cs typeface="Calibri"/>
              <a:sym typeface="Calibri"/>
            </a:endParaRPr>
          </a:p>
          <a:p>
            <a:pPr indent="0" lvl="0" marL="12700" marR="0" rtl="0" algn="l">
              <a:lnSpc>
                <a:spcPct val="100000"/>
              </a:lnSpc>
              <a:spcBef>
                <a:spcPts val="55"/>
              </a:spcBef>
              <a:spcAft>
                <a:spcPts val="0"/>
              </a:spcAft>
              <a:buNone/>
            </a:pPr>
            <a:r>
              <a:rPr lang="en-US" sz="1800">
                <a:solidFill>
                  <a:schemeClr val="accent1"/>
                </a:solidFill>
                <a:latin typeface="Calibri"/>
                <a:ea typeface="Calibri"/>
                <a:cs typeface="Calibri"/>
                <a:sym typeface="Calibri"/>
              </a:rPr>
              <a:t>                              -Preprocessing input images.</a:t>
            </a:r>
            <a:endParaRPr/>
          </a:p>
          <a:p>
            <a:pPr indent="0" lvl="0" marL="12700" marR="0" rtl="0" algn="l">
              <a:lnSpc>
                <a:spcPct val="100000"/>
              </a:lnSpc>
              <a:spcBef>
                <a:spcPts val="55"/>
              </a:spcBef>
              <a:spcAft>
                <a:spcPts val="0"/>
              </a:spcAft>
              <a:buNone/>
            </a:pPr>
            <a:r>
              <a:rPr lang="en-US" sz="1800">
                <a:solidFill>
                  <a:schemeClr val="accent1"/>
                </a:solidFill>
                <a:latin typeface="Calibri"/>
                <a:ea typeface="Calibri"/>
                <a:cs typeface="Calibri"/>
                <a:sym typeface="Calibri"/>
              </a:rPr>
              <a:t>                              -Designing CNN architectures.</a:t>
            </a:r>
            <a:endParaRPr/>
          </a:p>
          <a:p>
            <a:pPr indent="0" lvl="0" marL="12700" marR="0" rtl="0" algn="l">
              <a:lnSpc>
                <a:spcPct val="100000"/>
              </a:lnSpc>
              <a:spcBef>
                <a:spcPts val="55"/>
              </a:spcBef>
              <a:spcAft>
                <a:spcPts val="0"/>
              </a:spcAft>
              <a:buNone/>
            </a:pPr>
            <a:r>
              <a:rPr lang="en-US" sz="1800">
                <a:solidFill>
                  <a:schemeClr val="accent1"/>
                </a:solidFill>
                <a:latin typeface="Calibri"/>
                <a:ea typeface="Calibri"/>
                <a:cs typeface="Calibri"/>
                <a:sym typeface="Calibri"/>
              </a:rPr>
              <a:t>                              -Training the network on labeled data.</a:t>
            </a:r>
            <a:endParaRPr/>
          </a:p>
          <a:p>
            <a:pPr indent="0" lvl="0" marL="12700" marR="0" rtl="0" algn="l">
              <a:lnSpc>
                <a:spcPct val="100000"/>
              </a:lnSpc>
              <a:spcBef>
                <a:spcPts val="55"/>
              </a:spcBef>
              <a:spcAft>
                <a:spcPts val="0"/>
              </a:spcAft>
              <a:buNone/>
            </a:pPr>
            <a:r>
              <a:rPr lang="en-US" sz="1800">
                <a:solidFill>
                  <a:schemeClr val="accent1"/>
                </a:solidFill>
                <a:latin typeface="Calibri"/>
                <a:ea typeface="Calibri"/>
                <a:cs typeface="Calibri"/>
                <a:sym typeface="Calibri"/>
              </a:rPr>
              <a:t>                              -Fine-tuning model parameters.</a:t>
            </a:r>
            <a:endParaRPr/>
          </a:p>
          <a:p>
            <a:pPr indent="0" lvl="0" marL="12700" marR="0" rtl="0" algn="l">
              <a:lnSpc>
                <a:spcPct val="100000"/>
              </a:lnSpc>
              <a:spcBef>
                <a:spcPts val="55"/>
              </a:spcBef>
              <a:spcAft>
                <a:spcPts val="0"/>
              </a:spcAft>
              <a:buNone/>
            </a:pPr>
            <a:r>
              <a:rPr lang="en-US" sz="1800">
                <a:solidFill>
                  <a:schemeClr val="accent1"/>
                </a:solidFill>
                <a:latin typeface="Calibri"/>
                <a:ea typeface="Calibri"/>
                <a:cs typeface="Calibri"/>
                <a:sym typeface="Calibri"/>
              </a:rPr>
              <a:t>                              -Evaluating the model's accuracy on unseen data. </a:t>
            </a:r>
            <a:endParaRPr sz="1800">
              <a:solidFill>
                <a:schemeClr val="accent1"/>
              </a:solidFill>
              <a:latin typeface="Calibri"/>
              <a:ea typeface="Calibri"/>
              <a:cs typeface="Calibri"/>
              <a:sym typeface="Calibri"/>
            </a:endParaRPr>
          </a:p>
          <a:p>
            <a:pPr indent="0" lvl="0" marL="12700" marR="0" rtl="0" algn="l">
              <a:lnSpc>
                <a:spcPct val="100000"/>
              </a:lnSpc>
              <a:spcBef>
                <a:spcPts val="55"/>
              </a:spcBef>
              <a:spcAft>
                <a:spcPts val="0"/>
              </a:spcAft>
              <a:buNone/>
            </a:pPr>
            <a:r>
              <a:t/>
            </a:r>
            <a:endParaRPr sz="1800">
              <a:solidFill>
                <a:schemeClr val="accent1"/>
              </a:solidFill>
              <a:latin typeface="Calibri"/>
              <a:ea typeface="Calibri"/>
              <a:cs typeface="Calibri"/>
              <a:sym typeface="Calibri"/>
            </a:endParaRPr>
          </a:p>
          <a:p>
            <a:pPr indent="0" lvl="0" marL="12700" marR="0" rtl="0" algn="l">
              <a:lnSpc>
                <a:spcPct val="100000"/>
              </a:lnSpc>
              <a:spcBef>
                <a:spcPts val="55"/>
              </a:spcBef>
              <a:spcAft>
                <a:spcPts val="0"/>
              </a:spcAft>
              <a:buNone/>
            </a:pPr>
            <a:r>
              <a:rPr lang="en-US" sz="1800">
                <a:solidFill>
                  <a:schemeClr val="accent1"/>
                </a:solidFill>
                <a:latin typeface="Calibri"/>
                <a:ea typeface="Calibri"/>
                <a:cs typeface="Calibri"/>
                <a:sym typeface="Calibri"/>
              </a:rPr>
              <a:t>Ultimately, the goal is to develop robust and efficient systems capable of accurately classifying diverse images across various applications, from medical diagnosis to autonomous driving.</a:t>
            </a:r>
            <a:endParaRPr sz="3200">
              <a:solidFill>
                <a:schemeClr val="accent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grpSp>
        <p:nvGrpSpPr>
          <p:cNvPr id="108" name="Google Shape;108;p4"/>
          <p:cNvGrpSpPr/>
          <p:nvPr/>
        </p:nvGrpSpPr>
        <p:grpSpPr>
          <a:xfrm>
            <a:off x="7991475" y="2933700"/>
            <a:ext cx="2762250" cy="3257550"/>
            <a:chOff x="7991475" y="2933700"/>
            <a:chExt cx="2762250" cy="3257550"/>
          </a:xfrm>
        </p:grpSpPr>
        <p:sp>
          <p:nvSpPr>
            <p:cNvPr id="109" name="Google Shape;109;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12" name="Google Shape;112;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sp>
        <p:nvSpPr>
          <p:cNvPr id="113" name="Google Shape;113;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4" name="Google Shape;114;p4"/>
          <p:cNvSpPr txBox="1"/>
          <p:nvPr/>
        </p:nvSpPr>
        <p:spPr>
          <a:xfrm>
            <a:off x="834072" y="1752600"/>
            <a:ext cx="7243128" cy="342900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800">
                <a:solidFill>
                  <a:schemeClr val="accent1"/>
                </a:solidFill>
                <a:latin typeface="Calibri"/>
                <a:ea typeface="Calibri"/>
                <a:cs typeface="Calibri"/>
                <a:sym typeface="Calibri"/>
              </a:rPr>
              <a:t>Image classification using Convolutional Neural Networks (CNNs) revolves around developing a robust system capable of accurately categorizing images into predefined classes or categories. CNNs aim to address the challenge of automatically learning and extracting meaningful features from raw image data, enabling effective classification. </a:t>
            </a:r>
            <a:endParaRPr sz="1800">
              <a:solidFill>
                <a:schemeClr val="accent1"/>
              </a:solidFill>
              <a:latin typeface="Calibri"/>
              <a:ea typeface="Calibri"/>
              <a:cs typeface="Calibri"/>
              <a:sym typeface="Calibri"/>
            </a:endParaRPr>
          </a:p>
          <a:p>
            <a:pPr indent="0" lvl="0" marL="12700" marR="0" rtl="0" algn="l">
              <a:lnSpc>
                <a:spcPct val="100000"/>
              </a:lnSpc>
              <a:spcBef>
                <a:spcPts val="55"/>
              </a:spcBef>
              <a:spcAft>
                <a:spcPts val="0"/>
              </a:spcAft>
              <a:buNone/>
            </a:pPr>
            <a:r>
              <a:t/>
            </a:r>
            <a:endParaRPr sz="1800">
              <a:solidFill>
                <a:schemeClr val="accent1"/>
              </a:solidFill>
              <a:latin typeface="Calibri"/>
              <a:ea typeface="Calibri"/>
              <a:cs typeface="Calibri"/>
              <a:sym typeface="Calibri"/>
            </a:endParaRPr>
          </a:p>
          <a:p>
            <a:pPr indent="0" lvl="0" marL="12700" marR="0" rtl="0" algn="l">
              <a:lnSpc>
                <a:spcPct val="100000"/>
              </a:lnSpc>
              <a:spcBef>
                <a:spcPts val="55"/>
              </a:spcBef>
              <a:spcAft>
                <a:spcPts val="0"/>
              </a:spcAft>
              <a:buNone/>
            </a:pPr>
            <a:r>
              <a:rPr lang="en-US" sz="1800">
                <a:solidFill>
                  <a:schemeClr val="accent1"/>
                </a:solidFill>
                <a:latin typeface="Calibri"/>
                <a:ea typeface="Calibri"/>
                <a:cs typeface="Calibri"/>
                <a:sym typeface="Calibri"/>
              </a:rPr>
              <a:t>This entails overcoming issues such as variations in lighting, scale, orientation, and occlusion within images, which can complicate accurate classification. The ultimate objective is to create a CNN model that can generalize well to unseen images, providing reliable classification results across diverse datasets and real-world scenarios, thereby facilitating numerous applications in fields like healthcare, security, and autonomous driving.</a:t>
            </a:r>
            <a:endParaRPr sz="1800">
              <a:solidFill>
                <a:schemeClr val="accen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5"/>
          <p:cNvGrpSpPr/>
          <p:nvPr/>
        </p:nvGrpSpPr>
        <p:grpSpPr>
          <a:xfrm>
            <a:off x="8658225" y="2647950"/>
            <a:ext cx="3533775" cy="3810000"/>
            <a:chOff x="8658225" y="2647950"/>
            <a:chExt cx="3533775" cy="3810000"/>
          </a:xfrm>
        </p:grpSpPr>
        <p:sp>
          <p:nvSpPr>
            <p:cNvPr id="120" name="Google Shape;120;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2" name="Google Shape;122;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23" name="Google Shape;123;p5"/>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sp>
        <p:nvSpPr>
          <p:cNvPr id="124" name="Google Shape;124;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5" name="Google Shape;125;p5"/>
          <p:cNvSpPr txBox="1"/>
          <p:nvPr/>
        </p:nvSpPr>
        <p:spPr>
          <a:xfrm>
            <a:off x="739775" y="2057400"/>
            <a:ext cx="7352954" cy="3356688"/>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800">
                <a:solidFill>
                  <a:schemeClr val="accent1"/>
                </a:solidFill>
                <a:latin typeface="Calibri"/>
                <a:ea typeface="Calibri"/>
                <a:cs typeface="Calibri"/>
                <a:sym typeface="Calibri"/>
              </a:rPr>
              <a:t>The project involves implementing Convolutional Neural Networks (CNN) for image classification tasks. CNNs are deep learning models specifically designed to process structured grid-like data, such as images. The project aims to train the CNN on a dataset containing labeled images to accurately classify new, unseen images into predefined categories. </a:t>
            </a:r>
            <a:endParaRPr sz="1800">
              <a:solidFill>
                <a:schemeClr val="accent1"/>
              </a:solidFill>
              <a:latin typeface="Calibri"/>
              <a:ea typeface="Calibri"/>
              <a:cs typeface="Calibri"/>
              <a:sym typeface="Calibri"/>
            </a:endParaRPr>
          </a:p>
          <a:p>
            <a:pPr indent="0" lvl="0" marL="12700" marR="0" rtl="0" algn="l">
              <a:lnSpc>
                <a:spcPct val="100000"/>
              </a:lnSpc>
              <a:spcBef>
                <a:spcPts val="55"/>
              </a:spcBef>
              <a:spcAft>
                <a:spcPts val="0"/>
              </a:spcAft>
              <a:buNone/>
            </a:pPr>
            <a:r>
              <a:t/>
            </a:r>
            <a:endParaRPr sz="1800">
              <a:solidFill>
                <a:schemeClr val="accent1"/>
              </a:solidFill>
              <a:latin typeface="Calibri"/>
              <a:ea typeface="Calibri"/>
              <a:cs typeface="Calibri"/>
              <a:sym typeface="Calibri"/>
            </a:endParaRPr>
          </a:p>
          <a:p>
            <a:pPr indent="0" lvl="0" marL="12700" marR="0" rtl="0" algn="l">
              <a:lnSpc>
                <a:spcPct val="100000"/>
              </a:lnSpc>
              <a:spcBef>
                <a:spcPts val="55"/>
              </a:spcBef>
              <a:spcAft>
                <a:spcPts val="0"/>
              </a:spcAft>
              <a:buNone/>
            </a:pPr>
            <a:r>
              <a:rPr lang="en-US" sz="1800">
                <a:solidFill>
                  <a:schemeClr val="accent1"/>
                </a:solidFill>
                <a:latin typeface="Calibri"/>
                <a:ea typeface="Calibri"/>
                <a:cs typeface="Calibri"/>
                <a:sym typeface="Calibri"/>
              </a:rPr>
              <a:t>It typically involves several steps including data preprocessing, model architecture design, training, and evaluation. The trained CNN learns hierarchical representations of features within images, enabling it to discern patterns and make predictions. The ultimate goal is to develop a robust and efficient image classification system applicable across various domains and applications.</a:t>
            </a:r>
            <a:endParaRPr sz="1800">
              <a:solidFill>
                <a:schemeClr val="accen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6"/>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sp>
        <p:nvSpPr>
          <p:cNvPr id="133" name="Google Shape;133;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4" name="Google Shape;134;p6"/>
          <p:cNvSpPr txBox="1"/>
          <p:nvPr/>
        </p:nvSpPr>
        <p:spPr>
          <a:xfrm>
            <a:off x="1447800" y="1524000"/>
            <a:ext cx="6400799" cy="4949337"/>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800">
                <a:solidFill>
                  <a:schemeClr val="accent1"/>
                </a:solidFill>
                <a:latin typeface="Calibri"/>
                <a:ea typeface="Calibri"/>
                <a:cs typeface="Calibri"/>
                <a:sym typeface="Calibri"/>
              </a:rPr>
              <a:t>-In healthcare, doctors and medical professionals utilize CNN-based image classification for diagnosing diseases from medical images such as X-rays, MRIs, and CT scans.</a:t>
            </a:r>
            <a:endParaRPr/>
          </a:p>
          <a:p>
            <a:pPr indent="0" lvl="0" marL="12700" marR="0" rtl="0" algn="l">
              <a:lnSpc>
                <a:spcPct val="100000"/>
              </a:lnSpc>
              <a:spcBef>
                <a:spcPts val="55"/>
              </a:spcBef>
              <a:spcAft>
                <a:spcPts val="0"/>
              </a:spcAft>
              <a:buNone/>
            </a:pPr>
            <a:r>
              <a:rPr lang="en-US" sz="1800">
                <a:solidFill>
                  <a:schemeClr val="accent1"/>
                </a:solidFill>
                <a:latin typeface="Calibri"/>
                <a:ea typeface="Calibri"/>
                <a:cs typeface="Calibri"/>
                <a:sym typeface="Calibri"/>
              </a:rPr>
              <a:t>-In autonomous vehicles, CNNs are employed to detect objects on roads, ensuring safety for passengers and pedestrians. </a:t>
            </a:r>
            <a:endParaRPr sz="1800">
              <a:solidFill>
                <a:schemeClr val="accent1"/>
              </a:solidFill>
              <a:latin typeface="Calibri"/>
              <a:ea typeface="Calibri"/>
              <a:cs typeface="Calibri"/>
              <a:sym typeface="Calibri"/>
            </a:endParaRPr>
          </a:p>
          <a:p>
            <a:pPr indent="0" lvl="0" marL="12700" marR="0" rtl="0" algn="l">
              <a:lnSpc>
                <a:spcPct val="100000"/>
              </a:lnSpc>
              <a:spcBef>
                <a:spcPts val="55"/>
              </a:spcBef>
              <a:spcAft>
                <a:spcPts val="0"/>
              </a:spcAft>
              <a:buNone/>
            </a:pPr>
            <a:r>
              <a:rPr lang="en-US" sz="1800">
                <a:solidFill>
                  <a:schemeClr val="accent1"/>
                </a:solidFill>
                <a:latin typeface="Calibri"/>
                <a:ea typeface="Calibri"/>
                <a:cs typeface="Calibri"/>
                <a:sym typeface="Calibri"/>
              </a:rPr>
              <a:t>-In E-commerce platforms leverage CNNs to enhance user experience through image-based search and recommendation systems. </a:t>
            </a:r>
            <a:endParaRPr/>
          </a:p>
          <a:p>
            <a:pPr indent="0" lvl="0" marL="12700" marR="0" rtl="0" algn="l">
              <a:lnSpc>
                <a:spcPct val="100000"/>
              </a:lnSpc>
              <a:spcBef>
                <a:spcPts val="55"/>
              </a:spcBef>
              <a:spcAft>
                <a:spcPts val="0"/>
              </a:spcAft>
              <a:buNone/>
            </a:pPr>
            <a:r>
              <a:rPr lang="en-US" sz="1800">
                <a:solidFill>
                  <a:schemeClr val="accent1"/>
                </a:solidFill>
                <a:latin typeface="Calibri"/>
                <a:ea typeface="Calibri"/>
                <a:cs typeface="Calibri"/>
                <a:sym typeface="Calibri"/>
              </a:rPr>
              <a:t>-In Security agencies employ CNNs for surveillance and facial recognition tasks.</a:t>
            </a:r>
            <a:endParaRPr/>
          </a:p>
          <a:p>
            <a:pPr indent="0" lvl="0" marL="12700" marR="0" rtl="0" algn="l">
              <a:lnSpc>
                <a:spcPct val="100000"/>
              </a:lnSpc>
              <a:spcBef>
                <a:spcPts val="55"/>
              </a:spcBef>
              <a:spcAft>
                <a:spcPts val="0"/>
              </a:spcAft>
              <a:buNone/>
            </a:pPr>
            <a:r>
              <a:t/>
            </a:r>
            <a:endParaRPr sz="1800">
              <a:solidFill>
                <a:schemeClr val="accent1"/>
              </a:solidFill>
              <a:latin typeface="Calibri"/>
              <a:ea typeface="Calibri"/>
              <a:cs typeface="Calibri"/>
              <a:sym typeface="Calibri"/>
            </a:endParaRPr>
          </a:p>
          <a:p>
            <a:pPr indent="0" lvl="0" marL="12700" marR="0" rtl="0" algn="l">
              <a:lnSpc>
                <a:spcPct val="100000"/>
              </a:lnSpc>
              <a:spcBef>
                <a:spcPts val="55"/>
              </a:spcBef>
              <a:spcAft>
                <a:spcPts val="0"/>
              </a:spcAft>
              <a:buNone/>
            </a:pPr>
            <a:r>
              <a:rPr lang="en-US" sz="1800">
                <a:solidFill>
                  <a:schemeClr val="accent1"/>
                </a:solidFill>
                <a:latin typeface="Calibri"/>
                <a:ea typeface="Calibri"/>
                <a:cs typeface="Calibri"/>
                <a:sym typeface="Calibri"/>
              </a:rPr>
              <a:t>                Additionally, social media platforms utilize CNNs for content moderation and personalized content delivery. Overall, CNN image classification serves diverse end users across numerous sectors, facilitating automation, decision-making, and efficiency.</a:t>
            </a:r>
            <a:endParaRPr/>
          </a:p>
          <a:p>
            <a:pPr indent="0" lvl="0" marL="12700" marR="0" rtl="0" algn="l">
              <a:lnSpc>
                <a:spcPct val="100000"/>
              </a:lnSpc>
              <a:spcBef>
                <a:spcPts val="55"/>
              </a:spcBef>
              <a:spcAft>
                <a:spcPts val="0"/>
              </a:spcAft>
              <a:buNone/>
            </a:pPr>
            <a:r>
              <a:rPr lang="en-US" sz="1800">
                <a:solidFill>
                  <a:schemeClr val="accent1"/>
                </a:solidFill>
                <a:latin typeface="Calibri"/>
                <a:ea typeface="Calibri"/>
                <a:cs typeface="Calibri"/>
                <a:sym typeface="Calibri"/>
              </a:rPr>
              <a:t>               The end users of image classification using Convolutional Neural Networks (CNNs) vary across industries and applications.</a:t>
            </a:r>
            <a:endParaRPr sz="1800">
              <a:solidFill>
                <a:schemeClr val="accen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40" name="Google Shape;140;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7"/>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sp>
        <p:nvSpPr>
          <p:cNvPr id="143" name="Google Shape;143;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4" name="Google Shape;144;p7"/>
          <p:cNvSpPr txBox="1"/>
          <p:nvPr/>
        </p:nvSpPr>
        <p:spPr>
          <a:xfrm>
            <a:off x="3048001" y="1593864"/>
            <a:ext cx="5867399" cy="4187685"/>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800">
                <a:solidFill>
                  <a:schemeClr val="accent1"/>
                </a:solidFill>
                <a:latin typeface="Calibri"/>
                <a:ea typeface="Calibri"/>
                <a:cs typeface="Calibri"/>
                <a:sym typeface="Calibri"/>
              </a:rPr>
              <a:t>This project solution leverages Convolutional Neural Networks (CNNs) to accurately categorize images with remarkable efficiency. By harnessing the power of deep learning, this model learns intricate patterns and features within images, enabling precise classification across diverse datasets. </a:t>
            </a:r>
            <a:endParaRPr/>
          </a:p>
          <a:p>
            <a:pPr indent="0" lvl="0" marL="12700" marR="0" rtl="0" algn="l">
              <a:lnSpc>
                <a:spcPct val="100000"/>
              </a:lnSpc>
              <a:spcBef>
                <a:spcPts val="55"/>
              </a:spcBef>
              <a:spcAft>
                <a:spcPts val="0"/>
              </a:spcAft>
              <a:buNone/>
            </a:pPr>
            <a:r>
              <a:t/>
            </a:r>
            <a:endParaRPr sz="1800">
              <a:solidFill>
                <a:schemeClr val="accent1"/>
              </a:solidFill>
              <a:latin typeface="Calibri"/>
              <a:ea typeface="Calibri"/>
              <a:cs typeface="Calibri"/>
              <a:sym typeface="Calibri"/>
            </a:endParaRPr>
          </a:p>
          <a:p>
            <a:pPr indent="0" lvl="0" marL="12700" marR="0" rtl="0" algn="l">
              <a:lnSpc>
                <a:spcPct val="100000"/>
              </a:lnSpc>
              <a:spcBef>
                <a:spcPts val="55"/>
              </a:spcBef>
              <a:spcAft>
                <a:spcPts val="0"/>
              </a:spcAft>
              <a:buNone/>
            </a:pPr>
            <a:r>
              <a:rPr lang="en-US" sz="1800">
                <a:solidFill>
                  <a:schemeClr val="accent1"/>
                </a:solidFill>
                <a:latin typeface="Calibri"/>
                <a:ea typeface="Calibri"/>
                <a:cs typeface="Calibri"/>
                <a:sym typeface="Calibri"/>
              </a:rPr>
              <a:t>Value proposition of this model lies in delivering robust performance, high accuracy, and scalability. With CNNs, we offer a streamlined approach to image classification, automating complex tasks with minimal human intervention. Whether it's identifying objects, recognizing faces, or classifying scenes, our solution provides a reliable framework for various applications, from medical diagnostics to autonomous vehicles, enhancing productivity and decision-making processes.</a:t>
            </a:r>
            <a:endParaRPr sz="1800">
              <a:solidFill>
                <a:schemeClr val="accen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50" name="Google Shape;150;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2" name="Google Shape;152;p8"/>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53" name="Google Shape;153;p8"/>
          <p:cNvSpPr txBox="1"/>
          <p:nvPr>
            <p:ph type="title"/>
          </p:nvPr>
        </p:nvSpPr>
        <p:spPr>
          <a:xfrm>
            <a:off x="739775" y="654938"/>
            <a:ext cx="754316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YOUR SOLUTION</a:t>
            </a:r>
            <a:endParaRPr sz="4250"/>
          </a:p>
        </p:txBody>
      </p:sp>
      <p:sp>
        <p:nvSpPr>
          <p:cNvPr id="154" name="Google Shape;154;p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55" name="Google Shape;155;p8"/>
          <p:cNvSpPr txBox="1"/>
          <p:nvPr/>
        </p:nvSpPr>
        <p:spPr>
          <a:xfrm>
            <a:off x="2526031" y="1600200"/>
            <a:ext cx="6389370" cy="4187685"/>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800">
                <a:solidFill>
                  <a:schemeClr val="accent1"/>
                </a:solidFill>
                <a:latin typeface="Calibri"/>
                <a:ea typeface="Calibri"/>
                <a:cs typeface="Calibri"/>
                <a:sym typeface="Calibri"/>
              </a:rPr>
              <a:t>In the realm of image classification, Convolutional Neural Networks (CNNs) evoke sheer wonder with their unparalleled efficacy. CNNs revolutionize image analysis by mimicking the human visual cortex, discerning intricate patterns and features within images. Their hierarchical architecture comprises convolutional layers, extracting local features, followed by pooling layers, reducing dimensionality while preserving essential information. </a:t>
            </a:r>
            <a:endParaRPr sz="1800">
              <a:solidFill>
                <a:schemeClr val="accent1"/>
              </a:solidFill>
              <a:latin typeface="Calibri"/>
              <a:ea typeface="Calibri"/>
              <a:cs typeface="Calibri"/>
              <a:sym typeface="Calibri"/>
            </a:endParaRPr>
          </a:p>
          <a:p>
            <a:pPr indent="0" lvl="0" marL="12700" marR="0" rtl="0" algn="l">
              <a:lnSpc>
                <a:spcPct val="100000"/>
              </a:lnSpc>
              <a:spcBef>
                <a:spcPts val="55"/>
              </a:spcBef>
              <a:spcAft>
                <a:spcPts val="0"/>
              </a:spcAft>
              <a:buNone/>
            </a:pPr>
            <a:r>
              <a:t/>
            </a:r>
            <a:endParaRPr sz="1800">
              <a:solidFill>
                <a:schemeClr val="accent1"/>
              </a:solidFill>
              <a:latin typeface="Calibri"/>
              <a:ea typeface="Calibri"/>
              <a:cs typeface="Calibri"/>
              <a:sym typeface="Calibri"/>
            </a:endParaRPr>
          </a:p>
          <a:p>
            <a:pPr indent="0" lvl="0" marL="12700" marR="0" rtl="0" algn="l">
              <a:lnSpc>
                <a:spcPct val="100000"/>
              </a:lnSpc>
              <a:spcBef>
                <a:spcPts val="55"/>
              </a:spcBef>
              <a:spcAft>
                <a:spcPts val="0"/>
              </a:spcAft>
              <a:buNone/>
            </a:pPr>
            <a:r>
              <a:rPr lang="en-US" sz="1800">
                <a:solidFill>
                  <a:schemeClr val="accent1"/>
                </a:solidFill>
                <a:latin typeface="Calibri"/>
                <a:ea typeface="Calibri"/>
                <a:cs typeface="Calibri"/>
                <a:sym typeface="Calibri"/>
              </a:rPr>
              <a:t>Through repeated convolution and pooling, CNNs capture hierarchical representations, culminating in fully connected layers for classification. Their adaptability to diverse datasets, coupled with techniques like data augmentation and transfer learning, endows CNNs with exceptional accuracy and generalization. Thus, CNNs stand as the epitome of innovation, eliciting awe in their prowess for image classification tasks.</a:t>
            </a:r>
            <a:endParaRPr sz="1800">
              <a:solidFill>
                <a:schemeClr val="accen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63" name="Google Shape;163;p9"/>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64" name="Google Shape;164;p9"/>
          <p:cNvSpPr txBox="1"/>
          <p:nvPr/>
        </p:nvSpPr>
        <p:spPr>
          <a:xfrm>
            <a:off x="1371600" y="1676400"/>
            <a:ext cx="7248306" cy="3633687"/>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800">
                <a:solidFill>
                  <a:schemeClr val="accent1"/>
                </a:solidFill>
                <a:latin typeface="Calibri"/>
                <a:ea typeface="Calibri"/>
                <a:cs typeface="Calibri"/>
                <a:sym typeface="Calibri"/>
              </a:rPr>
              <a:t>                        Image classification using Convolutional Neural Networks (CNNs) involves a multi-layered architecture designed to effectively extract features from input images and classify them into predefined categories. The model typically consists of convolutional layers for feature extraction, followed by pooling layers for dimensionality reduction, and fully connected layers for classification.</a:t>
            </a:r>
            <a:endParaRPr/>
          </a:p>
          <a:p>
            <a:pPr indent="0" lvl="0" marL="12700" marR="0" rtl="0" algn="l">
              <a:lnSpc>
                <a:spcPct val="100000"/>
              </a:lnSpc>
              <a:spcBef>
                <a:spcPts val="55"/>
              </a:spcBef>
              <a:spcAft>
                <a:spcPts val="0"/>
              </a:spcAft>
              <a:buNone/>
            </a:pPr>
            <a:r>
              <a:t/>
            </a:r>
            <a:endParaRPr sz="1800">
              <a:solidFill>
                <a:schemeClr val="accent1"/>
              </a:solidFill>
              <a:latin typeface="Calibri"/>
              <a:ea typeface="Calibri"/>
              <a:cs typeface="Calibri"/>
              <a:sym typeface="Calibri"/>
            </a:endParaRPr>
          </a:p>
          <a:p>
            <a:pPr indent="0" lvl="0" marL="12700" marR="0" rtl="0" algn="l">
              <a:lnSpc>
                <a:spcPct val="100000"/>
              </a:lnSpc>
              <a:spcBef>
                <a:spcPts val="55"/>
              </a:spcBef>
              <a:spcAft>
                <a:spcPts val="0"/>
              </a:spcAft>
              <a:buNone/>
            </a:pPr>
            <a:r>
              <a:rPr lang="en-US" sz="1800">
                <a:solidFill>
                  <a:schemeClr val="accent1"/>
                </a:solidFill>
                <a:latin typeface="Calibri"/>
                <a:ea typeface="Calibri"/>
                <a:cs typeface="Calibri"/>
                <a:sym typeface="Calibri"/>
              </a:rPr>
              <a:t>                          Teams can enhance understanding by adding wireframes illustrating the network's structure, highlighting the flow of information from input to output layers. CNNs have revolutionized image classification tasks due to their ability to automatically learn hierarchical representations, making them invaluable in various fields such as medical imaging, autonomous vehicles, and facial recognition.</a:t>
            </a:r>
            <a:endParaRPr sz="1800">
              <a:solidFill>
                <a:schemeClr val="accen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2024-03-28T08:08:24Z</dcterms:created>
  <dc:creator>Admin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