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235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978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58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101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9603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4459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09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1465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9268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5438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6858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842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1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744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988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844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06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9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3850493"/>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ZiURQG3YQ88X81JAsy0m6c2bM8-xJe7/view?usp=sharing"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767838" y="2344212"/>
            <a:ext cx="7015226" cy="447558"/>
          </a:xfrm>
          <a:prstGeom prst="rect">
            <a:avLst/>
          </a:prstGeom>
        </p:spPr>
        <p:txBody>
          <a:bodyPr vert="horz" wrap="square" lIns="0" tIns="16510" rIns="0" bIns="0" rtlCol="0">
            <a:spAutoFit/>
          </a:bodyPr>
          <a:lstStyle/>
          <a:p>
            <a:pPr marL="3213735">
              <a:lnSpc>
                <a:spcPct val="100000"/>
              </a:lnSpc>
              <a:spcBef>
                <a:spcPts val="130"/>
              </a:spcBef>
            </a:pPr>
            <a:r>
              <a:rPr lang="en-IN" sz="2800" spc="15" dirty="0" err="1"/>
              <a:t>sabari</a:t>
            </a:r>
            <a:r>
              <a:rPr lang="en-IN" sz="2800" spc="15" dirty="0"/>
              <a:t> </a:t>
            </a:r>
            <a:r>
              <a:rPr lang="en-IN" sz="2800" spc="15" dirty="0" err="1"/>
              <a:t>periyasamy</a:t>
            </a:r>
            <a:r>
              <a:rPr lang="en-IN" sz="2800" spc="15" dirty="0"/>
              <a:t> t</a:t>
            </a:r>
            <a:endParaRPr sz="28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1371600" y="31242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04/202</a:t>
            </a:r>
            <a:r>
              <a:rPr lang="en-IN"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755332" y="496196"/>
            <a:ext cx="2437130" cy="53668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755332" y="496196"/>
            <a:ext cx="2437130" cy="53668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93166"/>
            <a:ext cx="3664268" cy="536685"/>
          </a:xfrm>
          <a:prstGeom prst="rect">
            <a:avLst/>
          </a:prstGeom>
        </p:spPr>
        <p:txBody>
          <a:bodyPr vert="horz" wrap="square" lIns="0" tIns="13335" rIns="0" bIns="0" rtlCol="0">
            <a:spAutoFit/>
          </a:bodyPr>
          <a:lstStyle/>
          <a:p>
            <a:pPr marL="12700">
              <a:lnSpc>
                <a:spcPct val="100000"/>
              </a:lnSpc>
              <a:spcBef>
                <a:spcPts val="105"/>
              </a:spcBef>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12</a:t>
            </a:fld>
            <a:endParaRPr sz="11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93166"/>
            <a:ext cx="3969068" cy="53668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lang="en-IN" spc="15" dirty="0">
                <a:latin typeface="Times New Roman" panose="02020603050405020304" pitchFamily="18" charset="0"/>
                <a:cs typeface="Times New Roman" panose="02020603050405020304" pitchFamily="18" charset="0"/>
              </a:rPr>
              <a:t>FERENCES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13</a:t>
            </a:fld>
            <a:endParaRPr sz="1100">
              <a:latin typeface="Times New Roman" panose="02020603050405020304" pitchFamily="18" charset="0"/>
              <a:cs typeface="Times New Roman" panose="02020603050405020304" pitchFamily="18" charset="0"/>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rPr>
              <a:t> </a:t>
            </a:r>
            <a:r>
              <a:rPr lang="en-IN" sz="2000" kern="0" dirty="0">
                <a:solidFill>
                  <a:srgbClr val="42AF5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rPr>
              <a:t> </a:t>
            </a:r>
            <a:r>
              <a:rPr lang="en-IN" sz="2000" kern="0" dirty="0">
                <a:solidFill>
                  <a:srgbClr val="42AF5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kern="0" dirty="0">
                <a:solidFill>
                  <a:srgbClr val="42AF5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IN" sz="2000" kern="0" dirty="0">
              <a:solidFill>
                <a:srgbClr val="42AF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502615"/>
            <a:ext cx="10004425" cy="1978747"/>
          </a:xfrm>
          <a:prstGeom prst="rect">
            <a:avLst/>
          </a:prstGeom>
        </p:spPr>
        <p:txBody>
          <a:bodyPr vert="horz" wrap="square" lIns="0" tIns="16510" rIns="0" bIns="0" rtlCol="0">
            <a:spAutoFit/>
          </a:bodyPr>
          <a:lstStyle/>
          <a:p>
            <a:pPr marL="12700">
              <a:lnSpc>
                <a:spcPct val="100000"/>
              </a:lnSpc>
              <a:spcBef>
                <a:spcPts val="130"/>
              </a:spcBef>
            </a:pPr>
            <a:r>
              <a:rPr lang="de-DE" sz="4250" spc="5" dirty="0">
                <a:latin typeface="Times New Roman" panose="02020603050405020304" pitchFamily="18" charset="0"/>
                <a:cs typeface="Times New Roman" panose="02020603050405020304" pitchFamily="18" charset="0"/>
              </a:rPr>
              <a:t>Generative Adversarial Network (GAN) for Handwritten Digit Generation</a:t>
            </a:r>
            <a:endParaRPr lang="en-IN"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2</a:t>
            </a:fld>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938992"/>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Create a Generative Adversarial Network (GAN) that can produce images of handwritten digits similar to those found in the MNIST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21" name="object 21"/>
          <p:cNvSpPr txBox="1">
            <a:spLocks noGrp="1"/>
          </p:cNvSpPr>
          <p:nvPr>
            <p:ph type="title"/>
          </p:nvPr>
        </p:nvSpPr>
        <p:spPr>
          <a:xfrm>
            <a:off x="739775" y="556140"/>
            <a:ext cx="2357120" cy="536685"/>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3</a:t>
            </a:fld>
            <a:endParaRPr spc="1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Solution and Value Proposition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Unique Aspects of the Solution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Modelling</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74717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lang="en-IN" sz="3600" spc="20" dirty="0">
                <a:latin typeface="Times New Roman" panose="02020603050405020304" pitchFamily="18" charset="0"/>
                <a:cs typeface="Times New Roman" panose="02020603050405020304" pitchFamily="18" charset="0"/>
              </a:rPr>
              <a:t> statement</a:t>
            </a:r>
            <a:endParaRPr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794483"/>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The aim of the is to produce handwritten digits like those present in MNIST dataset using Generative Adversarial Network(GAN). MNIST comprises 28x28 grayscale images of handwritten digits ranging from 0 to 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2485" y="747176"/>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4457952"/>
          </a:xfrm>
          <a:prstGeom prst="rect">
            <a:avLst/>
          </a:prstGeom>
          <a:noFill/>
        </p:spPr>
        <p:txBody>
          <a:bodyPr wrap="square" rtlCol="0">
            <a:spAutoFit/>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Acquiring data, designing the model, training, evaluating, and deploying are some of the major processes in the project. To construct and train the GAN architecture, it makes use of deep learning frameworks like TensorFlow and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The project also places a strong emphasis on </a:t>
            </a: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and experimentation to produce the best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378024"/>
            <a:ext cx="6615748" cy="1247777"/>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Developers or engineers working on applications that require  handwritten digits, such as optical character recognition (OCR).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11255217"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7</a:t>
            </a:fld>
            <a:endParaRPr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524315"/>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Using TensorFlow/</a:t>
            </a:r>
            <a:r>
              <a:rPr lang="en-US" sz="2400" b="0" i="0" dirty="0" err="1">
                <a:solidFill>
                  <a:schemeClr val="tx1"/>
                </a:solidFill>
                <a:effectLst/>
                <a:latin typeface="Times New Roman" panose="02020603050405020304" pitchFamily="18" charset="0"/>
                <a:cs typeface="Times New Roman" panose="02020603050405020304" pitchFamily="18" charset="0"/>
              </a:rPr>
              <a:t>Keras</a:t>
            </a:r>
            <a:r>
              <a:rPr lang="en-US" sz="2400" b="0" i="0" dirty="0">
                <a:solidFill>
                  <a:schemeClr val="tx1"/>
                </a:solidFill>
                <a:effectLst/>
                <a:latin typeface="Times New Roman" panose="02020603050405020304" pitchFamily="18" charset="0"/>
                <a:cs typeface="Times New Roman" panose="02020603050405020304" pitchFamily="18"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Construct a neural network that has several layers of activation layers (such as </a:t>
            </a:r>
            <a:r>
              <a:rPr lang="en-US" sz="2400" b="0" i="0" dirty="0" err="1">
                <a:solidFill>
                  <a:schemeClr val="tx1"/>
                </a:solidFill>
                <a:effectLst/>
                <a:latin typeface="Times New Roman" panose="02020603050405020304" pitchFamily="18" charset="0"/>
                <a:cs typeface="Times New Roman" panose="02020603050405020304" pitchFamily="18" charset="0"/>
              </a:rPr>
              <a:t>ReLU</a:t>
            </a:r>
            <a:r>
              <a:rPr lang="en-US" sz="2400" b="0" i="0" dirty="0">
                <a:solidFill>
                  <a:schemeClr val="tx1"/>
                </a:solidFill>
                <a:effectLst/>
                <a:latin typeface="Times New Roman" panose="02020603050405020304" pitchFamily="18" charset="0"/>
                <a:cs typeface="Times New Roman" panose="02020603050405020304" pitchFamily="18"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Make modifications to the layer sizes, depth of the network, and </a:t>
            </a:r>
            <a:r>
              <a:rPr lang="en-US" sz="2400" b="0" i="0" dirty="0" err="1">
                <a:solidFill>
                  <a:schemeClr val="tx1"/>
                </a:solidFill>
                <a:effectLst/>
                <a:latin typeface="Times New Roman" panose="02020603050405020304" pitchFamily="18" charset="0"/>
                <a:cs typeface="Times New Roman" panose="02020603050405020304" pitchFamily="18" charset="0"/>
              </a:rPr>
              <a:t>normalisation</a:t>
            </a:r>
            <a:r>
              <a:rPr lang="en-US" sz="2400" b="0" i="0" dirty="0">
                <a:solidFill>
                  <a:schemeClr val="tx1"/>
                </a:solidFill>
                <a:effectLst/>
                <a:latin typeface="Times New Roman" panose="02020603050405020304" pitchFamily="18" charset="0"/>
                <a:cs typeface="Times New Roman" panose="02020603050405020304" pitchFamily="18" charset="0"/>
              </a:rPr>
              <a:t> methods.</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Use activation functions to create probability scores and introduce non-linearity, such as Sigmoid and Leaky </a:t>
            </a:r>
            <a:r>
              <a:rPr lang="en-US" sz="2400" b="0" i="0" dirty="0" err="1">
                <a:solidFill>
                  <a:schemeClr val="tx1"/>
                </a:solidFill>
                <a:effectLst/>
                <a:latin typeface="Times New Roman" panose="02020603050405020304" pitchFamily="18" charset="0"/>
                <a:cs typeface="Times New Roman" panose="02020603050405020304" pitchFamily="18" charset="0"/>
              </a:rPr>
              <a:t>ReLU</a:t>
            </a:r>
            <a:r>
              <a:rPr lang="en-US" sz="24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8</a:t>
            </a:fld>
            <a:endParaRPr sz="11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Innovative Network Architectures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Optimization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8" name="object 8"/>
          <p:cNvSpPr txBox="1"/>
          <p:nvPr/>
        </p:nvSpPr>
        <p:spPr>
          <a:xfrm>
            <a:off x="739774" y="291147"/>
            <a:ext cx="467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Generator Network Design</a:t>
            </a:r>
            <a:r>
              <a:rPr lang="en-US" sz="1800" spc="-45" dirty="0">
                <a:latin typeface="Times New Roman" panose="02020603050405020304" pitchFamily="18" charset="0"/>
                <a:cs typeface="Times New Roman" panose="02020603050405020304" pitchFamily="18" charset="0"/>
              </a:rPr>
              <a:t>: Design the architecture of the generator network, experimenting with various layer sizes, depths, and activation functions like </a:t>
            </a:r>
            <a:r>
              <a:rPr lang="en-US" sz="1800" spc="-45" dirty="0" err="1">
                <a:latin typeface="Times New Roman" panose="02020603050405020304" pitchFamily="18" charset="0"/>
                <a:cs typeface="Times New Roman" panose="02020603050405020304" pitchFamily="18" charset="0"/>
              </a:rPr>
              <a:t>ReLU</a:t>
            </a:r>
            <a:r>
              <a:rPr lang="en-US" sz="1800" spc="-45" dirty="0">
                <a:latin typeface="Times New Roman" panose="02020603050405020304" pitchFamily="18" charset="0"/>
                <a:cs typeface="Times New Roman" panose="02020603050405020304" pitchFamily="18" charset="0"/>
              </a:rPr>
              <a:t> and Tanh to generate realistic digit images.</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Discriminator Network Design</a:t>
            </a:r>
            <a:r>
              <a:rPr lang="en-US" sz="1800" spc="-45" dirty="0">
                <a:latin typeface="Times New Roman" panose="02020603050405020304" pitchFamily="18" charset="0"/>
                <a:cs typeface="Times New Roman" panose="02020603050405020304" pitchFamily="18" charset="0"/>
              </a:rPr>
              <a:t>: Develop the discriminator network architecture, exploring different layer configurations and activation functions such as Sigmoid and Leaky </a:t>
            </a:r>
            <a:r>
              <a:rPr lang="en-US" sz="1800" spc="-45" dirty="0" err="1">
                <a:latin typeface="Times New Roman" panose="02020603050405020304" pitchFamily="18" charset="0"/>
                <a:cs typeface="Times New Roman" panose="02020603050405020304" pitchFamily="18" charset="0"/>
              </a:rPr>
              <a:t>ReLU</a:t>
            </a:r>
            <a:r>
              <a:rPr lang="en-US" sz="1800" spc="-45" dirty="0">
                <a:latin typeface="Times New Roman" panose="02020603050405020304" pitchFamily="18" charset="0"/>
                <a:cs typeface="Times New Roman" panose="02020603050405020304" pitchFamily="18" charset="0"/>
              </a:rPr>
              <a:t> to distinguish between real and generated images.</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Hyperparameter Tuning</a:t>
            </a:r>
            <a:r>
              <a:rPr lang="en-US" sz="1800" spc="-45" dirty="0">
                <a:latin typeface="Times New Roman" panose="02020603050405020304" pitchFamily="18" charset="0"/>
                <a:cs typeface="Times New Roman" panose="02020603050405020304" pitchFamily="18" charset="0"/>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Training</a:t>
            </a:r>
            <a:r>
              <a:rPr lang="en-US" sz="1800" spc="-45" dirty="0">
                <a:latin typeface="Times New Roman" panose="02020603050405020304" pitchFamily="18" charset="0"/>
                <a:cs typeface="Times New Roman" panose="02020603050405020304" pitchFamily="18" charset="0"/>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imes New Roman" panose="02020603050405020304" pitchFamily="18" charset="0"/>
                <a:cs typeface="Times New Roman" panose="02020603050405020304" pitchFamily="18" charset="0"/>
              </a:rPr>
              <a:t>Evaluation: Evaluate the trained GAN model's performance by analyzing generated digit images and assessing their realism and diversity.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1321</TotalTime>
  <Words>695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Rockwell</vt:lpstr>
      <vt:lpstr>Times New Roman</vt:lpstr>
      <vt:lpstr>Trebuchet MS</vt:lpstr>
      <vt:lpstr>Wingdings</vt:lpstr>
      <vt:lpstr>Damask</vt:lpstr>
      <vt:lpstr>sabari periyasamy t</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Aravindhan Athreyan</cp:lastModifiedBy>
  <cp:revision>17</cp:revision>
  <dcterms:created xsi:type="dcterms:W3CDTF">2024-04-01T13:02:38Z</dcterms:created>
  <dcterms:modified xsi:type="dcterms:W3CDTF">2024-04-05T15:53:39Z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