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9" r:id="rId3"/>
    <p:sldId id="257"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8D05D21-4E78-410F-9505-9DFE21B344E4}" type="datetimeFigureOut">
              <a:rPr lang="en-IN" smtClean="0"/>
              <a:t>12-06-2023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A72D15BF-7DD8-47FA-9ADC-52FE9A73CF78}" type="slidenum">
              <a:rPr lang="en-IN" smtClean="0"/>
              <a:t>‹#›</a:t>
            </a:fld>
            <a:endParaRPr lang="en-IN"/>
          </a:p>
        </p:txBody>
      </p:sp>
    </p:spTree>
    <p:extLst>
      <p:ext uri="{BB962C8B-B14F-4D97-AF65-F5344CB8AC3E}">
        <p14:creationId xmlns:p14="http://schemas.microsoft.com/office/powerpoint/2010/main" val="1769348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D05D21-4E78-410F-9505-9DFE21B344E4}"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D15BF-7DD8-47FA-9ADC-52FE9A73CF78}" type="slidenum">
              <a:rPr lang="en-IN" smtClean="0"/>
              <a:t>‹#›</a:t>
            </a:fld>
            <a:endParaRPr lang="en-IN"/>
          </a:p>
        </p:txBody>
      </p:sp>
    </p:spTree>
    <p:extLst>
      <p:ext uri="{BB962C8B-B14F-4D97-AF65-F5344CB8AC3E}">
        <p14:creationId xmlns:p14="http://schemas.microsoft.com/office/powerpoint/2010/main" val="1958126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8D05D21-4E78-410F-9505-9DFE21B344E4}" type="datetimeFigureOut">
              <a:rPr lang="en-IN" smtClean="0"/>
              <a:t>12-06-2023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72D15BF-7DD8-47FA-9ADC-52FE9A73CF78}" type="slidenum">
              <a:rPr lang="en-IN" smtClean="0"/>
              <a:t>‹#›</a:t>
            </a:fld>
            <a:endParaRPr lang="en-IN"/>
          </a:p>
        </p:txBody>
      </p:sp>
    </p:spTree>
    <p:extLst>
      <p:ext uri="{BB962C8B-B14F-4D97-AF65-F5344CB8AC3E}">
        <p14:creationId xmlns:p14="http://schemas.microsoft.com/office/powerpoint/2010/main" val="3360060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8D05D21-4E78-410F-9505-9DFE21B344E4}" type="datetimeFigureOut">
              <a:rPr lang="en-IN" smtClean="0"/>
              <a:t>12-06-2023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72D15BF-7DD8-47FA-9ADC-52FE9A73CF78}"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25880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8D05D21-4E78-410F-9505-9DFE21B344E4}" type="datetimeFigureOut">
              <a:rPr lang="en-IN" smtClean="0"/>
              <a:t>12-06-2023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72D15BF-7DD8-47FA-9ADC-52FE9A73CF78}" type="slidenum">
              <a:rPr lang="en-IN" smtClean="0"/>
              <a:t>‹#›</a:t>
            </a:fld>
            <a:endParaRPr lang="en-IN"/>
          </a:p>
        </p:txBody>
      </p:sp>
    </p:spTree>
    <p:extLst>
      <p:ext uri="{BB962C8B-B14F-4D97-AF65-F5344CB8AC3E}">
        <p14:creationId xmlns:p14="http://schemas.microsoft.com/office/powerpoint/2010/main" val="3898823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8D05D21-4E78-410F-9505-9DFE21B344E4}" type="datetimeFigureOut">
              <a:rPr lang="en-IN" smtClean="0"/>
              <a:t>12-06-2023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2D15BF-7DD8-47FA-9ADC-52FE9A73CF78}" type="slidenum">
              <a:rPr lang="en-IN" smtClean="0"/>
              <a:t>‹#›</a:t>
            </a:fld>
            <a:endParaRPr lang="en-IN"/>
          </a:p>
        </p:txBody>
      </p:sp>
    </p:spTree>
    <p:extLst>
      <p:ext uri="{BB962C8B-B14F-4D97-AF65-F5344CB8AC3E}">
        <p14:creationId xmlns:p14="http://schemas.microsoft.com/office/powerpoint/2010/main" val="3121749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8D05D21-4E78-410F-9505-9DFE21B344E4}" type="datetimeFigureOut">
              <a:rPr lang="en-IN" smtClean="0"/>
              <a:t>12-06-2023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2D15BF-7DD8-47FA-9ADC-52FE9A73CF78}" type="slidenum">
              <a:rPr lang="en-IN" smtClean="0"/>
              <a:t>‹#›</a:t>
            </a:fld>
            <a:endParaRPr lang="en-IN"/>
          </a:p>
        </p:txBody>
      </p:sp>
    </p:spTree>
    <p:extLst>
      <p:ext uri="{BB962C8B-B14F-4D97-AF65-F5344CB8AC3E}">
        <p14:creationId xmlns:p14="http://schemas.microsoft.com/office/powerpoint/2010/main" val="3404737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D05D21-4E78-410F-9505-9DFE21B344E4}"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D15BF-7DD8-47FA-9ADC-52FE9A73CF78}" type="slidenum">
              <a:rPr lang="en-IN" smtClean="0"/>
              <a:t>‹#›</a:t>
            </a:fld>
            <a:endParaRPr lang="en-IN"/>
          </a:p>
        </p:txBody>
      </p:sp>
    </p:spTree>
    <p:extLst>
      <p:ext uri="{BB962C8B-B14F-4D97-AF65-F5344CB8AC3E}">
        <p14:creationId xmlns:p14="http://schemas.microsoft.com/office/powerpoint/2010/main" val="3154780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8D05D21-4E78-410F-9505-9DFE21B344E4}" type="datetimeFigureOut">
              <a:rPr lang="en-IN" smtClean="0"/>
              <a:t>12-06-2023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72D15BF-7DD8-47FA-9ADC-52FE9A73CF78}" type="slidenum">
              <a:rPr lang="en-IN" smtClean="0"/>
              <a:t>‹#›</a:t>
            </a:fld>
            <a:endParaRPr lang="en-IN"/>
          </a:p>
        </p:txBody>
      </p:sp>
    </p:spTree>
    <p:extLst>
      <p:ext uri="{BB962C8B-B14F-4D97-AF65-F5344CB8AC3E}">
        <p14:creationId xmlns:p14="http://schemas.microsoft.com/office/powerpoint/2010/main" val="414714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D05D21-4E78-410F-9505-9DFE21B344E4}"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D15BF-7DD8-47FA-9ADC-52FE9A73CF78}" type="slidenum">
              <a:rPr lang="en-IN" smtClean="0"/>
              <a:t>‹#›</a:t>
            </a:fld>
            <a:endParaRPr lang="en-IN"/>
          </a:p>
        </p:txBody>
      </p:sp>
    </p:spTree>
    <p:extLst>
      <p:ext uri="{BB962C8B-B14F-4D97-AF65-F5344CB8AC3E}">
        <p14:creationId xmlns:p14="http://schemas.microsoft.com/office/powerpoint/2010/main" val="880485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8D05D21-4E78-410F-9505-9DFE21B344E4}" type="datetimeFigureOut">
              <a:rPr lang="en-IN" smtClean="0"/>
              <a:t>12-06-2023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72D15BF-7DD8-47FA-9ADC-52FE9A73CF78}" type="slidenum">
              <a:rPr lang="en-IN" smtClean="0"/>
              <a:t>‹#›</a:t>
            </a:fld>
            <a:endParaRPr lang="en-IN"/>
          </a:p>
        </p:txBody>
      </p:sp>
    </p:spTree>
    <p:extLst>
      <p:ext uri="{BB962C8B-B14F-4D97-AF65-F5344CB8AC3E}">
        <p14:creationId xmlns:p14="http://schemas.microsoft.com/office/powerpoint/2010/main" val="3527219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D05D21-4E78-410F-9505-9DFE21B344E4}"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D15BF-7DD8-47FA-9ADC-52FE9A73CF78}" type="slidenum">
              <a:rPr lang="en-IN" smtClean="0"/>
              <a:t>‹#›</a:t>
            </a:fld>
            <a:endParaRPr lang="en-IN"/>
          </a:p>
        </p:txBody>
      </p:sp>
    </p:spTree>
    <p:extLst>
      <p:ext uri="{BB962C8B-B14F-4D97-AF65-F5344CB8AC3E}">
        <p14:creationId xmlns:p14="http://schemas.microsoft.com/office/powerpoint/2010/main" val="575769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D05D21-4E78-410F-9505-9DFE21B344E4}" type="datetimeFigureOut">
              <a:rPr lang="en-IN" smtClean="0"/>
              <a:t>12-06-2023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2D15BF-7DD8-47FA-9ADC-52FE9A73CF78}" type="slidenum">
              <a:rPr lang="en-IN" smtClean="0"/>
              <a:t>‹#›</a:t>
            </a:fld>
            <a:endParaRPr lang="en-IN"/>
          </a:p>
        </p:txBody>
      </p:sp>
    </p:spTree>
    <p:extLst>
      <p:ext uri="{BB962C8B-B14F-4D97-AF65-F5344CB8AC3E}">
        <p14:creationId xmlns:p14="http://schemas.microsoft.com/office/powerpoint/2010/main" val="2017962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D05D21-4E78-410F-9505-9DFE21B344E4}" type="datetimeFigureOut">
              <a:rPr lang="en-IN" smtClean="0"/>
              <a:t>12-06-2023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2D15BF-7DD8-47FA-9ADC-52FE9A73CF78}" type="slidenum">
              <a:rPr lang="en-IN" smtClean="0"/>
              <a:t>‹#›</a:t>
            </a:fld>
            <a:endParaRPr lang="en-IN"/>
          </a:p>
        </p:txBody>
      </p:sp>
    </p:spTree>
    <p:extLst>
      <p:ext uri="{BB962C8B-B14F-4D97-AF65-F5344CB8AC3E}">
        <p14:creationId xmlns:p14="http://schemas.microsoft.com/office/powerpoint/2010/main" val="2762960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D05D21-4E78-410F-9505-9DFE21B344E4}" type="datetimeFigureOut">
              <a:rPr lang="en-IN" smtClean="0"/>
              <a:t>12-06-2023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2D15BF-7DD8-47FA-9ADC-52FE9A73CF78}" type="slidenum">
              <a:rPr lang="en-IN" smtClean="0"/>
              <a:t>‹#›</a:t>
            </a:fld>
            <a:endParaRPr lang="en-IN"/>
          </a:p>
        </p:txBody>
      </p:sp>
    </p:spTree>
    <p:extLst>
      <p:ext uri="{BB962C8B-B14F-4D97-AF65-F5344CB8AC3E}">
        <p14:creationId xmlns:p14="http://schemas.microsoft.com/office/powerpoint/2010/main" val="3116752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D05D21-4E78-410F-9505-9DFE21B344E4}"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D15BF-7DD8-47FA-9ADC-52FE9A73CF78}" type="slidenum">
              <a:rPr lang="en-IN" smtClean="0"/>
              <a:t>‹#›</a:t>
            </a:fld>
            <a:endParaRPr lang="en-IN"/>
          </a:p>
        </p:txBody>
      </p:sp>
    </p:spTree>
    <p:extLst>
      <p:ext uri="{BB962C8B-B14F-4D97-AF65-F5344CB8AC3E}">
        <p14:creationId xmlns:p14="http://schemas.microsoft.com/office/powerpoint/2010/main" val="1542827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D05D21-4E78-410F-9505-9DFE21B344E4}"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D15BF-7DD8-47FA-9ADC-52FE9A73CF78}" type="slidenum">
              <a:rPr lang="en-IN" smtClean="0"/>
              <a:t>‹#›</a:t>
            </a:fld>
            <a:endParaRPr lang="en-IN"/>
          </a:p>
        </p:txBody>
      </p:sp>
    </p:spTree>
    <p:extLst>
      <p:ext uri="{BB962C8B-B14F-4D97-AF65-F5344CB8AC3E}">
        <p14:creationId xmlns:p14="http://schemas.microsoft.com/office/powerpoint/2010/main" val="3586947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8D05D21-4E78-410F-9505-9DFE21B344E4}" type="datetimeFigureOut">
              <a:rPr lang="en-IN" smtClean="0"/>
              <a:t>12-06-2023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2D15BF-7DD8-47FA-9ADC-52FE9A73CF78}" type="slidenum">
              <a:rPr lang="en-IN" smtClean="0"/>
              <a:t>‹#›</a:t>
            </a:fld>
            <a:endParaRPr lang="en-IN"/>
          </a:p>
        </p:txBody>
      </p:sp>
    </p:spTree>
    <p:extLst>
      <p:ext uri="{BB962C8B-B14F-4D97-AF65-F5344CB8AC3E}">
        <p14:creationId xmlns:p14="http://schemas.microsoft.com/office/powerpoint/2010/main" val="105052893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AEBD9A-394F-016C-FE6F-10A37FD791DF}"/>
              </a:ext>
            </a:extLst>
          </p:cNvPr>
          <p:cNvSpPr>
            <a:spLocks noGrp="1"/>
          </p:cNvSpPr>
          <p:nvPr>
            <p:ph type="title"/>
          </p:nvPr>
        </p:nvSpPr>
        <p:spPr>
          <a:xfrm>
            <a:off x="589973" y="2394559"/>
            <a:ext cx="8610600" cy="1293028"/>
          </a:xfrm>
        </p:spPr>
        <p:txBody>
          <a:bodyPr/>
          <a:lstStyle/>
          <a:p>
            <a:r>
              <a:rPr lang="en-US" b="1" dirty="0"/>
              <a:t>BOOSTING ALGORITHM</a:t>
            </a:r>
            <a:endParaRPr lang="en-IN" b="1" dirty="0"/>
          </a:p>
        </p:txBody>
      </p:sp>
    </p:spTree>
    <p:extLst>
      <p:ext uri="{BB962C8B-B14F-4D97-AF65-F5344CB8AC3E}">
        <p14:creationId xmlns:p14="http://schemas.microsoft.com/office/powerpoint/2010/main" val="3438971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F8CF8B-A62F-1E7B-992D-78F4B2E1F0BB}"/>
              </a:ext>
            </a:extLst>
          </p:cNvPr>
          <p:cNvSpPr>
            <a:spLocks noGrp="1"/>
          </p:cNvSpPr>
          <p:nvPr>
            <p:ph type="title"/>
          </p:nvPr>
        </p:nvSpPr>
        <p:spPr>
          <a:xfrm>
            <a:off x="1126837" y="674256"/>
            <a:ext cx="4664363" cy="1736436"/>
          </a:xfrm>
        </p:spPr>
        <p:txBody>
          <a:bodyPr/>
          <a:lstStyle/>
          <a:p>
            <a:r>
              <a:rPr lang="en-US" b="1" dirty="0"/>
              <a:t>BOOSTING</a:t>
            </a:r>
            <a:endParaRPr lang="en-IN" b="1" dirty="0"/>
          </a:p>
        </p:txBody>
      </p:sp>
      <p:sp>
        <p:nvSpPr>
          <p:cNvPr id="4" name="Text Placeholder 3">
            <a:extLst>
              <a:ext uri="{FF2B5EF4-FFF2-40B4-BE49-F238E27FC236}">
                <a16:creationId xmlns:a16="http://schemas.microsoft.com/office/drawing/2014/main" id="{0B92AC4C-AB7D-DB91-3D1D-2F9441BE4939}"/>
              </a:ext>
            </a:extLst>
          </p:cNvPr>
          <p:cNvSpPr>
            <a:spLocks noGrp="1"/>
          </p:cNvSpPr>
          <p:nvPr>
            <p:ph type="body" sz="half" idx="2"/>
          </p:nvPr>
        </p:nvSpPr>
        <p:spPr>
          <a:xfrm>
            <a:off x="979055" y="2854037"/>
            <a:ext cx="10249819" cy="1877292"/>
          </a:xfrm>
        </p:spPr>
        <p:txBody>
          <a:bodyPr>
            <a:normAutofit fontScale="92500"/>
          </a:bodyPr>
          <a:lstStyle/>
          <a:p>
            <a:pPr marL="285750" indent="-285750" fontAlgn="base">
              <a:buClr>
                <a:schemeClr val="accent2"/>
              </a:buClr>
              <a:buFont typeface="Wingdings" panose="05000000000000000000" pitchFamily="2" charset="2"/>
              <a:buChar char="Ø"/>
            </a:pPr>
            <a:r>
              <a:rPr lang="en-US" b="0" i="0" dirty="0">
                <a:effectLst/>
                <a:latin typeface="+mj-lt"/>
              </a:rPr>
              <a:t>While boosting is not algorithmically constrained, most boosting algorithms consist of iteratively learning weak classifiers with respect to a distribution and adding them to a final strong classifier.</a:t>
            </a:r>
          </a:p>
          <a:p>
            <a:pPr marL="285750" indent="-285750" algn="l" fontAlgn="base">
              <a:buClr>
                <a:schemeClr val="accent2"/>
              </a:buClr>
              <a:buFont typeface="Wingdings" panose="05000000000000000000" pitchFamily="2" charset="2"/>
              <a:buChar char="Ø"/>
            </a:pPr>
            <a:r>
              <a:rPr lang="en-US" b="0" i="1" dirty="0">
                <a:effectLst/>
                <a:latin typeface="+mj-lt"/>
              </a:rPr>
              <a:t>Boosting </a:t>
            </a:r>
            <a:r>
              <a:rPr lang="en-US" b="0" i="0" dirty="0">
                <a:effectLst/>
                <a:latin typeface="+mj-lt"/>
              </a:rPr>
              <a:t>(originally called </a:t>
            </a:r>
            <a:r>
              <a:rPr lang="en-US" b="0" i="1" dirty="0">
                <a:effectLst/>
                <a:latin typeface="+mj-lt"/>
              </a:rPr>
              <a:t>hypothesis boosting</a:t>
            </a:r>
            <a:r>
              <a:rPr lang="en-US" b="0" i="0" dirty="0">
                <a:effectLst/>
                <a:latin typeface="+mj-lt"/>
              </a:rPr>
              <a:t>) refers to any Ensemble method that can combine several weak learners into a strong learner. The general idea of most boosting methods is to train predictors sequentially, each trying to correct its predecessor. There are many boosting methods available, but by far the most popular are </a:t>
            </a:r>
            <a:r>
              <a:rPr lang="en-US" b="0" i="1" dirty="0">
                <a:effectLst/>
                <a:latin typeface="+mj-lt"/>
              </a:rPr>
              <a:t>Ada Boost</a:t>
            </a:r>
            <a:r>
              <a:rPr lang="en-US" b="0" i="0" dirty="0">
                <a:effectLst/>
                <a:latin typeface="+mj-lt"/>
              </a:rPr>
              <a:t> (short for </a:t>
            </a:r>
            <a:r>
              <a:rPr lang="en-US" b="0" i="1" dirty="0">
                <a:effectLst/>
                <a:latin typeface="+mj-lt"/>
              </a:rPr>
              <a:t>Adaptive Boosting</a:t>
            </a:r>
            <a:r>
              <a:rPr lang="en-US" b="0" i="0" dirty="0">
                <a:effectLst/>
                <a:latin typeface="+mj-lt"/>
              </a:rPr>
              <a:t>) and </a:t>
            </a:r>
            <a:r>
              <a:rPr lang="en-US" b="0" i="1" dirty="0">
                <a:effectLst/>
                <a:latin typeface="+mj-lt"/>
              </a:rPr>
              <a:t>Gradient Boosting</a:t>
            </a:r>
            <a:r>
              <a:rPr lang="en-US" b="0" i="0" dirty="0">
                <a:effectLst/>
                <a:latin typeface="+mj-lt"/>
              </a:rPr>
              <a:t>.</a:t>
            </a:r>
          </a:p>
          <a:p>
            <a:pPr marL="285750" indent="-285750" fontAlgn="base">
              <a:buClr>
                <a:schemeClr val="accent2"/>
              </a:buClr>
              <a:buFont typeface="Wingdings" panose="05000000000000000000" pitchFamily="2" charset="2"/>
              <a:buChar char="Ø"/>
            </a:pPr>
            <a:r>
              <a:rPr lang="en-US" b="0" i="0" dirty="0">
                <a:effectLst/>
                <a:latin typeface="+mj-lt"/>
              </a:rPr>
              <a:t>The boosting algorithms are primarily used in machine learning for reducing bias and variance.</a:t>
            </a:r>
          </a:p>
          <a:p>
            <a:pPr marL="285750" indent="-285750" fontAlgn="base">
              <a:buClr>
                <a:schemeClr val="accent2"/>
              </a:buClr>
              <a:buFont typeface="Wingdings" panose="05000000000000000000" pitchFamily="2" charset="2"/>
              <a:buChar char="Ø"/>
            </a:pPr>
            <a:endParaRPr lang="en-US" b="0" i="0" dirty="0">
              <a:effectLst/>
              <a:latin typeface="+mj-lt"/>
            </a:endParaRPr>
          </a:p>
          <a:p>
            <a:pPr marL="285750" indent="-285750" algn="l" fontAlgn="base">
              <a:buClr>
                <a:schemeClr val="accent2"/>
              </a:buClr>
              <a:buFont typeface="Wingdings" panose="05000000000000000000" pitchFamily="2" charset="2"/>
              <a:buChar char="Ø"/>
            </a:pPr>
            <a:endParaRPr lang="en-US" b="0" i="0" dirty="0">
              <a:effectLst/>
              <a:latin typeface="+mj-lt"/>
            </a:endParaRPr>
          </a:p>
          <a:p>
            <a:pPr marL="285750" indent="-285750">
              <a:buClr>
                <a:schemeClr val="accent2"/>
              </a:buClr>
              <a:buFont typeface="Wingdings" panose="05000000000000000000" pitchFamily="2" charset="2"/>
              <a:buChar char="Ø"/>
            </a:pPr>
            <a:endParaRPr lang="en-US" b="0" i="0" dirty="0">
              <a:effectLst/>
              <a:latin typeface="+mj-lt"/>
            </a:endParaRPr>
          </a:p>
          <a:p>
            <a:pPr marL="285750" indent="-285750">
              <a:buClr>
                <a:schemeClr val="accent2"/>
              </a:buClr>
              <a:buFont typeface="Wingdings" panose="05000000000000000000" pitchFamily="2" charset="2"/>
              <a:buChar char="Ø"/>
            </a:pPr>
            <a:endParaRPr lang="en-IN" dirty="0"/>
          </a:p>
        </p:txBody>
      </p:sp>
    </p:spTree>
    <p:extLst>
      <p:ext uri="{BB962C8B-B14F-4D97-AF65-F5344CB8AC3E}">
        <p14:creationId xmlns:p14="http://schemas.microsoft.com/office/powerpoint/2010/main" val="495233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4814FF-24BC-E588-19FF-11D5E83130F5}"/>
              </a:ext>
            </a:extLst>
          </p:cNvPr>
          <p:cNvSpPr>
            <a:spLocks noGrp="1"/>
          </p:cNvSpPr>
          <p:nvPr>
            <p:ph type="title"/>
          </p:nvPr>
        </p:nvSpPr>
        <p:spPr>
          <a:xfrm>
            <a:off x="1346947" y="598416"/>
            <a:ext cx="9498106" cy="1720727"/>
          </a:xfrm>
        </p:spPr>
        <p:txBody>
          <a:bodyPr>
            <a:normAutofit/>
          </a:bodyPr>
          <a:lstStyle/>
          <a:p>
            <a:pPr algn="ctr"/>
            <a:r>
              <a:rPr lang="en-US" sz="2800" b="1" dirty="0"/>
              <a:t>Types of boosting algorithm</a:t>
            </a:r>
            <a:endParaRPr lang="en-IN" sz="2800" b="1" dirty="0"/>
          </a:p>
        </p:txBody>
      </p:sp>
      <p:sp>
        <p:nvSpPr>
          <p:cNvPr id="4" name="Text Placeholder 3">
            <a:extLst>
              <a:ext uri="{FF2B5EF4-FFF2-40B4-BE49-F238E27FC236}">
                <a16:creationId xmlns:a16="http://schemas.microsoft.com/office/drawing/2014/main" id="{656D9A7B-B01B-564E-3EBD-1C03EC18C1C7}"/>
              </a:ext>
            </a:extLst>
          </p:cNvPr>
          <p:cNvSpPr>
            <a:spLocks noGrp="1"/>
          </p:cNvSpPr>
          <p:nvPr>
            <p:ph type="body" sz="half" idx="2"/>
          </p:nvPr>
        </p:nvSpPr>
        <p:spPr>
          <a:xfrm>
            <a:off x="3784259" y="2090090"/>
            <a:ext cx="6414248" cy="2079314"/>
          </a:xfrm>
        </p:spPr>
        <p:txBody>
          <a:bodyPr>
            <a:normAutofit/>
          </a:bodyPr>
          <a:lstStyle/>
          <a:p>
            <a:pPr marL="285750" indent="-285750">
              <a:buClr>
                <a:srgbClr val="0070C0"/>
              </a:buClr>
              <a:buSzPct val="100000"/>
              <a:buFont typeface="Wingdings" panose="05000000000000000000" pitchFamily="2" charset="2"/>
              <a:buChar char="v"/>
            </a:pPr>
            <a:r>
              <a:rPr lang="en-US" dirty="0"/>
              <a:t>Ada boost (Adaptive Boosting)</a:t>
            </a:r>
            <a:endParaRPr lang="en-IN" dirty="0"/>
          </a:p>
          <a:p>
            <a:pPr marL="285750" indent="-285750">
              <a:buClr>
                <a:srgbClr val="0070C0"/>
              </a:buClr>
              <a:buSzPct val="100000"/>
              <a:buFont typeface="Wingdings" panose="05000000000000000000" pitchFamily="2" charset="2"/>
              <a:buChar char="v"/>
            </a:pPr>
            <a:r>
              <a:rPr lang="en-IN" dirty="0"/>
              <a:t>Gradient Boosting</a:t>
            </a:r>
          </a:p>
          <a:p>
            <a:pPr marL="285750" indent="-285750">
              <a:buClr>
                <a:srgbClr val="0070C0"/>
              </a:buClr>
              <a:buSzPct val="100000"/>
              <a:buFont typeface="Wingdings" panose="05000000000000000000" pitchFamily="2" charset="2"/>
              <a:buChar char="v"/>
            </a:pPr>
            <a:r>
              <a:rPr lang="en-IN" dirty="0"/>
              <a:t>XG Boosting (Xtreme Gradient Boosting)</a:t>
            </a:r>
          </a:p>
          <a:p>
            <a:pPr marL="285750" indent="-285750">
              <a:buClr>
                <a:srgbClr val="0070C0"/>
              </a:buClr>
              <a:buSzPct val="100000"/>
              <a:buFont typeface="Wingdings" panose="05000000000000000000" pitchFamily="2" charset="2"/>
              <a:buChar char="v"/>
            </a:pPr>
            <a:r>
              <a:rPr lang="en-IN" dirty="0"/>
              <a:t>LG Boosting</a:t>
            </a:r>
            <a:endParaRPr lang="en-US" dirty="0"/>
          </a:p>
        </p:txBody>
      </p:sp>
    </p:spTree>
    <p:extLst>
      <p:ext uri="{BB962C8B-B14F-4D97-AF65-F5344CB8AC3E}">
        <p14:creationId xmlns:p14="http://schemas.microsoft.com/office/powerpoint/2010/main" val="2608355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FC02B-78BB-7BE4-5B40-82E1FB9CDD83}"/>
              </a:ext>
            </a:extLst>
          </p:cNvPr>
          <p:cNvSpPr>
            <a:spLocks noGrp="1"/>
          </p:cNvSpPr>
          <p:nvPr>
            <p:ph type="title"/>
          </p:nvPr>
        </p:nvSpPr>
        <p:spPr>
          <a:xfrm>
            <a:off x="1037017" y="642696"/>
            <a:ext cx="10820400" cy="1315413"/>
          </a:xfrm>
        </p:spPr>
        <p:txBody>
          <a:bodyPr/>
          <a:lstStyle/>
          <a:p>
            <a:r>
              <a:rPr lang="en-US" b="1" dirty="0"/>
              <a:t>ADA BOOST</a:t>
            </a:r>
            <a:endParaRPr lang="en-IN" b="1" dirty="0"/>
          </a:p>
        </p:txBody>
      </p:sp>
      <p:sp>
        <p:nvSpPr>
          <p:cNvPr id="3" name="Text Placeholder 2">
            <a:extLst>
              <a:ext uri="{FF2B5EF4-FFF2-40B4-BE49-F238E27FC236}">
                <a16:creationId xmlns:a16="http://schemas.microsoft.com/office/drawing/2014/main" id="{A79A90B1-E6B5-6AE4-7F61-D5644A05E991}"/>
              </a:ext>
            </a:extLst>
          </p:cNvPr>
          <p:cNvSpPr>
            <a:spLocks noGrp="1"/>
          </p:cNvSpPr>
          <p:nvPr>
            <p:ph type="body" sz="half" idx="2"/>
          </p:nvPr>
        </p:nvSpPr>
        <p:spPr>
          <a:xfrm>
            <a:off x="997527" y="1958109"/>
            <a:ext cx="10157456" cy="2690091"/>
          </a:xfrm>
        </p:spPr>
        <p:txBody>
          <a:bodyPr>
            <a:normAutofit lnSpcReduction="10000"/>
          </a:bodyPr>
          <a:lstStyle/>
          <a:p>
            <a:pPr algn="l" fontAlgn="base">
              <a:buClr>
                <a:schemeClr val="accent6"/>
              </a:buClr>
              <a:buFont typeface="Arial" panose="020B0604020202020204" pitchFamily="34" charset="0"/>
              <a:buChar char="•"/>
            </a:pPr>
            <a:r>
              <a:rPr lang="en-US" b="0" i="0" dirty="0">
                <a:effectLst/>
                <a:latin typeface="+mj-lt"/>
              </a:rPr>
              <a:t>AdaBoost algorithm, short for Adaptive Boosting, is a </a:t>
            </a:r>
            <a:r>
              <a:rPr lang="en-US" b="0" i="0" strike="noStrike" dirty="0">
                <a:effectLst/>
                <a:latin typeface="+mj-lt"/>
              </a:rPr>
              <a:t>Boosting Technique</a:t>
            </a:r>
            <a:r>
              <a:rPr lang="en-US" b="0" i="0" dirty="0">
                <a:effectLst/>
                <a:latin typeface="+mj-lt"/>
              </a:rPr>
              <a:t> used as an Ensemble Method in </a:t>
            </a:r>
            <a:r>
              <a:rPr lang="en-US" b="0" i="0" u="none" strike="noStrike" dirty="0">
                <a:effectLst/>
                <a:latin typeface="+mj-lt"/>
              </a:rPr>
              <a:t>Machine Learning.</a:t>
            </a:r>
            <a:endParaRPr lang="en-US" b="0" i="0" dirty="0">
              <a:effectLst/>
              <a:latin typeface="+mj-lt"/>
            </a:endParaRPr>
          </a:p>
          <a:p>
            <a:pPr algn="l" fontAlgn="base">
              <a:buClr>
                <a:schemeClr val="accent6"/>
              </a:buClr>
              <a:buFont typeface="Arial" panose="020B0604020202020204" pitchFamily="34" charset="0"/>
              <a:buChar char="•"/>
            </a:pPr>
            <a:r>
              <a:rPr lang="en-US" b="0" i="0" dirty="0">
                <a:effectLst/>
                <a:latin typeface="+mj-lt"/>
              </a:rPr>
              <a:t> It is called Adaptive Boosting as the weights are re-assigned to each instance, with higher weights assigned to incorrectly classified instances. </a:t>
            </a:r>
          </a:p>
          <a:p>
            <a:pPr algn="l" fontAlgn="base">
              <a:buClr>
                <a:schemeClr val="accent6"/>
              </a:buClr>
              <a:buFont typeface="Arial" panose="020B0604020202020204" pitchFamily="34" charset="0"/>
              <a:buChar char="•"/>
            </a:pPr>
            <a:r>
              <a:rPr lang="en-US" b="0" i="0" dirty="0">
                <a:effectLst/>
                <a:latin typeface="+mj-lt"/>
              </a:rPr>
              <a:t>Boosting is used to reduce bias as well as variance for </a:t>
            </a:r>
            <a:r>
              <a:rPr lang="en-US" b="0" i="0" u="none" strike="noStrike" dirty="0">
                <a:effectLst/>
                <a:latin typeface="+mj-lt"/>
              </a:rPr>
              <a:t>supervised learning</a:t>
            </a:r>
            <a:r>
              <a:rPr lang="en-US" b="0" i="0" dirty="0">
                <a:effectLst/>
                <a:latin typeface="+mj-lt"/>
              </a:rPr>
              <a:t>. It works on the principle of learners growing sequentially. </a:t>
            </a:r>
          </a:p>
          <a:p>
            <a:pPr algn="l" fontAlgn="base">
              <a:buClr>
                <a:schemeClr val="accent6"/>
              </a:buClr>
              <a:buFont typeface="Arial" panose="020B0604020202020204" pitchFamily="34" charset="0"/>
              <a:buChar char="•"/>
            </a:pPr>
            <a:r>
              <a:rPr lang="en-US" b="0" i="0" dirty="0">
                <a:effectLst/>
                <a:latin typeface="+mj-lt"/>
              </a:rPr>
              <a:t>In simple words, weak learners are converted into strong ones. The AdaBoost algorithm works on the same principle as boosting with a slight difference. Let’s discuss this difference in detail.</a:t>
            </a:r>
          </a:p>
          <a:p>
            <a:br>
              <a:rPr lang="en-US" dirty="0">
                <a:latin typeface="+mj-lt"/>
              </a:rPr>
            </a:br>
            <a:endParaRPr lang="en-US" dirty="0">
              <a:latin typeface="+mj-lt"/>
            </a:endParaRPr>
          </a:p>
          <a:p>
            <a:pPr marL="285750" indent="-285750">
              <a:buClr>
                <a:schemeClr val="accent6"/>
              </a:buClr>
              <a:buFont typeface="Courier New" panose="02070309020205020404" pitchFamily="49" charset="0"/>
              <a:buChar char="o"/>
            </a:pPr>
            <a:endParaRPr lang="en-IN" dirty="0"/>
          </a:p>
        </p:txBody>
      </p:sp>
    </p:spTree>
    <p:extLst>
      <p:ext uri="{BB962C8B-B14F-4D97-AF65-F5344CB8AC3E}">
        <p14:creationId xmlns:p14="http://schemas.microsoft.com/office/powerpoint/2010/main" val="3597706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E961-6C85-8799-565E-2C541E3DAFBF}"/>
              </a:ext>
            </a:extLst>
          </p:cNvPr>
          <p:cNvSpPr>
            <a:spLocks noGrp="1"/>
          </p:cNvSpPr>
          <p:nvPr>
            <p:ph type="title"/>
          </p:nvPr>
        </p:nvSpPr>
        <p:spPr>
          <a:xfrm>
            <a:off x="1151965" y="619062"/>
            <a:ext cx="10820400" cy="869080"/>
          </a:xfrm>
        </p:spPr>
        <p:txBody>
          <a:bodyPr/>
          <a:lstStyle/>
          <a:p>
            <a:r>
              <a:rPr lang="en-US" b="1" dirty="0"/>
              <a:t>Gradient boosting</a:t>
            </a:r>
            <a:endParaRPr lang="en-IN" b="1" dirty="0"/>
          </a:p>
        </p:txBody>
      </p:sp>
      <p:sp>
        <p:nvSpPr>
          <p:cNvPr id="3" name="Text Placeholder 2">
            <a:extLst>
              <a:ext uri="{FF2B5EF4-FFF2-40B4-BE49-F238E27FC236}">
                <a16:creationId xmlns:a16="http://schemas.microsoft.com/office/drawing/2014/main" id="{3D441628-DFB5-F719-536F-B2994A2E007A}"/>
              </a:ext>
            </a:extLst>
          </p:cNvPr>
          <p:cNvSpPr>
            <a:spLocks noGrp="1"/>
          </p:cNvSpPr>
          <p:nvPr>
            <p:ph type="body" sz="half" idx="2"/>
          </p:nvPr>
        </p:nvSpPr>
        <p:spPr>
          <a:xfrm>
            <a:off x="941294" y="1622613"/>
            <a:ext cx="10213689" cy="3025588"/>
          </a:xfrm>
        </p:spPr>
        <p:txBody>
          <a:bodyPr>
            <a:normAutofit/>
          </a:bodyPr>
          <a:lstStyle/>
          <a:p>
            <a:pPr marL="285750" indent="-285750">
              <a:buClr>
                <a:srgbClr val="FFFF00"/>
              </a:buClr>
              <a:buFont typeface="Arial" panose="020B0604020202020204" pitchFamily="34" charset="0"/>
              <a:buChar char="•"/>
            </a:pPr>
            <a:r>
              <a:rPr lang="en-US" b="0" i="0" dirty="0">
                <a:effectLst/>
                <a:latin typeface="+mj-lt"/>
              </a:rPr>
              <a:t>Another very popular Boosting algorithm is </a:t>
            </a:r>
            <a:r>
              <a:rPr lang="en-US" b="0" i="1" dirty="0">
                <a:effectLst/>
                <a:latin typeface="+mj-lt"/>
              </a:rPr>
              <a:t>Gradient Boosting</a:t>
            </a:r>
            <a:r>
              <a:rPr lang="en-US" b="0" i="0" dirty="0">
                <a:effectLst/>
                <a:latin typeface="+mj-lt"/>
              </a:rPr>
              <a:t>. Just like Ada Boost, Gradient Boosting works by sequentially adding predictors to an ensemble, each one correcting its predecessor. However, instead of tweaking the instance weights at every iteration like Ada Boost does, this method tries to fit the new predictor to the </a:t>
            </a:r>
            <a:r>
              <a:rPr lang="en-US" b="0" i="1" dirty="0">
                <a:effectLst/>
                <a:latin typeface="+mj-lt"/>
              </a:rPr>
              <a:t>residual errors </a:t>
            </a:r>
            <a:r>
              <a:rPr lang="en-US" b="0" i="0" dirty="0">
                <a:effectLst/>
                <a:latin typeface="+mj-lt"/>
              </a:rPr>
              <a:t>made by the previous predictor.</a:t>
            </a:r>
          </a:p>
          <a:p>
            <a:pPr algn="l" fontAlgn="base">
              <a:buFont typeface="Arial" panose="020B0604020202020204" pitchFamily="34" charset="0"/>
              <a:buChar char="•"/>
            </a:pPr>
            <a:r>
              <a:rPr lang="en-US" b="0" i="0" dirty="0">
                <a:effectLst/>
                <a:latin typeface="+mj-lt"/>
              </a:rPr>
              <a:t>    The base learners are generated sequentially in such a way that the present base learner is        </a:t>
            </a:r>
            <a:br>
              <a:rPr lang="en-US" b="0" i="0" dirty="0">
                <a:effectLst/>
                <a:latin typeface="+mj-lt"/>
              </a:rPr>
            </a:br>
            <a:r>
              <a:rPr lang="en-US" b="0" i="0" dirty="0">
                <a:effectLst/>
                <a:latin typeface="+mj-lt"/>
              </a:rPr>
              <a:t>     always more effective than the previous one.</a:t>
            </a:r>
          </a:p>
          <a:p>
            <a:pPr algn="l" fontAlgn="base">
              <a:buFont typeface="Arial" panose="020B0604020202020204" pitchFamily="34" charset="0"/>
              <a:buChar char="•"/>
            </a:pPr>
            <a:r>
              <a:rPr lang="en-US" b="0" i="0" dirty="0">
                <a:effectLst/>
                <a:latin typeface="+mj-lt"/>
              </a:rPr>
              <a:t>    It can be used for both classification and regression problems.</a:t>
            </a:r>
          </a:p>
          <a:p>
            <a:pPr marL="285750" indent="-285750">
              <a:buClr>
                <a:srgbClr val="FFFF00"/>
              </a:buClr>
              <a:buFont typeface="Arial" panose="020B0604020202020204" pitchFamily="34" charset="0"/>
              <a:buChar char="•"/>
            </a:pPr>
            <a:endParaRPr lang="en-US" b="0" i="0" dirty="0">
              <a:effectLst/>
              <a:latin typeface="+mj-lt"/>
            </a:endParaRPr>
          </a:p>
          <a:p>
            <a:pPr marL="285750" indent="-285750">
              <a:buClr>
                <a:srgbClr val="FFFF00"/>
              </a:buClr>
              <a:buFont typeface="Wingdings" panose="05000000000000000000" pitchFamily="2" charset="2"/>
              <a:buChar char="§"/>
            </a:pPr>
            <a:endParaRPr lang="en-IN" dirty="0"/>
          </a:p>
          <a:p>
            <a:pPr marL="285750" indent="-285750">
              <a:buClr>
                <a:srgbClr val="FFFF00"/>
              </a:buClr>
              <a:buFont typeface="Wingdings" panose="05000000000000000000" pitchFamily="2" charset="2"/>
              <a:buChar char="§"/>
            </a:pPr>
            <a:endParaRPr lang="en-IN" dirty="0"/>
          </a:p>
        </p:txBody>
      </p:sp>
    </p:spTree>
    <p:extLst>
      <p:ext uri="{BB962C8B-B14F-4D97-AF65-F5344CB8AC3E}">
        <p14:creationId xmlns:p14="http://schemas.microsoft.com/office/powerpoint/2010/main" val="3048837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7D334-9396-8E05-BEE5-9D630B3538CB}"/>
              </a:ext>
            </a:extLst>
          </p:cNvPr>
          <p:cNvSpPr>
            <a:spLocks noGrp="1"/>
          </p:cNvSpPr>
          <p:nvPr>
            <p:ph type="title"/>
          </p:nvPr>
        </p:nvSpPr>
        <p:spPr>
          <a:xfrm>
            <a:off x="968188" y="717674"/>
            <a:ext cx="10690412" cy="976656"/>
          </a:xfrm>
        </p:spPr>
        <p:txBody>
          <a:bodyPr/>
          <a:lstStyle/>
          <a:p>
            <a:r>
              <a:rPr lang="en-US" b="1" dirty="0"/>
              <a:t>Xtreme gradient boosting</a:t>
            </a:r>
            <a:endParaRPr lang="en-IN" b="1" dirty="0"/>
          </a:p>
        </p:txBody>
      </p:sp>
      <p:sp>
        <p:nvSpPr>
          <p:cNvPr id="3" name="Text Placeholder 2">
            <a:extLst>
              <a:ext uri="{FF2B5EF4-FFF2-40B4-BE49-F238E27FC236}">
                <a16:creationId xmlns:a16="http://schemas.microsoft.com/office/drawing/2014/main" id="{AF46F607-7562-D1BD-D07F-D144C076775E}"/>
              </a:ext>
            </a:extLst>
          </p:cNvPr>
          <p:cNvSpPr>
            <a:spLocks noGrp="1"/>
          </p:cNvSpPr>
          <p:nvPr>
            <p:ph type="body" sz="half" idx="2"/>
          </p:nvPr>
        </p:nvSpPr>
        <p:spPr>
          <a:xfrm>
            <a:off x="968188" y="1864660"/>
            <a:ext cx="10186795" cy="2783542"/>
          </a:xfrm>
        </p:spPr>
        <p:txBody>
          <a:bodyPr>
            <a:normAutofit fontScale="70000" lnSpcReduction="20000"/>
          </a:bodyPr>
          <a:lstStyle/>
          <a:p>
            <a:pPr algn="l" fontAlgn="base">
              <a:buFont typeface="Arial" panose="020B0604020202020204" pitchFamily="34" charset="0"/>
              <a:buChar char="•"/>
            </a:pPr>
            <a:r>
              <a:rPr lang="en-US" sz="2500" b="0" i="0" dirty="0">
                <a:effectLst/>
                <a:latin typeface="+mj-lt"/>
              </a:rPr>
              <a:t>Gradient boosting is an </a:t>
            </a:r>
            <a:r>
              <a:rPr lang="en-US" sz="2500" dirty="0">
                <a:effectLst/>
                <a:latin typeface="+mj-lt"/>
              </a:rPr>
              <a:t>ensemble</a:t>
            </a:r>
            <a:r>
              <a:rPr lang="en-US" sz="2500" b="1" i="1" dirty="0">
                <a:effectLst/>
                <a:latin typeface="+mj-lt"/>
              </a:rPr>
              <a:t> </a:t>
            </a:r>
            <a:r>
              <a:rPr lang="en-US" sz="2500" b="0" i="1" dirty="0">
                <a:effectLst/>
                <a:latin typeface="+mj-lt"/>
              </a:rPr>
              <a:t>method </a:t>
            </a:r>
            <a:r>
              <a:rPr lang="en-US" sz="2500" b="0" i="0" dirty="0">
                <a:effectLst/>
                <a:latin typeface="+mj-lt"/>
              </a:rPr>
              <a:t>that sequentially adds our trained predictors and assigns them a weight. However, instead of assigning different weights to the classifiers after every iteration, this method fits the new model to new residuals of the previous prediction and then minimizes the loss when adding the latest prediction. </a:t>
            </a:r>
          </a:p>
          <a:p>
            <a:pPr algn="l" fontAlgn="base">
              <a:buFont typeface="Arial" panose="020B0604020202020204" pitchFamily="34" charset="0"/>
              <a:buChar char="•"/>
            </a:pPr>
            <a:r>
              <a:rPr lang="en-US" sz="2500" b="0" i="1" dirty="0">
                <a:effectLst/>
                <a:latin typeface="+mj-lt"/>
              </a:rPr>
              <a:t>So,</a:t>
            </a:r>
            <a:r>
              <a:rPr lang="en-US" sz="2500" b="1" i="1" dirty="0">
                <a:effectLst/>
                <a:latin typeface="+mj-lt"/>
              </a:rPr>
              <a:t> </a:t>
            </a:r>
            <a:r>
              <a:rPr lang="en-US" sz="2500" dirty="0">
                <a:effectLst/>
                <a:latin typeface="+mj-lt"/>
              </a:rPr>
              <a:t>in the end, you are updating your model using gradient descent and hence the name, gradient boosting</a:t>
            </a:r>
            <a:r>
              <a:rPr lang="en-US" sz="2500" b="0" i="1" dirty="0">
                <a:effectLst/>
                <a:latin typeface="+mj-lt"/>
              </a:rPr>
              <a:t>. </a:t>
            </a:r>
            <a:r>
              <a:rPr lang="en-US" sz="2500" b="0" i="0" dirty="0">
                <a:effectLst/>
                <a:latin typeface="+mj-lt"/>
              </a:rPr>
              <a:t>This is supported for both regression and classification problems. </a:t>
            </a:r>
            <a:r>
              <a:rPr lang="en-US" sz="2500" b="0" i="0" dirty="0" err="1">
                <a:effectLst/>
                <a:latin typeface="+mj-lt"/>
              </a:rPr>
              <a:t>XGBoost</a:t>
            </a:r>
            <a:r>
              <a:rPr lang="en-US" sz="2500" b="0" i="0" dirty="0">
                <a:effectLst/>
                <a:latin typeface="+mj-lt"/>
              </a:rPr>
              <a:t> specifically, implements this algorithm for decision tree boosting with an additional custom regularization term in the objective function.</a:t>
            </a:r>
          </a:p>
          <a:p>
            <a:pPr algn="l" fontAlgn="base">
              <a:buFont typeface="Arial" panose="020B0604020202020204" pitchFamily="34" charset="0"/>
              <a:buChar char="•"/>
            </a:pPr>
            <a:r>
              <a:rPr lang="en-US" sz="2500" b="0" i="0" dirty="0">
                <a:effectLst/>
                <a:latin typeface="+mj-lt"/>
              </a:rPr>
              <a:t>In recent years the main driving force behind the algorithms that won massive ML competitions is </a:t>
            </a:r>
            <a:r>
              <a:rPr lang="en-US" sz="2500" i="0" dirty="0">
                <a:effectLst/>
                <a:latin typeface="+mj-lt"/>
              </a:rPr>
              <a:t>Xtreme Gradient Boost o</a:t>
            </a:r>
            <a:r>
              <a:rPr lang="en-US" sz="2500" b="1" i="0" dirty="0">
                <a:effectLst/>
                <a:latin typeface="+mj-lt"/>
              </a:rPr>
              <a:t>r </a:t>
            </a:r>
            <a:r>
              <a:rPr lang="en-US" sz="2500" i="0" dirty="0" err="1">
                <a:effectLst/>
                <a:latin typeface="+mj-lt"/>
              </a:rPr>
              <a:t>Xgboost</a:t>
            </a:r>
            <a:r>
              <a:rPr lang="en-US" sz="2500" i="0" dirty="0">
                <a:effectLst/>
                <a:latin typeface="+mj-lt"/>
              </a:rPr>
              <a:t>.</a:t>
            </a:r>
          </a:p>
          <a:p>
            <a:br>
              <a:rPr lang="en-US" dirty="0"/>
            </a:br>
            <a:endParaRPr lang="en-US" dirty="0"/>
          </a:p>
        </p:txBody>
      </p:sp>
    </p:spTree>
    <p:extLst>
      <p:ext uri="{BB962C8B-B14F-4D97-AF65-F5344CB8AC3E}">
        <p14:creationId xmlns:p14="http://schemas.microsoft.com/office/powerpoint/2010/main" val="3705640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62912-B030-D89A-8257-F4D46BF1E065}"/>
              </a:ext>
            </a:extLst>
          </p:cNvPr>
          <p:cNvSpPr>
            <a:spLocks noGrp="1"/>
          </p:cNvSpPr>
          <p:nvPr>
            <p:ph type="title"/>
          </p:nvPr>
        </p:nvSpPr>
        <p:spPr>
          <a:xfrm>
            <a:off x="1107142" y="793626"/>
            <a:ext cx="10820400" cy="904938"/>
          </a:xfrm>
        </p:spPr>
        <p:txBody>
          <a:bodyPr/>
          <a:lstStyle/>
          <a:p>
            <a:r>
              <a:rPr lang="en-US" b="1" dirty="0"/>
              <a:t>LG BOOSTING</a:t>
            </a:r>
            <a:endParaRPr lang="en-IN" b="1" dirty="0"/>
          </a:p>
        </p:txBody>
      </p:sp>
      <p:sp>
        <p:nvSpPr>
          <p:cNvPr id="3" name="Text Placeholder 2">
            <a:extLst>
              <a:ext uri="{FF2B5EF4-FFF2-40B4-BE49-F238E27FC236}">
                <a16:creationId xmlns:a16="http://schemas.microsoft.com/office/drawing/2014/main" id="{20C7A88A-A548-5114-0A20-62B42BE5F098}"/>
              </a:ext>
            </a:extLst>
          </p:cNvPr>
          <p:cNvSpPr>
            <a:spLocks noGrp="1"/>
          </p:cNvSpPr>
          <p:nvPr>
            <p:ph type="body" sz="half" idx="2"/>
          </p:nvPr>
        </p:nvSpPr>
        <p:spPr>
          <a:xfrm>
            <a:off x="827244" y="1241611"/>
            <a:ext cx="10130516" cy="2187389"/>
          </a:xfrm>
        </p:spPr>
        <p:txBody>
          <a:bodyPr>
            <a:normAutofit/>
          </a:bodyPr>
          <a:lstStyle/>
          <a:p>
            <a:pPr marL="285750" indent="-285750" algn="l" fontAlgn="base">
              <a:buFont typeface="Arial" panose="020B0604020202020204" pitchFamily="34" charset="0"/>
              <a:buChar char="•"/>
            </a:pPr>
            <a:r>
              <a:rPr lang="en-US" dirty="0" err="1">
                <a:latin typeface="+mj-lt"/>
              </a:rPr>
              <a:t>LightGBM</a:t>
            </a:r>
            <a:r>
              <a:rPr lang="en-US" b="0" dirty="0">
                <a:effectLst/>
                <a:latin typeface="+mj-lt"/>
              </a:rPr>
              <a:t>, short for Light Gradient Boosted Machine, is a library developed at Microsoft that provides an efficient implementation of the gradient boosting algorithm.</a:t>
            </a:r>
          </a:p>
          <a:p>
            <a:pPr marL="285750" indent="-285750" algn="l" fontAlgn="base">
              <a:buFont typeface="Arial" panose="020B0604020202020204" pitchFamily="34" charset="0"/>
              <a:buChar char="•"/>
            </a:pPr>
            <a:r>
              <a:rPr lang="en-US" b="0" dirty="0">
                <a:effectLst/>
                <a:latin typeface="+mj-lt"/>
              </a:rPr>
              <a:t>The primary benefit of the </a:t>
            </a:r>
            <a:r>
              <a:rPr lang="en-US" b="0" dirty="0" err="1">
                <a:effectLst/>
                <a:latin typeface="+mj-lt"/>
              </a:rPr>
              <a:t>LightGBM</a:t>
            </a:r>
            <a:r>
              <a:rPr lang="en-US" b="0" dirty="0">
                <a:effectLst/>
                <a:latin typeface="+mj-lt"/>
              </a:rPr>
              <a:t> is the changes to the training algorithm that make the process dramatically faster, and in many cases, result in a more effective model.</a:t>
            </a:r>
          </a:p>
        </p:txBody>
      </p:sp>
    </p:spTree>
    <p:extLst>
      <p:ext uri="{BB962C8B-B14F-4D97-AF65-F5344CB8AC3E}">
        <p14:creationId xmlns:p14="http://schemas.microsoft.com/office/powerpoint/2010/main" val="324131463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141</TotalTime>
  <Words>545</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Courier New</vt:lpstr>
      <vt:lpstr>Wingdings</vt:lpstr>
      <vt:lpstr>Vapor Trail</vt:lpstr>
      <vt:lpstr>BOOSTING ALGORITHM</vt:lpstr>
      <vt:lpstr>BOOSTING</vt:lpstr>
      <vt:lpstr>Types of boosting algorithm</vt:lpstr>
      <vt:lpstr>ADA BOOST</vt:lpstr>
      <vt:lpstr>Gradient boosting</vt:lpstr>
      <vt:lpstr>Xtreme gradient boosting</vt:lpstr>
      <vt:lpstr>LG BOOSTING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ALGORITHM</dc:title>
  <dc:creator>SABARINATH N</dc:creator>
  <cp:lastModifiedBy>SABARINATH N</cp:lastModifiedBy>
  <cp:revision>6</cp:revision>
  <dcterms:created xsi:type="dcterms:W3CDTF">2023-06-12T07:27:34Z</dcterms:created>
  <dcterms:modified xsi:type="dcterms:W3CDTF">2023-06-12T10:51:40Z</dcterms:modified>
</cp:coreProperties>
</file>