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69" r:id="rId4"/>
    <p:sldId id="270" r:id="rId5"/>
    <p:sldId id="263" r:id="rId6"/>
    <p:sldId id="264" r:id="rId7"/>
    <p:sldId id="286" r:id="rId8"/>
    <p:sldId id="271" r:id="rId9"/>
    <p:sldId id="265" r:id="rId10"/>
    <p:sldId id="277" r:id="rId11"/>
    <p:sldId id="260" r:id="rId12"/>
    <p:sldId id="261" r:id="rId13"/>
    <p:sldId id="278" r:id="rId14"/>
    <p:sldId id="274" r:id="rId15"/>
    <p:sldId id="279" r:id="rId16"/>
    <p:sldId id="275" r:id="rId17"/>
    <p:sldId id="280" r:id="rId18"/>
    <p:sldId id="281" r:id="rId19"/>
    <p:sldId id="282" r:id="rId20"/>
    <p:sldId id="283" r:id="rId21"/>
    <p:sldId id="276" r:id="rId22"/>
    <p:sldId id="268" r:id="rId23"/>
    <p:sldId id="284"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5A0AE-5C0C-4197-A576-E4B59BB9A75C}"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E96C8-08B0-41D3-8B86-267C0D189335}" type="slidenum">
              <a:rPr lang="en-IN" smtClean="0"/>
              <a:t>‹#›</a:t>
            </a:fld>
            <a:endParaRPr lang="en-IN"/>
          </a:p>
        </p:txBody>
      </p:sp>
    </p:spTree>
    <p:extLst>
      <p:ext uri="{BB962C8B-B14F-4D97-AF65-F5344CB8AC3E}">
        <p14:creationId xmlns:p14="http://schemas.microsoft.com/office/powerpoint/2010/main" val="262971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753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3" name="Google Shape;26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61430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100"/>
              <a:buFont typeface="Noto Sans Symbols"/>
              <a:buNone/>
            </a:pPr>
            <a:endParaRPr dirty="0"/>
          </a:p>
        </p:txBody>
      </p:sp>
      <p:sp>
        <p:nvSpPr>
          <p:cNvPr id="290" name="Google Shape;29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83098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5" name="Google Shape;64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Tree>
    <p:extLst>
      <p:ext uri="{BB962C8B-B14F-4D97-AF65-F5344CB8AC3E}">
        <p14:creationId xmlns:p14="http://schemas.microsoft.com/office/powerpoint/2010/main" val="125702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A1A3FC-8CC4-4F8F-B9DE-AB06639D82FC}"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129552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45F1880-CB18-42F0-856F-4C5952E601D6}"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199695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8AC6E0-5CAF-4D58-AC16-442667544EEF}"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179668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177925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35766-FFF1-4B8B-A449-5C9C4B52873C}"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335929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64B7E5-F6AB-4A8E-B833-53832C453845}" type="datetime8">
              <a:rPr lang="en-IN" smtClean="0"/>
              <a:t>03-10-2024 18:26</a:t>
            </a:fld>
            <a:endParaRPr lang="en-IN"/>
          </a:p>
        </p:txBody>
      </p:sp>
      <p:sp>
        <p:nvSpPr>
          <p:cNvPr id="6" name="Footer Placeholder 5"/>
          <p:cNvSpPr>
            <a:spLocks noGrp="1"/>
          </p:cNvSpPr>
          <p:nvPr>
            <p:ph type="ftr" sz="quarter" idx="11"/>
          </p:nvPr>
        </p:nvSpPr>
        <p:spPr/>
        <p:txBody>
          <a:bodyPr/>
          <a:lstStyle/>
          <a:p>
            <a:r>
              <a:rPr lang="en-IN"/>
              <a:t>IT 225 Software Engineering Lab</a:t>
            </a:r>
          </a:p>
        </p:txBody>
      </p:sp>
      <p:sp>
        <p:nvSpPr>
          <p:cNvPr id="7" name="Slide Number Placeholder 6"/>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42430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0B4B75-91E7-4D5B-8FC3-2D11B1B11CE4}" type="datetime8">
              <a:rPr lang="en-IN" smtClean="0"/>
              <a:t>03-10-2024 18:26</a:t>
            </a:fld>
            <a:endParaRPr lang="en-IN"/>
          </a:p>
        </p:txBody>
      </p:sp>
      <p:sp>
        <p:nvSpPr>
          <p:cNvPr id="8" name="Footer Placeholder 7"/>
          <p:cNvSpPr>
            <a:spLocks noGrp="1"/>
          </p:cNvSpPr>
          <p:nvPr>
            <p:ph type="ftr" sz="quarter" idx="11"/>
          </p:nvPr>
        </p:nvSpPr>
        <p:spPr/>
        <p:txBody>
          <a:bodyPr/>
          <a:lstStyle/>
          <a:p>
            <a:r>
              <a:rPr lang="en-IN"/>
              <a:t>IT 225 Software Engineering Lab</a:t>
            </a:r>
          </a:p>
        </p:txBody>
      </p:sp>
      <p:sp>
        <p:nvSpPr>
          <p:cNvPr id="9" name="Slide Number Placeholder 8"/>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21814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4D811C6-D2AA-4AFA-AD31-8BC4FBBD0379}" type="datetime8">
              <a:rPr lang="en-IN" smtClean="0"/>
              <a:t>03-10-2024 18:26</a:t>
            </a:fld>
            <a:endParaRPr lang="en-IN"/>
          </a:p>
        </p:txBody>
      </p:sp>
      <p:sp>
        <p:nvSpPr>
          <p:cNvPr id="4" name="Footer Placeholder 3"/>
          <p:cNvSpPr>
            <a:spLocks noGrp="1"/>
          </p:cNvSpPr>
          <p:nvPr>
            <p:ph type="ftr" sz="quarter" idx="11"/>
          </p:nvPr>
        </p:nvSpPr>
        <p:spPr/>
        <p:txBody>
          <a:bodyPr/>
          <a:lstStyle/>
          <a:p>
            <a:r>
              <a:rPr lang="en-IN"/>
              <a:t>IT 225 Software Engineering Lab</a:t>
            </a:r>
          </a:p>
        </p:txBody>
      </p:sp>
      <p:sp>
        <p:nvSpPr>
          <p:cNvPr id="5" name="Slide Number Placeholder 4"/>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24367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9BB6-CD17-4BD5-88B1-79AAF1E48204}" type="datetime8">
              <a:rPr lang="en-IN" smtClean="0"/>
              <a:t>03-10-2024 18:26</a:t>
            </a:fld>
            <a:endParaRPr lang="en-IN"/>
          </a:p>
        </p:txBody>
      </p:sp>
      <p:sp>
        <p:nvSpPr>
          <p:cNvPr id="3" name="Footer Placeholder 2"/>
          <p:cNvSpPr>
            <a:spLocks noGrp="1"/>
          </p:cNvSpPr>
          <p:nvPr>
            <p:ph type="ftr" sz="quarter" idx="11"/>
          </p:nvPr>
        </p:nvSpPr>
        <p:spPr/>
        <p:txBody>
          <a:bodyPr/>
          <a:lstStyle/>
          <a:p>
            <a:r>
              <a:rPr lang="en-IN"/>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224046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67CA79-1652-47A3-904F-94DA3D736BD1}" type="datetime8">
              <a:rPr lang="en-IN" smtClean="0"/>
              <a:t>03-10-2024 18:26</a:t>
            </a:fld>
            <a:endParaRPr lang="en-IN"/>
          </a:p>
        </p:txBody>
      </p:sp>
      <p:sp>
        <p:nvSpPr>
          <p:cNvPr id="6" name="Footer Placeholder 5"/>
          <p:cNvSpPr>
            <a:spLocks noGrp="1"/>
          </p:cNvSpPr>
          <p:nvPr>
            <p:ph type="ftr" sz="quarter" idx="11"/>
          </p:nvPr>
        </p:nvSpPr>
        <p:spPr/>
        <p:txBody>
          <a:bodyPr/>
          <a:lstStyle/>
          <a:p>
            <a:r>
              <a:rPr lang="en-IN"/>
              <a:t>IT 225 Software Engineering Lab</a:t>
            </a:r>
          </a:p>
        </p:txBody>
      </p:sp>
      <p:sp>
        <p:nvSpPr>
          <p:cNvPr id="7" name="Slide Number Placeholder 6"/>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415168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682C5-5060-46F4-97EC-72F65B7A9BC2}" type="datetime8">
              <a:rPr lang="en-IN" smtClean="0"/>
              <a:t>03-10-2024 18:26</a:t>
            </a:fld>
            <a:endParaRPr lang="en-IN"/>
          </a:p>
        </p:txBody>
      </p:sp>
      <p:sp>
        <p:nvSpPr>
          <p:cNvPr id="6" name="Footer Placeholder 5"/>
          <p:cNvSpPr>
            <a:spLocks noGrp="1"/>
          </p:cNvSpPr>
          <p:nvPr>
            <p:ph type="ftr" sz="quarter" idx="11"/>
          </p:nvPr>
        </p:nvSpPr>
        <p:spPr/>
        <p:txBody>
          <a:bodyPr/>
          <a:lstStyle/>
          <a:p>
            <a:r>
              <a:rPr lang="en-IN"/>
              <a:t>IT 225 Software Engineering Lab</a:t>
            </a:r>
          </a:p>
        </p:txBody>
      </p:sp>
      <p:sp>
        <p:nvSpPr>
          <p:cNvPr id="7" name="Slide Number Placeholder 6"/>
          <p:cNvSpPr>
            <a:spLocks noGrp="1"/>
          </p:cNvSpPr>
          <p:nvPr>
            <p:ph type="sldNum" sz="quarter" idx="12"/>
          </p:nvPr>
        </p:nvSpPr>
        <p:spPr/>
        <p:txBody>
          <a:bodyPr/>
          <a:lstStyle/>
          <a:p>
            <a:fld id="{6932491E-6841-496A-B41F-3FFF1AC3A41B}" type="slidenum">
              <a:rPr lang="en-IN" smtClean="0"/>
              <a:t>‹#›</a:t>
            </a:fld>
            <a:endParaRPr lang="en-IN"/>
          </a:p>
        </p:txBody>
      </p:sp>
    </p:spTree>
    <p:extLst>
      <p:ext uri="{BB962C8B-B14F-4D97-AF65-F5344CB8AC3E}">
        <p14:creationId xmlns:p14="http://schemas.microsoft.com/office/powerpoint/2010/main" val="246493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2351-43BB-4358-9D6C-BBF5D5D54571}" type="datetime8">
              <a:rPr lang="en-IN" smtClean="0"/>
              <a:t>03-10-2024 18:26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IT 225 Software Engineering Lab</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2491E-6841-496A-B41F-3FFF1AC3A41B}" type="slidenum">
              <a:rPr lang="en-IN" smtClean="0"/>
              <a:t>‹#›</a:t>
            </a:fld>
            <a:endParaRPr lang="en-IN"/>
          </a:p>
        </p:txBody>
      </p:sp>
    </p:spTree>
    <p:extLst>
      <p:ext uri="{BB962C8B-B14F-4D97-AF65-F5344CB8AC3E}">
        <p14:creationId xmlns:p14="http://schemas.microsoft.com/office/powerpoint/2010/main" val="1647717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onlineservices.ignou.ac.in/convocation"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261" y="503853"/>
            <a:ext cx="9277739" cy="4186134"/>
          </a:xfrm>
        </p:spPr>
        <p:txBody>
          <a:bodyPr>
            <a:normAutofit fontScale="90000"/>
          </a:bodyPr>
          <a:lstStyle/>
          <a:p>
            <a:br>
              <a:rPr lang="en-IN" dirty="0">
                <a:latin typeface="Algerian" panose="04020705040A02060702" pitchFamily="82" charset="0"/>
              </a:rPr>
            </a:br>
            <a:r>
              <a:rPr lang="en-IN" dirty="0">
                <a:latin typeface="Algerian" panose="04020705040A02060702" pitchFamily="82" charset="0"/>
              </a:rPr>
              <a:t>AUTOMATION OF CONVOCATION REGISTRATION and seat allotment</a:t>
            </a:r>
          </a:p>
        </p:txBody>
      </p:sp>
      <p:sp>
        <p:nvSpPr>
          <p:cNvPr id="3" name="Subtitle 2"/>
          <p:cNvSpPr>
            <a:spLocks noGrp="1"/>
          </p:cNvSpPr>
          <p:nvPr>
            <p:ph type="subTitle" idx="1"/>
          </p:nvPr>
        </p:nvSpPr>
        <p:spPr>
          <a:xfrm>
            <a:off x="1524000" y="3797981"/>
            <a:ext cx="9144000" cy="1655762"/>
          </a:xfrm>
        </p:spPr>
        <p:txBody>
          <a:bodyPr/>
          <a:lstStyle/>
          <a:p>
            <a:endParaRPr lang="en-IN" dirty="0"/>
          </a:p>
          <a:p>
            <a:endParaRPr lang="en-IN" dirty="0"/>
          </a:p>
        </p:txBody>
      </p:sp>
      <p:sp>
        <p:nvSpPr>
          <p:cNvPr id="4" name="Date Placeholder 3"/>
          <p:cNvSpPr>
            <a:spLocks noGrp="1"/>
          </p:cNvSpPr>
          <p:nvPr>
            <p:ph type="dt" sz="half" idx="10"/>
          </p:nvPr>
        </p:nvSpPr>
        <p:spPr/>
        <p:txBody>
          <a:bodyPr/>
          <a:lstStyle/>
          <a:p>
            <a:fld id="{8A1BC726-3ACC-4DD7-95BF-2CCEF0D978CA}" type="datetime8">
              <a:rPr lang="en-IN" smtClean="0"/>
              <a:t>03-10-2024 18:26</a:t>
            </a:fld>
            <a:endParaRPr lang="en-IN" dirty="0"/>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1</a:t>
            </a:fld>
            <a:endParaRPr lang="en-IN"/>
          </a:p>
        </p:txBody>
      </p:sp>
    </p:spTree>
    <p:extLst>
      <p:ext uri="{BB962C8B-B14F-4D97-AF65-F5344CB8AC3E}">
        <p14:creationId xmlns:p14="http://schemas.microsoft.com/office/powerpoint/2010/main" val="377740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733A-A68B-A8D1-1B4A-4E44B3A5496D}"/>
              </a:ext>
            </a:extLst>
          </p:cNvPr>
          <p:cNvSpPr>
            <a:spLocks noGrp="1"/>
          </p:cNvSpPr>
          <p:nvPr>
            <p:ph type="title"/>
          </p:nvPr>
        </p:nvSpPr>
        <p:spPr/>
        <p:txBody>
          <a:bodyPr/>
          <a:lstStyle/>
          <a:p>
            <a:pPr algn="ctr"/>
            <a:r>
              <a:rPr lang="en-IN" sz="3200" b="1" dirty="0">
                <a:solidFill>
                  <a:srgbClr val="006600"/>
                </a:solidFill>
                <a:latin typeface="Bookman Old Style" panose="02050604050505020204" pitchFamily="18" charset="0"/>
                <a:cs typeface="Arial"/>
              </a:rPr>
              <a:t>Expected Input and Output</a:t>
            </a:r>
            <a:r>
              <a:rPr lang="en-IN" b="1" dirty="0">
                <a:solidFill>
                  <a:schemeClr val="accent6">
                    <a:lumMod val="75000"/>
                  </a:schemeClr>
                </a:solidFill>
                <a:latin typeface="Bookman Old Style" panose="02050604050505020204" pitchFamily="18" charset="0"/>
              </a:rPr>
              <a:t> </a:t>
            </a:r>
            <a:r>
              <a:rPr lang="en-IN" sz="3200" b="1" dirty="0">
                <a:solidFill>
                  <a:srgbClr val="006600"/>
                </a:solidFill>
                <a:latin typeface="Bookman Old Style" panose="02050604050505020204" pitchFamily="18" charset="0"/>
                <a:cs typeface="Arial"/>
              </a:rPr>
              <a:t>Screenshots</a:t>
            </a:r>
          </a:p>
        </p:txBody>
      </p:sp>
      <p:sp>
        <p:nvSpPr>
          <p:cNvPr id="3" name="Date Placeholder 2">
            <a:extLst>
              <a:ext uri="{FF2B5EF4-FFF2-40B4-BE49-F238E27FC236}">
                <a16:creationId xmlns:a16="http://schemas.microsoft.com/office/drawing/2014/main" id="{78E8748A-8AC6-16C3-AF95-A1C17B6DF8F4}"/>
              </a:ext>
            </a:extLst>
          </p:cNvPr>
          <p:cNvSpPr>
            <a:spLocks noGrp="1"/>
          </p:cNvSpPr>
          <p:nvPr>
            <p:ph type="dt" sz="half" idx="10"/>
          </p:nvPr>
        </p:nvSpPr>
        <p:spPr/>
        <p:txBody>
          <a:bodyPr/>
          <a:lstStyle/>
          <a:p>
            <a:fld id="{94D811C6-D2AA-4AFA-AD31-8BC4FBBD0379}" type="datetime8">
              <a:rPr lang="en-IN" smtClean="0"/>
              <a:t>03-10-2024 18:26</a:t>
            </a:fld>
            <a:endParaRPr lang="en-IN"/>
          </a:p>
        </p:txBody>
      </p:sp>
      <p:sp>
        <p:nvSpPr>
          <p:cNvPr id="4" name="Footer Placeholder 3">
            <a:extLst>
              <a:ext uri="{FF2B5EF4-FFF2-40B4-BE49-F238E27FC236}">
                <a16:creationId xmlns:a16="http://schemas.microsoft.com/office/drawing/2014/main" id="{331ECAB2-99CE-F622-5037-CD25989A6D48}"/>
              </a:ext>
            </a:extLst>
          </p:cNvPr>
          <p:cNvSpPr>
            <a:spLocks noGrp="1"/>
          </p:cNvSpPr>
          <p:nvPr>
            <p:ph type="ftr" sz="quarter" idx="11"/>
          </p:nvPr>
        </p:nvSpPr>
        <p:spPr/>
        <p:txBody>
          <a:bodyPr/>
          <a:lstStyle/>
          <a:p>
            <a:r>
              <a:rPr lang="en-IN"/>
              <a:t>IT 225 Software Engineering Lab</a:t>
            </a:r>
          </a:p>
        </p:txBody>
      </p:sp>
      <p:sp>
        <p:nvSpPr>
          <p:cNvPr id="5" name="Slide Number Placeholder 4">
            <a:extLst>
              <a:ext uri="{FF2B5EF4-FFF2-40B4-BE49-F238E27FC236}">
                <a16:creationId xmlns:a16="http://schemas.microsoft.com/office/drawing/2014/main" id="{51C163F4-4791-733E-A0DF-6BA64EF78F39}"/>
              </a:ext>
            </a:extLst>
          </p:cNvPr>
          <p:cNvSpPr>
            <a:spLocks noGrp="1"/>
          </p:cNvSpPr>
          <p:nvPr>
            <p:ph type="sldNum" sz="quarter" idx="12"/>
          </p:nvPr>
        </p:nvSpPr>
        <p:spPr/>
        <p:txBody>
          <a:bodyPr/>
          <a:lstStyle/>
          <a:p>
            <a:fld id="{6932491E-6841-496A-B41F-3FFF1AC3A41B}" type="slidenum">
              <a:rPr lang="en-IN" smtClean="0"/>
              <a:t>10</a:t>
            </a:fld>
            <a:endParaRPr lang="en-IN"/>
          </a:p>
        </p:txBody>
      </p:sp>
      <p:pic>
        <p:nvPicPr>
          <p:cNvPr id="10" name="Picture 9">
            <a:extLst>
              <a:ext uri="{FF2B5EF4-FFF2-40B4-BE49-F238E27FC236}">
                <a16:creationId xmlns:a16="http://schemas.microsoft.com/office/drawing/2014/main" id="{32DC0EAB-D822-4698-E5F8-1E97E4FDEB1B}"/>
              </a:ext>
            </a:extLst>
          </p:cNvPr>
          <p:cNvPicPr>
            <a:picLocks noChangeAspect="1"/>
          </p:cNvPicPr>
          <p:nvPr/>
        </p:nvPicPr>
        <p:blipFill>
          <a:blip r:embed="rId2"/>
          <a:stretch>
            <a:fillRect/>
          </a:stretch>
        </p:blipFill>
        <p:spPr>
          <a:xfrm>
            <a:off x="5197151" y="1598709"/>
            <a:ext cx="4842588" cy="3915683"/>
          </a:xfrm>
          <a:prstGeom prst="rect">
            <a:avLst/>
          </a:prstGeom>
        </p:spPr>
      </p:pic>
      <p:sp>
        <p:nvSpPr>
          <p:cNvPr id="13" name="TextBox 12">
            <a:extLst>
              <a:ext uri="{FF2B5EF4-FFF2-40B4-BE49-F238E27FC236}">
                <a16:creationId xmlns:a16="http://schemas.microsoft.com/office/drawing/2014/main" id="{21838514-1966-B588-082C-D48EE28250AB}"/>
              </a:ext>
            </a:extLst>
          </p:cNvPr>
          <p:cNvSpPr txBox="1"/>
          <p:nvPr/>
        </p:nvSpPr>
        <p:spPr>
          <a:xfrm>
            <a:off x="907026" y="5806559"/>
            <a:ext cx="2743200" cy="369332"/>
          </a:xfrm>
          <a:prstGeom prst="rect">
            <a:avLst/>
          </a:prstGeom>
          <a:noFill/>
        </p:spPr>
        <p:txBody>
          <a:bodyPr wrap="square" rtlCol="0">
            <a:spAutoFit/>
          </a:bodyPr>
          <a:lstStyle/>
          <a:p>
            <a:r>
              <a:rPr lang="en-IN" b="1" dirty="0"/>
              <a:t>Fig. 1.2 : </a:t>
            </a:r>
            <a:r>
              <a:rPr lang="en-IN" dirty="0"/>
              <a:t>Registration Form</a:t>
            </a:r>
          </a:p>
        </p:txBody>
      </p:sp>
      <p:sp>
        <p:nvSpPr>
          <p:cNvPr id="14" name="TextBox 13">
            <a:extLst>
              <a:ext uri="{FF2B5EF4-FFF2-40B4-BE49-F238E27FC236}">
                <a16:creationId xmlns:a16="http://schemas.microsoft.com/office/drawing/2014/main" id="{0F591C1D-E41E-9532-90BA-B5ECAE794C41}"/>
              </a:ext>
            </a:extLst>
          </p:cNvPr>
          <p:cNvSpPr txBox="1"/>
          <p:nvPr/>
        </p:nvSpPr>
        <p:spPr>
          <a:xfrm>
            <a:off x="6222713" y="5806559"/>
            <a:ext cx="2808514" cy="369332"/>
          </a:xfrm>
          <a:prstGeom prst="rect">
            <a:avLst/>
          </a:prstGeom>
          <a:noFill/>
        </p:spPr>
        <p:txBody>
          <a:bodyPr wrap="square" rtlCol="0">
            <a:spAutoFit/>
          </a:bodyPr>
          <a:lstStyle/>
          <a:p>
            <a:pPr algn="ctr"/>
            <a:r>
              <a:rPr lang="en-IN" b="1" dirty="0"/>
              <a:t>Fig. 1.3 : </a:t>
            </a:r>
            <a:r>
              <a:rPr lang="en-IN" dirty="0"/>
              <a:t>Convocation Ticket </a:t>
            </a:r>
          </a:p>
        </p:txBody>
      </p:sp>
      <p:pic>
        <p:nvPicPr>
          <p:cNvPr id="7" name="Picture 6">
            <a:extLst>
              <a:ext uri="{FF2B5EF4-FFF2-40B4-BE49-F238E27FC236}">
                <a16:creationId xmlns:a16="http://schemas.microsoft.com/office/drawing/2014/main" id="{753A15CF-3CD4-5A18-57A8-CD6ED2409351}"/>
              </a:ext>
            </a:extLst>
          </p:cNvPr>
          <p:cNvPicPr>
            <a:picLocks noChangeAspect="1"/>
          </p:cNvPicPr>
          <p:nvPr/>
        </p:nvPicPr>
        <p:blipFill>
          <a:blip r:embed="rId3"/>
          <a:stretch>
            <a:fillRect/>
          </a:stretch>
        </p:blipFill>
        <p:spPr>
          <a:xfrm>
            <a:off x="456015" y="1734106"/>
            <a:ext cx="4255177" cy="3892253"/>
          </a:xfrm>
          <a:prstGeom prst="rect">
            <a:avLst/>
          </a:prstGeom>
        </p:spPr>
      </p:pic>
    </p:spTree>
    <p:extLst>
      <p:ext uri="{BB962C8B-B14F-4D97-AF65-F5344CB8AC3E}">
        <p14:creationId xmlns:p14="http://schemas.microsoft.com/office/powerpoint/2010/main" val="341467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3200" b="1" dirty="0">
                <a:solidFill>
                  <a:srgbClr val="006600"/>
                </a:solidFill>
                <a:latin typeface="Bookman Old Style" panose="02050604050505020204" pitchFamily="18" charset="0"/>
                <a:cs typeface="Arial"/>
                <a:sym typeface="Times New Roman"/>
              </a:rPr>
              <a:t>Modular Decomposed of ACR-SA</a:t>
            </a:r>
            <a:endParaRPr lang="en-US" altLang="en-US" sz="3200" b="1" dirty="0">
              <a:solidFill>
                <a:srgbClr val="006600"/>
              </a:solidFill>
              <a:latin typeface="Bookman Old Style" panose="02050604050505020204" pitchFamily="18" charset="0"/>
              <a:cs typeface="Arial"/>
            </a:endParaRPr>
          </a:p>
        </p:txBody>
      </p:sp>
      <p:sp>
        <p:nvSpPr>
          <p:cNvPr id="25603" name="Rectangle 3"/>
          <p:cNvSpPr>
            <a:spLocks noGrp="1" noChangeArrowheads="1"/>
          </p:cNvSpPr>
          <p:nvPr>
            <p:ph type="body" idx="1"/>
          </p:nvPr>
        </p:nvSpPr>
        <p:spPr>
          <a:xfrm>
            <a:off x="838200" y="1593273"/>
            <a:ext cx="10515600" cy="4583690"/>
          </a:xfrm>
        </p:spPr>
        <p:txBody>
          <a:bodyPr/>
          <a:lstStyle/>
          <a:p>
            <a:pPr marL="985838" lvl="2" indent="-265113" algn="just">
              <a:lnSpc>
                <a:spcPct val="100000"/>
              </a:lnSpc>
              <a:spcBef>
                <a:spcPts val="380"/>
              </a:spcBef>
              <a:buClr>
                <a:schemeClr val="dk1"/>
              </a:buClr>
              <a:buSzPts val="1900"/>
              <a:buFont typeface="Wingdings" panose="05000000000000000000" pitchFamily="2" charset="2"/>
              <a:buChar char="§"/>
            </a:pPr>
            <a:r>
              <a:rPr lang="en-US" sz="1700" b="1" dirty="0">
                <a:solidFill>
                  <a:srgbClr val="3B3BEF"/>
                </a:solidFill>
                <a:latin typeface="Bookman Old Style" panose="02050604050505020204" pitchFamily="18" charset="0"/>
                <a:cs typeface="Times New Roman"/>
                <a:sym typeface="Times New Roman"/>
              </a:rPr>
              <a:t>Registration Module</a:t>
            </a:r>
          </a:p>
          <a:p>
            <a:pPr marL="985838" lvl="2" indent="-265113" algn="just">
              <a:lnSpc>
                <a:spcPct val="100000"/>
              </a:lnSpc>
              <a:spcBef>
                <a:spcPts val="380"/>
              </a:spcBef>
              <a:buClr>
                <a:schemeClr val="dk1"/>
              </a:buClr>
              <a:buSzPts val="1900"/>
              <a:buFont typeface="Wingdings" panose="05000000000000000000" pitchFamily="2" charset="2"/>
              <a:buChar char="§"/>
            </a:pPr>
            <a:r>
              <a:rPr lang="en-US" sz="1700" b="1" dirty="0">
                <a:solidFill>
                  <a:srgbClr val="3B3BEF"/>
                </a:solidFill>
                <a:latin typeface="Bookman Old Style" panose="02050604050505020204" pitchFamily="18" charset="0"/>
                <a:cs typeface="Times New Roman"/>
                <a:sym typeface="Times New Roman"/>
              </a:rPr>
              <a:t>Data Management Module</a:t>
            </a:r>
          </a:p>
          <a:p>
            <a:pPr marL="985838" lvl="2" indent="-265113" algn="just">
              <a:lnSpc>
                <a:spcPct val="100000"/>
              </a:lnSpc>
              <a:spcBef>
                <a:spcPts val="380"/>
              </a:spcBef>
              <a:buClr>
                <a:schemeClr val="dk1"/>
              </a:buClr>
              <a:buSzPts val="1900"/>
              <a:buFont typeface="Wingdings" panose="05000000000000000000" pitchFamily="2" charset="2"/>
              <a:buChar char="§"/>
            </a:pPr>
            <a:r>
              <a:rPr lang="en-US" sz="1700" b="1" dirty="0">
                <a:solidFill>
                  <a:srgbClr val="3B3BEF"/>
                </a:solidFill>
                <a:latin typeface="Bookman Old Style" panose="02050604050505020204" pitchFamily="18" charset="0"/>
                <a:cs typeface="Times New Roman"/>
                <a:sym typeface="Times New Roman"/>
              </a:rPr>
              <a:t>Seat Arrangement and Ticket Generation Module</a:t>
            </a:r>
          </a:p>
          <a:p>
            <a:pPr marL="0" indent="0" eaLnBrk="1" hangingPunct="1">
              <a:buNone/>
            </a:pPr>
            <a:endParaRPr lang="en-US" altLang="en-US" dirty="0"/>
          </a:p>
        </p:txBody>
      </p:sp>
      <p:sp>
        <p:nvSpPr>
          <p:cNvPr id="2" name="Date Placeholder 1"/>
          <p:cNvSpPr>
            <a:spLocks noGrp="1"/>
          </p:cNvSpPr>
          <p:nvPr>
            <p:ph type="dt" sz="half" idx="10"/>
          </p:nvPr>
        </p:nvSpPr>
        <p:spPr/>
        <p:txBody>
          <a:bodyPr/>
          <a:lstStyle/>
          <a:p>
            <a:fld id="{ABEC72FB-06A5-4229-9DB3-FF0E715B2A37}" type="datetime8">
              <a:rPr lang="en-IN" smtClean="0"/>
              <a:t>03-10-2024 18:26</a:t>
            </a:fld>
            <a:endParaRPr lang="en-IN" dirty="0"/>
          </a:p>
        </p:txBody>
      </p:sp>
      <p:sp>
        <p:nvSpPr>
          <p:cNvPr id="3" name="Footer Placeholder 2"/>
          <p:cNvSpPr>
            <a:spLocks noGrp="1"/>
          </p:cNvSpPr>
          <p:nvPr>
            <p:ph type="ftr" sz="quarter" idx="11"/>
          </p:nvPr>
        </p:nvSpPr>
        <p:spPr/>
        <p:txBody>
          <a:bodyPr/>
          <a:lstStyle/>
          <a:p>
            <a:r>
              <a:rPr lang="en-IN" dirty="0"/>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11</a:t>
            </a:fld>
            <a:endParaRPr lang="en-IN" dirty="0"/>
          </a:p>
        </p:txBody>
      </p:sp>
    </p:spTree>
    <p:extLst>
      <p:ext uri="{BB962C8B-B14F-4D97-AF65-F5344CB8AC3E}">
        <p14:creationId xmlns:p14="http://schemas.microsoft.com/office/powerpoint/2010/main" val="93338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65126"/>
            <a:ext cx="10515600" cy="773210"/>
          </a:xfrm>
        </p:spPr>
        <p:txBody>
          <a:bodyPr>
            <a:normAutofit/>
          </a:bodyPr>
          <a:lstStyle/>
          <a:p>
            <a:pPr lvl="2" algn="ctr" rtl="0">
              <a:lnSpc>
                <a:spcPct val="90000"/>
              </a:lnSpc>
              <a:spcBef>
                <a:spcPct val="0"/>
              </a:spcBef>
            </a:pPr>
            <a:r>
              <a:rPr lang="en-US" sz="3200" b="1" kern="1200" dirty="0">
                <a:solidFill>
                  <a:srgbClr val="006600"/>
                </a:solidFill>
                <a:latin typeface="Bookman Old Style" panose="02050604050505020204" pitchFamily="18" charset="0"/>
                <a:ea typeface="+mj-ea"/>
                <a:cs typeface="Arial"/>
                <a:sym typeface="Times New Roman"/>
              </a:rPr>
              <a:t>Registration Module</a:t>
            </a:r>
            <a:endParaRPr lang="en-US" altLang="en-US" sz="3200" b="1" kern="1200" dirty="0">
              <a:solidFill>
                <a:srgbClr val="006600"/>
              </a:solidFill>
              <a:latin typeface="Bookman Old Style" panose="02050604050505020204" pitchFamily="18" charset="0"/>
              <a:ea typeface="+mj-ea"/>
              <a:cs typeface="Arial"/>
            </a:endParaRPr>
          </a:p>
        </p:txBody>
      </p:sp>
      <p:sp>
        <p:nvSpPr>
          <p:cNvPr id="2" name="Date Placeholder 1"/>
          <p:cNvSpPr>
            <a:spLocks noGrp="1"/>
          </p:cNvSpPr>
          <p:nvPr>
            <p:ph type="dt" sz="half" idx="10"/>
          </p:nvPr>
        </p:nvSpPr>
        <p:spPr/>
        <p:txBody>
          <a:bodyPr/>
          <a:lstStyle/>
          <a:p>
            <a:fld id="{4D6DF78F-C6DC-4BA9-8C6A-A16E249CFE1E}" type="datetime8">
              <a:rPr lang="en-IN" smtClean="0"/>
              <a:t>03-10-2024 18:26</a:t>
            </a:fld>
            <a:endParaRPr lang="en-IN" dirty="0"/>
          </a:p>
        </p:txBody>
      </p:sp>
      <p:sp>
        <p:nvSpPr>
          <p:cNvPr id="3" name="Footer Placeholder 2"/>
          <p:cNvSpPr>
            <a:spLocks noGrp="1"/>
          </p:cNvSpPr>
          <p:nvPr>
            <p:ph type="ftr" sz="quarter" idx="11"/>
          </p:nvPr>
        </p:nvSpPr>
        <p:spPr/>
        <p:txBody>
          <a:bodyPr/>
          <a:lstStyle/>
          <a:p>
            <a:r>
              <a:rPr lang="en-IN" dirty="0"/>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12</a:t>
            </a:fld>
            <a:endParaRPr lang="en-IN" dirty="0"/>
          </a:p>
        </p:txBody>
      </p:sp>
      <p:pic>
        <p:nvPicPr>
          <p:cNvPr id="6" name="Picture 5">
            <a:extLst>
              <a:ext uri="{FF2B5EF4-FFF2-40B4-BE49-F238E27FC236}">
                <a16:creationId xmlns:a16="http://schemas.microsoft.com/office/drawing/2014/main" id="{38BC0CD8-9B37-D196-F608-9239FA04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3" y="3870014"/>
            <a:ext cx="9741159" cy="1717040"/>
          </a:xfrm>
          <a:prstGeom prst="rect">
            <a:avLst/>
          </a:prstGeom>
        </p:spPr>
      </p:pic>
      <p:sp>
        <p:nvSpPr>
          <p:cNvPr id="7" name="Rectangle 6">
            <a:extLst>
              <a:ext uri="{FF2B5EF4-FFF2-40B4-BE49-F238E27FC236}">
                <a16:creationId xmlns:a16="http://schemas.microsoft.com/office/drawing/2014/main" id="{A5FBDF3A-3EFB-BBEB-4A9E-0337A846847C}"/>
              </a:ext>
            </a:extLst>
          </p:cNvPr>
          <p:cNvSpPr/>
          <p:nvPr/>
        </p:nvSpPr>
        <p:spPr>
          <a:xfrm>
            <a:off x="1" y="1138336"/>
            <a:ext cx="12192000" cy="237930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 Users input their personal information including name, contact details, and other relevant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Payment Processing: Secure processing of payments for convocation registration fees.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Food Preferences Management: Collection and management of food preferences to accommodate dietary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Communication: Sending confirmation emails to users upon successful registration.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D61584-8756-F6ED-03AC-DF0212029F83}"/>
              </a:ext>
            </a:extLst>
          </p:cNvPr>
          <p:cNvSpPr txBox="1"/>
          <p:nvPr/>
        </p:nvSpPr>
        <p:spPr>
          <a:xfrm>
            <a:off x="5421086" y="3562237"/>
            <a:ext cx="1847462" cy="615553"/>
          </a:xfrm>
          <a:prstGeom prst="rect">
            <a:avLst/>
          </a:prstGeom>
          <a:noFill/>
        </p:spPr>
        <p:txBody>
          <a:bodyPr wrap="square" rtlCol="0">
            <a:spAutoFit/>
          </a:bodyPr>
          <a:lstStyle/>
          <a:p>
            <a:r>
              <a:rPr lang="en-US" sz="1600" b="1" dirty="0">
                <a:solidFill>
                  <a:srgbClr val="3B3BEF"/>
                </a:solidFill>
                <a:latin typeface="Bookman Old Style" panose="02050604050505020204" pitchFamily="18" charset="0"/>
                <a:cs typeface="Times New Roman"/>
                <a:sym typeface="Times New Roman"/>
              </a:rPr>
              <a:t>Diagram</a:t>
            </a:r>
            <a:endParaRPr lang="en-IN" sz="1600" dirty="0"/>
          </a:p>
          <a:p>
            <a:endParaRPr lang="en-IN" sz="1700" b="1" dirty="0">
              <a:solidFill>
                <a:srgbClr val="0070C0"/>
              </a:solidFill>
              <a:latin typeface="Bookman Old Style" panose="02050604050505020204" pitchFamily="18" charset="0"/>
            </a:endParaRPr>
          </a:p>
        </p:txBody>
      </p:sp>
      <p:sp>
        <p:nvSpPr>
          <p:cNvPr id="12" name="TextBox 11">
            <a:extLst>
              <a:ext uri="{FF2B5EF4-FFF2-40B4-BE49-F238E27FC236}">
                <a16:creationId xmlns:a16="http://schemas.microsoft.com/office/drawing/2014/main" id="{615A682C-633F-38A5-1394-18837E9F27D4}"/>
              </a:ext>
            </a:extLst>
          </p:cNvPr>
          <p:cNvSpPr txBox="1"/>
          <p:nvPr/>
        </p:nvSpPr>
        <p:spPr>
          <a:xfrm>
            <a:off x="3581400" y="5943600"/>
            <a:ext cx="5320004" cy="369332"/>
          </a:xfrm>
          <a:prstGeom prst="rect">
            <a:avLst/>
          </a:prstGeom>
          <a:noFill/>
        </p:spPr>
        <p:txBody>
          <a:bodyPr wrap="square" rtlCol="0">
            <a:spAutoFit/>
          </a:bodyPr>
          <a:lstStyle/>
          <a:p>
            <a:r>
              <a:rPr lang="en-IN" b="1" dirty="0"/>
              <a:t>Fig. 1.4 : </a:t>
            </a:r>
            <a:r>
              <a:rPr lang="en-IN" dirty="0"/>
              <a:t>Registration Module</a:t>
            </a:r>
          </a:p>
        </p:txBody>
      </p:sp>
    </p:spTree>
    <p:extLst>
      <p:ext uri="{BB962C8B-B14F-4D97-AF65-F5344CB8AC3E}">
        <p14:creationId xmlns:p14="http://schemas.microsoft.com/office/powerpoint/2010/main" val="167672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2BF07C5-1E2F-2CF4-9B0B-CE7BBF81DE57}"/>
              </a:ext>
            </a:extLst>
          </p:cNvPr>
          <p:cNvPicPr>
            <a:picLocks noGrp="1" noChangeAspect="1"/>
          </p:cNvPicPr>
          <p:nvPr>
            <p:ph idx="1"/>
          </p:nvPr>
        </p:nvPicPr>
        <p:blipFill>
          <a:blip r:embed="rId2"/>
          <a:stretch>
            <a:fillRect/>
          </a:stretch>
        </p:blipFill>
        <p:spPr>
          <a:xfrm>
            <a:off x="966019" y="278956"/>
            <a:ext cx="3782961" cy="5227108"/>
          </a:xfrm>
        </p:spPr>
      </p:pic>
      <p:sp>
        <p:nvSpPr>
          <p:cNvPr id="4" name="Date Placeholder 3">
            <a:extLst>
              <a:ext uri="{FF2B5EF4-FFF2-40B4-BE49-F238E27FC236}">
                <a16:creationId xmlns:a16="http://schemas.microsoft.com/office/drawing/2014/main" id="{B9237B77-E547-CDBD-AC0B-4333ABAB648C}"/>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67E5EACD-4D36-16E3-8929-B6EAF414BB89}"/>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3B4B3ADA-E5E8-6D45-0028-FEB632A9C538}"/>
              </a:ext>
            </a:extLst>
          </p:cNvPr>
          <p:cNvSpPr>
            <a:spLocks noGrp="1"/>
          </p:cNvSpPr>
          <p:nvPr>
            <p:ph type="sldNum" sz="quarter" idx="12"/>
          </p:nvPr>
        </p:nvSpPr>
        <p:spPr/>
        <p:txBody>
          <a:bodyPr/>
          <a:lstStyle/>
          <a:p>
            <a:fld id="{6932491E-6841-496A-B41F-3FFF1AC3A41B}" type="slidenum">
              <a:rPr lang="en-IN" smtClean="0"/>
              <a:t>13</a:t>
            </a:fld>
            <a:endParaRPr lang="en-IN"/>
          </a:p>
        </p:txBody>
      </p:sp>
      <p:pic>
        <p:nvPicPr>
          <p:cNvPr id="10" name="Picture 9">
            <a:extLst>
              <a:ext uri="{FF2B5EF4-FFF2-40B4-BE49-F238E27FC236}">
                <a16:creationId xmlns:a16="http://schemas.microsoft.com/office/drawing/2014/main" id="{420EF8FE-B909-C154-6810-AD272C584E9D}"/>
              </a:ext>
            </a:extLst>
          </p:cNvPr>
          <p:cNvPicPr>
            <a:picLocks noChangeAspect="1"/>
          </p:cNvPicPr>
          <p:nvPr/>
        </p:nvPicPr>
        <p:blipFill>
          <a:blip r:embed="rId3"/>
          <a:stretch>
            <a:fillRect/>
          </a:stretch>
        </p:blipFill>
        <p:spPr>
          <a:xfrm>
            <a:off x="6967736" y="304800"/>
            <a:ext cx="3285727" cy="5201264"/>
          </a:xfrm>
          <a:prstGeom prst="rect">
            <a:avLst/>
          </a:prstGeom>
        </p:spPr>
      </p:pic>
      <p:sp>
        <p:nvSpPr>
          <p:cNvPr id="12" name="TextBox 11">
            <a:extLst>
              <a:ext uri="{FF2B5EF4-FFF2-40B4-BE49-F238E27FC236}">
                <a16:creationId xmlns:a16="http://schemas.microsoft.com/office/drawing/2014/main" id="{BC8A5E76-4F6D-ED34-72FC-514982DA0C47}"/>
              </a:ext>
            </a:extLst>
          </p:cNvPr>
          <p:cNvSpPr txBox="1"/>
          <p:nvPr/>
        </p:nvSpPr>
        <p:spPr>
          <a:xfrm>
            <a:off x="1150374" y="5761703"/>
            <a:ext cx="3598606" cy="369332"/>
          </a:xfrm>
          <a:prstGeom prst="rect">
            <a:avLst/>
          </a:prstGeom>
          <a:noFill/>
        </p:spPr>
        <p:txBody>
          <a:bodyPr wrap="square" rtlCol="0">
            <a:spAutoFit/>
          </a:bodyPr>
          <a:lstStyle/>
          <a:p>
            <a:r>
              <a:rPr lang="en-IN" b="1" dirty="0"/>
              <a:t>Fig. 1.5 : </a:t>
            </a:r>
            <a:r>
              <a:rPr lang="en-IN" dirty="0"/>
              <a:t>Application Details </a:t>
            </a:r>
          </a:p>
        </p:txBody>
      </p:sp>
      <p:sp>
        <p:nvSpPr>
          <p:cNvPr id="13" name="TextBox 12">
            <a:extLst>
              <a:ext uri="{FF2B5EF4-FFF2-40B4-BE49-F238E27FC236}">
                <a16:creationId xmlns:a16="http://schemas.microsoft.com/office/drawing/2014/main" id="{0A1C5573-4258-14F6-AC6B-67FE8990265C}"/>
              </a:ext>
            </a:extLst>
          </p:cNvPr>
          <p:cNvSpPr txBox="1"/>
          <p:nvPr/>
        </p:nvSpPr>
        <p:spPr>
          <a:xfrm>
            <a:off x="7098890" y="5761703"/>
            <a:ext cx="2998839" cy="646331"/>
          </a:xfrm>
          <a:prstGeom prst="rect">
            <a:avLst/>
          </a:prstGeom>
          <a:noFill/>
        </p:spPr>
        <p:txBody>
          <a:bodyPr wrap="square" rtlCol="0">
            <a:spAutoFit/>
          </a:bodyPr>
          <a:lstStyle/>
          <a:p>
            <a:r>
              <a:rPr lang="en-IN" b="1" dirty="0"/>
              <a:t>Fig. 1.6 : </a:t>
            </a:r>
            <a:r>
              <a:rPr lang="en-IN" dirty="0"/>
              <a:t>Downloaded pdf of Application</a:t>
            </a:r>
          </a:p>
        </p:txBody>
      </p:sp>
    </p:spTree>
    <p:extLst>
      <p:ext uri="{BB962C8B-B14F-4D97-AF65-F5344CB8AC3E}">
        <p14:creationId xmlns:p14="http://schemas.microsoft.com/office/powerpoint/2010/main" val="144245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65126"/>
            <a:ext cx="10515600" cy="959822"/>
          </a:xfrm>
        </p:spPr>
        <p:txBody>
          <a:bodyPr/>
          <a:lstStyle/>
          <a:p>
            <a:pPr lvl="2" algn="ctr" rtl="0">
              <a:lnSpc>
                <a:spcPct val="90000"/>
              </a:lnSpc>
              <a:spcBef>
                <a:spcPct val="0"/>
              </a:spcBef>
            </a:pPr>
            <a:r>
              <a:rPr lang="en-US" sz="3200" b="1" kern="1200" dirty="0">
                <a:solidFill>
                  <a:srgbClr val="006600"/>
                </a:solidFill>
                <a:latin typeface="Bookman Old Style" panose="02050604050505020204" pitchFamily="18" charset="0"/>
                <a:ea typeface="+mj-ea"/>
                <a:cs typeface="Arial"/>
                <a:sym typeface="Times New Roman"/>
              </a:rPr>
              <a:t>Data Management Module</a:t>
            </a:r>
            <a:br>
              <a:rPr lang="en-US" sz="1700" b="1" dirty="0">
                <a:solidFill>
                  <a:srgbClr val="3B3BEF"/>
                </a:solidFill>
                <a:latin typeface="Bookman Old Style" panose="02050604050505020204" pitchFamily="18" charset="0"/>
                <a:cs typeface="Times New Roman"/>
                <a:sym typeface="Times New Roman"/>
              </a:rPr>
            </a:br>
            <a:endParaRPr lang="en-US" altLang="en-US" dirty="0"/>
          </a:p>
        </p:txBody>
      </p:sp>
      <p:sp>
        <p:nvSpPr>
          <p:cNvPr id="2" name="Date Placeholder 1"/>
          <p:cNvSpPr>
            <a:spLocks noGrp="1"/>
          </p:cNvSpPr>
          <p:nvPr>
            <p:ph type="dt" sz="half" idx="10"/>
          </p:nvPr>
        </p:nvSpPr>
        <p:spPr/>
        <p:txBody>
          <a:bodyPr/>
          <a:lstStyle/>
          <a:p>
            <a:fld id="{4D6DF78F-C6DC-4BA9-8C6A-A16E249CFE1E}" type="datetime8">
              <a:rPr lang="en-IN" smtClean="0"/>
              <a:t>03-10-2024 18:26</a:t>
            </a:fld>
            <a:endParaRPr lang="en-IN" dirty="0"/>
          </a:p>
        </p:txBody>
      </p:sp>
      <p:sp>
        <p:nvSpPr>
          <p:cNvPr id="3" name="Footer Placeholder 2"/>
          <p:cNvSpPr>
            <a:spLocks noGrp="1"/>
          </p:cNvSpPr>
          <p:nvPr>
            <p:ph type="ftr" sz="quarter" idx="11"/>
          </p:nvPr>
        </p:nvSpPr>
        <p:spPr/>
        <p:txBody>
          <a:bodyPr/>
          <a:lstStyle/>
          <a:p>
            <a:r>
              <a:rPr lang="en-IN" dirty="0"/>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14</a:t>
            </a:fld>
            <a:endParaRPr lang="en-IN" dirty="0"/>
          </a:p>
        </p:txBody>
      </p:sp>
      <p:sp>
        <p:nvSpPr>
          <p:cNvPr id="5" name="Rectangle 4"/>
          <p:cNvSpPr/>
          <p:nvPr/>
        </p:nvSpPr>
        <p:spPr>
          <a:xfrm>
            <a:off x="5501927" y="3244334"/>
            <a:ext cx="1188146" cy="369332"/>
          </a:xfrm>
          <a:prstGeom prst="rect">
            <a:avLst/>
          </a:prstGeom>
        </p:spPr>
        <p:txBody>
          <a:bodyPr wrap="none">
            <a:spAutoFit/>
          </a:bodyPr>
          <a:lstStyle/>
          <a:p>
            <a:r>
              <a:rPr lang="en-US" b="1" dirty="0">
                <a:solidFill>
                  <a:srgbClr val="3B3BEF"/>
                </a:solidFill>
                <a:latin typeface="Bookman Old Style" panose="02050604050505020204" pitchFamily="18" charset="0"/>
                <a:cs typeface="Times New Roman"/>
                <a:sym typeface="Times New Roman"/>
              </a:rPr>
              <a:t>Diagram</a:t>
            </a:r>
            <a:endParaRPr lang="en-IN" dirty="0"/>
          </a:p>
        </p:txBody>
      </p:sp>
      <p:sp>
        <p:nvSpPr>
          <p:cNvPr id="6" name="Rectangle 5">
            <a:extLst>
              <a:ext uri="{FF2B5EF4-FFF2-40B4-BE49-F238E27FC236}">
                <a16:creationId xmlns:a16="http://schemas.microsoft.com/office/drawing/2014/main" id="{23D532F0-52EA-E18B-8720-5998BF63CFE4}"/>
              </a:ext>
            </a:extLst>
          </p:cNvPr>
          <p:cNvSpPr/>
          <p:nvPr/>
        </p:nvSpPr>
        <p:spPr>
          <a:xfrm>
            <a:off x="0" y="1156996"/>
            <a:ext cx="12192000" cy="1875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Document Collection: Gathering required documents such as academic transcripts and identification from registrants.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Candidate Information Verification: Verifying candidate eligibility using provided information, such as student IDs.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Certificate Collection: Managing the collection of certificates post-ceremony.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Integrity Checks: Ensuring the accuracy and integrity of collected data through validation and verification processes.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Reporting: Generating reports on data integrity, verification status, and other relevant metrics.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AC0F1D-4C4E-8636-5B5A-0C703500B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7" y="3824829"/>
            <a:ext cx="10078065" cy="1592745"/>
          </a:xfrm>
          <a:prstGeom prst="rect">
            <a:avLst/>
          </a:prstGeom>
        </p:spPr>
      </p:pic>
      <p:sp>
        <p:nvSpPr>
          <p:cNvPr id="8" name="TextBox 7">
            <a:extLst>
              <a:ext uri="{FF2B5EF4-FFF2-40B4-BE49-F238E27FC236}">
                <a16:creationId xmlns:a16="http://schemas.microsoft.com/office/drawing/2014/main" id="{82B7ACCF-890F-AF3C-C797-08131C58B85E}"/>
              </a:ext>
            </a:extLst>
          </p:cNvPr>
          <p:cNvSpPr txBox="1"/>
          <p:nvPr/>
        </p:nvSpPr>
        <p:spPr>
          <a:xfrm>
            <a:off x="3652157" y="5864284"/>
            <a:ext cx="4887686" cy="369332"/>
          </a:xfrm>
          <a:prstGeom prst="rect">
            <a:avLst/>
          </a:prstGeom>
          <a:noFill/>
        </p:spPr>
        <p:txBody>
          <a:bodyPr wrap="square" rtlCol="0">
            <a:spAutoFit/>
          </a:bodyPr>
          <a:lstStyle/>
          <a:p>
            <a:r>
              <a:rPr lang="en-IN" b="1" dirty="0"/>
              <a:t>Fig. 1.7 : </a:t>
            </a:r>
            <a:r>
              <a:rPr lang="en-IN" dirty="0"/>
              <a:t>Data Management Module</a:t>
            </a:r>
          </a:p>
        </p:txBody>
      </p:sp>
    </p:spTree>
    <p:extLst>
      <p:ext uri="{BB962C8B-B14F-4D97-AF65-F5344CB8AC3E}">
        <p14:creationId xmlns:p14="http://schemas.microsoft.com/office/powerpoint/2010/main" val="294003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8D2A69-4E69-CDA7-1FDB-651FBEDF7CE4}"/>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67017C8E-920D-5173-5DBF-710E7000B494}"/>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BD328B87-4B34-F886-1B4E-7C2A287C88FE}"/>
              </a:ext>
            </a:extLst>
          </p:cNvPr>
          <p:cNvSpPr>
            <a:spLocks noGrp="1"/>
          </p:cNvSpPr>
          <p:nvPr>
            <p:ph type="sldNum" sz="quarter" idx="12"/>
          </p:nvPr>
        </p:nvSpPr>
        <p:spPr/>
        <p:txBody>
          <a:bodyPr/>
          <a:lstStyle/>
          <a:p>
            <a:fld id="{6932491E-6841-496A-B41F-3FFF1AC3A41B}" type="slidenum">
              <a:rPr lang="en-IN" smtClean="0"/>
              <a:t>15</a:t>
            </a:fld>
            <a:endParaRPr lang="en-IN"/>
          </a:p>
        </p:txBody>
      </p:sp>
      <p:pic>
        <p:nvPicPr>
          <p:cNvPr id="8" name="Picture 7">
            <a:extLst>
              <a:ext uri="{FF2B5EF4-FFF2-40B4-BE49-F238E27FC236}">
                <a16:creationId xmlns:a16="http://schemas.microsoft.com/office/drawing/2014/main" id="{F1E4146F-E5AD-02C2-B55B-1348B3D3F2EC}"/>
              </a:ext>
            </a:extLst>
          </p:cNvPr>
          <p:cNvPicPr>
            <a:picLocks noChangeAspect="1"/>
          </p:cNvPicPr>
          <p:nvPr/>
        </p:nvPicPr>
        <p:blipFill>
          <a:blip r:embed="rId2"/>
          <a:stretch>
            <a:fillRect/>
          </a:stretch>
        </p:blipFill>
        <p:spPr>
          <a:xfrm>
            <a:off x="0" y="210649"/>
            <a:ext cx="12192000" cy="2071178"/>
          </a:xfrm>
          <a:prstGeom prst="rect">
            <a:avLst/>
          </a:prstGeom>
        </p:spPr>
      </p:pic>
      <p:sp>
        <p:nvSpPr>
          <p:cNvPr id="9" name="TextBox 8">
            <a:extLst>
              <a:ext uri="{FF2B5EF4-FFF2-40B4-BE49-F238E27FC236}">
                <a16:creationId xmlns:a16="http://schemas.microsoft.com/office/drawing/2014/main" id="{A50FA25A-7933-8CBE-F095-5E4B0170749F}"/>
              </a:ext>
            </a:extLst>
          </p:cNvPr>
          <p:cNvSpPr txBox="1"/>
          <p:nvPr/>
        </p:nvSpPr>
        <p:spPr>
          <a:xfrm>
            <a:off x="3224981" y="2448232"/>
            <a:ext cx="5211096" cy="369332"/>
          </a:xfrm>
          <a:prstGeom prst="rect">
            <a:avLst/>
          </a:prstGeom>
          <a:noFill/>
        </p:spPr>
        <p:txBody>
          <a:bodyPr wrap="square" rtlCol="0">
            <a:spAutoFit/>
          </a:bodyPr>
          <a:lstStyle/>
          <a:p>
            <a:r>
              <a:rPr lang="en-IN" b="1" dirty="0"/>
              <a:t>Fig. 1.8 </a:t>
            </a:r>
            <a:r>
              <a:rPr lang="en-IN" dirty="0"/>
              <a:t>: Certificates to be Collected from COE</a:t>
            </a:r>
          </a:p>
        </p:txBody>
      </p:sp>
      <p:pic>
        <p:nvPicPr>
          <p:cNvPr id="10" name="Picture 9">
            <a:extLst>
              <a:ext uri="{FF2B5EF4-FFF2-40B4-BE49-F238E27FC236}">
                <a16:creationId xmlns:a16="http://schemas.microsoft.com/office/drawing/2014/main" id="{9D205723-4CF9-F24E-9DA4-5E77C92174DD}"/>
              </a:ext>
            </a:extLst>
          </p:cNvPr>
          <p:cNvPicPr>
            <a:picLocks noChangeAspect="1"/>
          </p:cNvPicPr>
          <p:nvPr/>
        </p:nvPicPr>
        <p:blipFill>
          <a:blip r:embed="rId3"/>
          <a:stretch>
            <a:fillRect/>
          </a:stretch>
        </p:blipFill>
        <p:spPr>
          <a:xfrm>
            <a:off x="0" y="3190446"/>
            <a:ext cx="12192000" cy="2000985"/>
          </a:xfrm>
          <a:prstGeom prst="rect">
            <a:avLst/>
          </a:prstGeom>
        </p:spPr>
      </p:pic>
      <p:sp>
        <p:nvSpPr>
          <p:cNvPr id="11" name="TextBox 10">
            <a:extLst>
              <a:ext uri="{FF2B5EF4-FFF2-40B4-BE49-F238E27FC236}">
                <a16:creationId xmlns:a16="http://schemas.microsoft.com/office/drawing/2014/main" id="{BE714CA2-8F99-5CE7-C904-8D1683A6C8F3}"/>
              </a:ext>
            </a:extLst>
          </p:cNvPr>
          <p:cNvSpPr txBox="1"/>
          <p:nvPr/>
        </p:nvSpPr>
        <p:spPr>
          <a:xfrm>
            <a:off x="3677265" y="5397910"/>
            <a:ext cx="4476135" cy="369332"/>
          </a:xfrm>
          <a:prstGeom prst="rect">
            <a:avLst/>
          </a:prstGeom>
          <a:noFill/>
        </p:spPr>
        <p:txBody>
          <a:bodyPr wrap="square" rtlCol="0">
            <a:spAutoFit/>
          </a:bodyPr>
          <a:lstStyle/>
          <a:p>
            <a:r>
              <a:rPr lang="en-IN" b="1" dirty="0"/>
              <a:t>Fig. 1.9 : </a:t>
            </a:r>
            <a:r>
              <a:rPr lang="en-IN" dirty="0"/>
              <a:t>Payment Approval </a:t>
            </a:r>
          </a:p>
        </p:txBody>
      </p:sp>
    </p:spTree>
    <p:extLst>
      <p:ext uri="{BB962C8B-B14F-4D97-AF65-F5344CB8AC3E}">
        <p14:creationId xmlns:p14="http://schemas.microsoft.com/office/powerpoint/2010/main" val="24995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136526"/>
            <a:ext cx="10515600" cy="599442"/>
          </a:xfrm>
        </p:spPr>
        <p:txBody>
          <a:bodyPr>
            <a:normAutofit fontScale="90000"/>
          </a:bodyPr>
          <a:lstStyle/>
          <a:p>
            <a:pPr lvl="2" algn="ctr" rtl="0">
              <a:lnSpc>
                <a:spcPct val="90000"/>
              </a:lnSpc>
              <a:spcBef>
                <a:spcPct val="0"/>
              </a:spcBef>
            </a:pPr>
            <a:r>
              <a:rPr lang="en-US" sz="3200" b="1" kern="1200" dirty="0">
                <a:solidFill>
                  <a:srgbClr val="006600"/>
                </a:solidFill>
                <a:latin typeface="Bookman Old Style" panose="02050604050505020204" pitchFamily="18" charset="0"/>
                <a:ea typeface="+mj-ea"/>
                <a:cs typeface="Arial"/>
                <a:sym typeface="Times New Roman"/>
              </a:rPr>
              <a:t>Seat Arrangement and Ticket Generation Module</a:t>
            </a:r>
            <a:endParaRPr lang="en-US" altLang="en-US" sz="3200" b="1" kern="1200" dirty="0">
              <a:solidFill>
                <a:srgbClr val="006600"/>
              </a:solidFill>
              <a:latin typeface="Bookman Old Style" panose="02050604050505020204" pitchFamily="18" charset="0"/>
              <a:ea typeface="+mj-ea"/>
              <a:cs typeface="Arial"/>
            </a:endParaRPr>
          </a:p>
        </p:txBody>
      </p:sp>
      <p:sp>
        <p:nvSpPr>
          <p:cNvPr id="2" name="Date Placeholder 1"/>
          <p:cNvSpPr>
            <a:spLocks noGrp="1"/>
          </p:cNvSpPr>
          <p:nvPr>
            <p:ph type="dt" sz="half" idx="10"/>
          </p:nvPr>
        </p:nvSpPr>
        <p:spPr/>
        <p:txBody>
          <a:bodyPr/>
          <a:lstStyle/>
          <a:p>
            <a:fld id="{4D6DF78F-C6DC-4BA9-8C6A-A16E249CFE1E}" type="datetime8">
              <a:rPr lang="en-IN" smtClean="0"/>
              <a:t>03-10-2024 18:26</a:t>
            </a:fld>
            <a:endParaRPr lang="en-IN" dirty="0"/>
          </a:p>
        </p:txBody>
      </p:sp>
      <p:sp>
        <p:nvSpPr>
          <p:cNvPr id="3" name="Footer Placeholder 2"/>
          <p:cNvSpPr>
            <a:spLocks noGrp="1"/>
          </p:cNvSpPr>
          <p:nvPr>
            <p:ph type="ftr" sz="quarter" idx="11"/>
          </p:nvPr>
        </p:nvSpPr>
        <p:spPr/>
        <p:txBody>
          <a:bodyPr/>
          <a:lstStyle/>
          <a:p>
            <a:r>
              <a:rPr lang="en-IN" dirty="0"/>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16</a:t>
            </a:fld>
            <a:endParaRPr lang="en-IN" dirty="0"/>
          </a:p>
        </p:txBody>
      </p:sp>
      <p:sp>
        <p:nvSpPr>
          <p:cNvPr id="5" name="Rectangle 4"/>
          <p:cNvSpPr/>
          <p:nvPr/>
        </p:nvSpPr>
        <p:spPr>
          <a:xfrm>
            <a:off x="5352637" y="3589567"/>
            <a:ext cx="1188146" cy="369332"/>
          </a:xfrm>
          <a:prstGeom prst="rect">
            <a:avLst/>
          </a:prstGeom>
        </p:spPr>
        <p:txBody>
          <a:bodyPr wrap="none">
            <a:spAutoFit/>
          </a:bodyPr>
          <a:lstStyle/>
          <a:p>
            <a:r>
              <a:rPr lang="en-US" b="1" dirty="0">
                <a:solidFill>
                  <a:srgbClr val="3B3BEF"/>
                </a:solidFill>
                <a:latin typeface="Bookman Old Style" panose="02050604050505020204" pitchFamily="18" charset="0"/>
                <a:cs typeface="Times New Roman"/>
                <a:sym typeface="Times New Roman"/>
              </a:rPr>
              <a:t>Diagram</a:t>
            </a:r>
            <a:endParaRPr lang="en-IN" dirty="0"/>
          </a:p>
        </p:txBody>
      </p:sp>
      <p:sp>
        <p:nvSpPr>
          <p:cNvPr id="8" name="TextBox 7">
            <a:extLst>
              <a:ext uri="{FF2B5EF4-FFF2-40B4-BE49-F238E27FC236}">
                <a16:creationId xmlns:a16="http://schemas.microsoft.com/office/drawing/2014/main" id="{2D3B9CD1-AF6B-9D7B-8466-38908E1587C0}"/>
              </a:ext>
            </a:extLst>
          </p:cNvPr>
          <p:cNvSpPr txBox="1"/>
          <p:nvPr/>
        </p:nvSpPr>
        <p:spPr>
          <a:xfrm>
            <a:off x="0" y="629110"/>
            <a:ext cx="12192000" cy="3067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Attendee Categorization: Categorizing attendees based on department and batch information.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Seat Allocation: Allocating seats to attendees based on predefined criteria, such as departmental groups, batch cohorts, and alphabetical order.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Sorting: Sorting attendees alphabetically to ensure orderly seating arrangements.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Logistical Planning: Optimizing seat utilization and ensuring efficient use of venue space.</a:t>
            </a: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Ticket Creation: Automatically generating tickets for registered attendees.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Personalization: Including personalized details on tickets such as seat numbers, food preferences, and ceremony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 Distributing tickets to attendees via email or other designated channels.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Confirmation: Confirming ticket receipt and attendance details with attendees.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EB68C5A-0DAA-1835-55D6-9C11302FF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4079612"/>
            <a:ext cx="9601200" cy="1777365"/>
          </a:xfrm>
          <a:prstGeom prst="rect">
            <a:avLst/>
          </a:prstGeom>
        </p:spPr>
      </p:pic>
      <p:sp>
        <p:nvSpPr>
          <p:cNvPr id="6" name="TextBox 5">
            <a:extLst>
              <a:ext uri="{FF2B5EF4-FFF2-40B4-BE49-F238E27FC236}">
                <a16:creationId xmlns:a16="http://schemas.microsoft.com/office/drawing/2014/main" id="{47C36C46-D634-B1A7-314D-DD4CDA1154D5}"/>
              </a:ext>
            </a:extLst>
          </p:cNvPr>
          <p:cNvSpPr txBox="1"/>
          <p:nvPr/>
        </p:nvSpPr>
        <p:spPr>
          <a:xfrm>
            <a:off x="3581400" y="6076335"/>
            <a:ext cx="6241026" cy="369332"/>
          </a:xfrm>
          <a:prstGeom prst="rect">
            <a:avLst/>
          </a:prstGeom>
          <a:noFill/>
        </p:spPr>
        <p:txBody>
          <a:bodyPr wrap="square" rtlCol="0">
            <a:spAutoFit/>
          </a:bodyPr>
          <a:lstStyle/>
          <a:p>
            <a:r>
              <a:rPr lang="en-IN" b="1" dirty="0"/>
              <a:t>Fig. 1.10 : </a:t>
            </a:r>
            <a:r>
              <a:rPr lang="en-IN" dirty="0"/>
              <a:t>Seat Arrangement and Ticket Generation Module</a:t>
            </a:r>
          </a:p>
        </p:txBody>
      </p:sp>
    </p:spTree>
    <p:extLst>
      <p:ext uri="{BB962C8B-B14F-4D97-AF65-F5344CB8AC3E}">
        <p14:creationId xmlns:p14="http://schemas.microsoft.com/office/powerpoint/2010/main" val="335837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0546-57E3-142E-D908-2A963FBF4BF7}"/>
              </a:ext>
            </a:extLst>
          </p:cNvPr>
          <p:cNvSpPr>
            <a:spLocks noGrp="1"/>
          </p:cNvSpPr>
          <p:nvPr>
            <p:ph type="title"/>
          </p:nvPr>
        </p:nvSpPr>
        <p:spPr>
          <a:xfrm>
            <a:off x="838200" y="365125"/>
            <a:ext cx="10515600" cy="515067"/>
          </a:xfrm>
        </p:spPr>
        <p:txBody>
          <a:bodyPr/>
          <a:lstStyle/>
          <a:p>
            <a:pPr lvl="2" algn="ctr" rtl="0">
              <a:lnSpc>
                <a:spcPct val="90000"/>
              </a:lnSpc>
              <a:spcBef>
                <a:spcPct val="0"/>
              </a:spcBef>
            </a:pPr>
            <a:r>
              <a:rPr lang="en-IN" sz="2900" b="1" kern="1200" dirty="0">
                <a:solidFill>
                  <a:srgbClr val="006600"/>
                </a:solidFill>
                <a:latin typeface="Bookman Old Style" panose="02050604050505020204" pitchFamily="18" charset="0"/>
                <a:ea typeface="+mj-ea"/>
                <a:cs typeface="Arial"/>
              </a:rPr>
              <a:t>ER Diagram </a:t>
            </a:r>
            <a:r>
              <a:rPr lang="en-IN" sz="2900" b="1" kern="1200">
                <a:solidFill>
                  <a:srgbClr val="006600"/>
                </a:solidFill>
                <a:latin typeface="Bookman Old Style" panose="02050604050505020204" pitchFamily="18" charset="0"/>
                <a:ea typeface="+mj-ea"/>
                <a:cs typeface="Arial"/>
              </a:rPr>
              <a:t>of ACR </a:t>
            </a:r>
            <a:r>
              <a:rPr lang="en-IN" sz="2900" b="1" kern="1200" dirty="0">
                <a:solidFill>
                  <a:srgbClr val="006600"/>
                </a:solidFill>
                <a:latin typeface="Bookman Old Style" panose="02050604050505020204" pitchFamily="18" charset="0"/>
                <a:ea typeface="+mj-ea"/>
                <a:cs typeface="Arial"/>
              </a:rPr>
              <a:t>- SA</a:t>
            </a:r>
          </a:p>
        </p:txBody>
      </p:sp>
      <p:sp>
        <p:nvSpPr>
          <p:cNvPr id="4" name="Date Placeholder 3">
            <a:extLst>
              <a:ext uri="{FF2B5EF4-FFF2-40B4-BE49-F238E27FC236}">
                <a16:creationId xmlns:a16="http://schemas.microsoft.com/office/drawing/2014/main" id="{58F2C6F4-7ACB-55F5-578E-E009F636BA12}"/>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D275CEA1-74DF-918A-E763-FDD35281824F}"/>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40D4598B-E912-450E-7D2B-750ACD2D1392}"/>
              </a:ext>
            </a:extLst>
          </p:cNvPr>
          <p:cNvSpPr>
            <a:spLocks noGrp="1"/>
          </p:cNvSpPr>
          <p:nvPr>
            <p:ph type="sldNum" sz="quarter" idx="12"/>
          </p:nvPr>
        </p:nvSpPr>
        <p:spPr/>
        <p:txBody>
          <a:bodyPr/>
          <a:lstStyle/>
          <a:p>
            <a:fld id="{6932491E-6841-496A-B41F-3FFF1AC3A41B}" type="slidenum">
              <a:rPr lang="en-IN" smtClean="0"/>
              <a:t>17</a:t>
            </a:fld>
            <a:endParaRPr lang="en-IN"/>
          </a:p>
        </p:txBody>
      </p:sp>
      <p:sp>
        <p:nvSpPr>
          <p:cNvPr id="10" name="TextBox 9">
            <a:extLst>
              <a:ext uri="{FF2B5EF4-FFF2-40B4-BE49-F238E27FC236}">
                <a16:creationId xmlns:a16="http://schemas.microsoft.com/office/drawing/2014/main" id="{48B8D07B-4A07-1860-39B3-CEF14E06158F}"/>
              </a:ext>
            </a:extLst>
          </p:cNvPr>
          <p:cNvSpPr txBox="1"/>
          <p:nvPr/>
        </p:nvSpPr>
        <p:spPr>
          <a:xfrm>
            <a:off x="3038168" y="5801032"/>
            <a:ext cx="5572432" cy="369332"/>
          </a:xfrm>
          <a:prstGeom prst="rect">
            <a:avLst/>
          </a:prstGeom>
          <a:noFill/>
        </p:spPr>
        <p:txBody>
          <a:bodyPr wrap="square" rtlCol="0">
            <a:spAutoFit/>
          </a:bodyPr>
          <a:lstStyle/>
          <a:p>
            <a:pPr algn="ctr"/>
            <a:r>
              <a:rPr lang="en-IN" b="1" dirty="0"/>
              <a:t>Fig. 1.11 : </a:t>
            </a:r>
            <a:r>
              <a:rPr lang="en-IN" dirty="0"/>
              <a:t>ER Diagram of ACR - SA</a:t>
            </a:r>
          </a:p>
        </p:txBody>
      </p:sp>
      <p:pic>
        <p:nvPicPr>
          <p:cNvPr id="9" name="Content Placeholder 8">
            <a:extLst>
              <a:ext uri="{FF2B5EF4-FFF2-40B4-BE49-F238E27FC236}">
                <a16:creationId xmlns:a16="http://schemas.microsoft.com/office/drawing/2014/main" id="{26819796-FEA2-5E4A-B88D-282AB662B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874" y="1253331"/>
            <a:ext cx="10272251" cy="4351338"/>
          </a:xfrm>
        </p:spPr>
      </p:pic>
    </p:spTree>
    <p:extLst>
      <p:ext uri="{BB962C8B-B14F-4D97-AF65-F5344CB8AC3E}">
        <p14:creationId xmlns:p14="http://schemas.microsoft.com/office/powerpoint/2010/main" val="1561389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BC20-1B26-9F23-A9EE-DBC24146672D}"/>
              </a:ext>
            </a:extLst>
          </p:cNvPr>
          <p:cNvSpPr>
            <a:spLocks noGrp="1"/>
          </p:cNvSpPr>
          <p:nvPr>
            <p:ph type="title"/>
          </p:nvPr>
        </p:nvSpPr>
        <p:spPr/>
        <p:txBody>
          <a:bodyPr/>
          <a:lstStyle/>
          <a:p>
            <a:pPr lvl="2" algn="ctr" rtl="0">
              <a:lnSpc>
                <a:spcPct val="90000"/>
              </a:lnSpc>
              <a:spcBef>
                <a:spcPct val="0"/>
              </a:spcBef>
            </a:pPr>
            <a:r>
              <a:rPr lang="en-IN" sz="2900" b="1" kern="1200" dirty="0">
                <a:solidFill>
                  <a:srgbClr val="006600"/>
                </a:solidFill>
                <a:latin typeface="Bookman Old Style" panose="02050604050505020204" pitchFamily="18" charset="0"/>
                <a:ea typeface="+mj-ea"/>
                <a:cs typeface="Arial"/>
              </a:rPr>
              <a:t>Admin Hierarchy</a:t>
            </a:r>
          </a:p>
        </p:txBody>
      </p:sp>
      <p:pic>
        <p:nvPicPr>
          <p:cNvPr id="8" name="Content Placeholder 7">
            <a:extLst>
              <a:ext uri="{FF2B5EF4-FFF2-40B4-BE49-F238E27FC236}">
                <a16:creationId xmlns:a16="http://schemas.microsoft.com/office/drawing/2014/main" id="{B681FF85-EA09-D04D-B4C6-D890F803749C}"/>
              </a:ext>
            </a:extLst>
          </p:cNvPr>
          <p:cNvPicPr>
            <a:picLocks noGrp="1" noChangeAspect="1"/>
          </p:cNvPicPr>
          <p:nvPr>
            <p:ph idx="1"/>
          </p:nvPr>
        </p:nvPicPr>
        <p:blipFill>
          <a:blip r:embed="rId2"/>
          <a:stretch>
            <a:fillRect/>
          </a:stretch>
        </p:blipFill>
        <p:spPr>
          <a:xfrm>
            <a:off x="0" y="1451999"/>
            <a:ext cx="12192000" cy="4351338"/>
          </a:xfrm>
        </p:spPr>
      </p:pic>
      <p:sp>
        <p:nvSpPr>
          <p:cNvPr id="4" name="Date Placeholder 3">
            <a:extLst>
              <a:ext uri="{FF2B5EF4-FFF2-40B4-BE49-F238E27FC236}">
                <a16:creationId xmlns:a16="http://schemas.microsoft.com/office/drawing/2014/main" id="{DDEBEE65-43A7-EDE6-131E-C72BDFF71C91}"/>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FC817D53-D9A8-D6A7-1D0B-32CB152DF795}"/>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66F2F22B-3279-F33B-DE7B-EC8F45EB91E4}"/>
              </a:ext>
            </a:extLst>
          </p:cNvPr>
          <p:cNvSpPr>
            <a:spLocks noGrp="1"/>
          </p:cNvSpPr>
          <p:nvPr>
            <p:ph type="sldNum" sz="quarter" idx="12"/>
          </p:nvPr>
        </p:nvSpPr>
        <p:spPr/>
        <p:txBody>
          <a:bodyPr/>
          <a:lstStyle/>
          <a:p>
            <a:fld id="{6932491E-6841-496A-B41F-3FFF1AC3A41B}" type="slidenum">
              <a:rPr lang="en-IN" smtClean="0"/>
              <a:t>18</a:t>
            </a:fld>
            <a:endParaRPr lang="en-IN"/>
          </a:p>
        </p:txBody>
      </p:sp>
      <p:sp>
        <p:nvSpPr>
          <p:cNvPr id="9" name="TextBox 8">
            <a:extLst>
              <a:ext uri="{FF2B5EF4-FFF2-40B4-BE49-F238E27FC236}">
                <a16:creationId xmlns:a16="http://schemas.microsoft.com/office/drawing/2014/main" id="{3EF9E34E-18B6-AFEE-6FD9-E5F66E301689}"/>
              </a:ext>
            </a:extLst>
          </p:cNvPr>
          <p:cNvSpPr txBox="1"/>
          <p:nvPr/>
        </p:nvSpPr>
        <p:spPr>
          <a:xfrm>
            <a:off x="4038600" y="5948516"/>
            <a:ext cx="4436806" cy="369332"/>
          </a:xfrm>
          <a:prstGeom prst="rect">
            <a:avLst/>
          </a:prstGeom>
          <a:noFill/>
        </p:spPr>
        <p:txBody>
          <a:bodyPr wrap="square" rtlCol="0">
            <a:spAutoFit/>
          </a:bodyPr>
          <a:lstStyle/>
          <a:p>
            <a:r>
              <a:rPr lang="en-IN" b="1" dirty="0"/>
              <a:t>Fig. 1.12 : </a:t>
            </a:r>
            <a:r>
              <a:rPr lang="en-IN" dirty="0"/>
              <a:t>Super Admin Dashboard</a:t>
            </a:r>
          </a:p>
        </p:txBody>
      </p:sp>
    </p:spTree>
    <p:extLst>
      <p:ext uri="{BB962C8B-B14F-4D97-AF65-F5344CB8AC3E}">
        <p14:creationId xmlns:p14="http://schemas.microsoft.com/office/powerpoint/2010/main" val="3384344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090926F-A92B-56D6-128A-01938E01A4DA}"/>
              </a:ext>
            </a:extLst>
          </p:cNvPr>
          <p:cNvPicPr>
            <a:picLocks noGrp="1" noChangeAspect="1"/>
          </p:cNvPicPr>
          <p:nvPr>
            <p:ph idx="1"/>
          </p:nvPr>
        </p:nvPicPr>
        <p:blipFill>
          <a:blip r:embed="rId2"/>
          <a:stretch>
            <a:fillRect/>
          </a:stretch>
        </p:blipFill>
        <p:spPr>
          <a:xfrm>
            <a:off x="0" y="1152832"/>
            <a:ext cx="12192000" cy="4552336"/>
          </a:xfrm>
        </p:spPr>
      </p:pic>
      <p:sp>
        <p:nvSpPr>
          <p:cNvPr id="4" name="Date Placeholder 3">
            <a:extLst>
              <a:ext uri="{FF2B5EF4-FFF2-40B4-BE49-F238E27FC236}">
                <a16:creationId xmlns:a16="http://schemas.microsoft.com/office/drawing/2014/main" id="{5790B98C-38AB-7E7F-542C-BAB4492FD68B}"/>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32F82E90-E119-9DAB-AAA2-C4D71055345A}"/>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0D016A4A-A68F-D805-2D40-52223AAE56BD}"/>
              </a:ext>
            </a:extLst>
          </p:cNvPr>
          <p:cNvSpPr>
            <a:spLocks noGrp="1"/>
          </p:cNvSpPr>
          <p:nvPr>
            <p:ph type="sldNum" sz="quarter" idx="12"/>
          </p:nvPr>
        </p:nvSpPr>
        <p:spPr/>
        <p:txBody>
          <a:bodyPr/>
          <a:lstStyle/>
          <a:p>
            <a:fld id="{6932491E-6841-496A-B41F-3FFF1AC3A41B}" type="slidenum">
              <a:rPr lang="en-IN" smtClean="0"/>
              <a:t>19</a:t>
            </a:fld>
            <a:endParaRPr lang="en-IN"/>
          </a:p>
        </p:txBody>
      </p:sp>
      <p:sp>
        <p:nvSpPr>
          <p:cNvPr id="10" name="TextBox 9">
            <a:extLst>
              <a:ext uri="{FF2B5EF4-FFF2-40B4-BE49-F238E27FC236}">
                <a16:creationId xmlns:a16="http://schemas.microsoft.com/office/drawing/2014/main" id="{1888A585-D401-7488-0D6D-E318EF718386}"/>
              </a:ext>
            </a:extLst>
          </p:cNvPr>
          <p:cNvSpPr txBox="1"/>
          <p:nvPr/>
        </p:nvSpPr>
        <p:spPr>
          <a:xfrm>
            <a:off x="3873910" y="5899355"/>
            <a:ext cx="4279490" cy="369332"/>
          </a:xfrm>
          <a:prstGeom prst="rect">
            <a:avLst/>
          </a:prstGeom>
          <a:noFill/>
        </p:spPr>
        <p:txBody>
          <a:bodyPr wrap="square" rtlCol="0">
            <a:spAutoFit/>
          </a:bodyPr>
          <a:lstStyle/>
          <a:p>
            <a:pPr algn="ctr"/>
            <a:r>
              <a:rPr lang="en-IN" b="1" dirty="0"/>
              <a:t>Fig. 1.13: </a:t>
            </a:r>
            <a:r>
              <a:rPr lang="en-IN" dirty="0"/>
              <a:t>COE Dashboard</a:t>
            </a:r>
          </a:p>
        </p:txBody>
      </p:sp>
    </p:spTree>
    <p:extLst>
      <p:ext uri="{BB962C8B-B14F-4D97-AF65-F5344CB8AC3E}">
        <p14:creationId xmlns:p14="http://schemas.microsoft.com/office/powerpoint/2010/main" val="313289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1701800" y="35977"/>
            <a:ext cx="8229600" cy="609600"/>
          </a:xfrm>
          <a:prstGeom prst="rect">
            <a:avLst/>
          </a:prstGeom>
          <a:noFill/>
          <a:ln>
            <a:noFill/>
          </a:ln>
        </p:spPr>
        <p:txBody>
          <a:bodyPr spcFirstLastPara="1" vert="horz" wrap="square" lIns="91425" tIns="45700" rIns="91425" bIns="45700" rtlCol="0" anchor="ctr" anchorCtr="0">
            <a:noAutofit/>
          </a:bodyPr>
          <a:lstStyle/>
          <a:p>
            <a:pPr algn="ctr">
              <a:spcBef>
                <a:spcPts val="0"/>
              </a:spcBef>
            </a:pPr>
            <a:r>
              <a:rPr lang="en-US" sz="3200" b="1" dirty="0">
                <a:solidFill>
                  <a:srgbClr val="006600"/>
                </a:solidFill>
                <a:latin typeface="Bookman Old Style" panose="02050604050505020204" pitchFamily="18" charset="0"/>
                <a:cs typeface="Arial"/>
                <a:sym typeface="Times New Roman"/>
              </a:rPr>
              <a:t>Agenda</a:t>
            </a:r>
            <a:endParaRPr sz="3200" b="1" dirty="0">
              <a:solidFill>
                <a:srgbClr val="00B050"/>
              </a:solidFill>
              <a:latin typeface="Times New Roman"/>
              <a:ea typeface="Times New Roman"/>
              <a:cs typeface="Times New Roman"/>
              <a:sym typeface="Times New Roman"/>
            </a:endParaRPr>
          </a:p>
        </p:txBody>
      </p:sp>
      <p:sp>
        <p:nvSpPr>
          <p:cNvPr id="185" name="Google Shape;185;p3"/>
          <p:cNvSpPr txBox="1">
            <a:spLocks noGrp="1"/>
          </p:cNvSpPr>
          <p:nvPr>
            <p:ph idx="1"/>
          </p:nvPr>
        </p:nvSpPr>
        <p:spPr>
          <a:xfrm>
            <a:off x="1676400" y="722027"/>
            <a:ext cx="8839200" cy="5746750"/>
          </a:xfrm>
          <a:prstGeom prst="rect">
            <a:avLst/>
          </a:prstGeom>
          <a:noFill/>
          <a:ln>
            <a:noFill/>
          </a:ln>
        </p:spPr>
        <p:txBody>
          <a:bodyPr spcFirstLastPara="1" vert="horz" wrap="square" lIns="91425" tIns="45700" rIns="91425" bIns="45700" rtlCol="0" anchor="t" anchorCtr="0">
            <a:noAutofit/>
          </a:bodyPr>
          <a:lstStyle/>
          <a:p>
            <a:pPr marL="468630" indent="-285750">
              <a:lnSpc>
                <a:spcPct val="100000"/>
              </a:lnSpc>
              <a:spcBef>
                <a:spcPts val="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Abstract</a:t>
            </a:r>
            <a:endParaRPr sz="200" dirty="0">
              <a:latin typeface="Bookman Old Style" panose="02050604050505020204" pitchFamily="18" charset="0"/>
            </a:endParaRPr>
          </a:p>
          <a:p>
            <a:pPr marL="468630" indent="-285750">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Motivation behind Project</a:t>
            </a:r>
          </a:p>
          <a:p>
            <a:pPr marL="354330" indent="-171450">
              <a:lnSpc>
                <a:spcPct val="100000"/>
              </a:lnSpc>
              <a:spcBef>
                <a:spcPts val="200"/>
              </a:spcBef>
              <a:buClr>
                <a:schemeClr val="dk1"/>
              </a:buClr>
              <a:buSzPts val="2100"/>
            </a:pPr>
            <a:endParaRPr sz="200" dirty="0">
              <a:latin typeface="Bookman Old Style" panose="02050604050505020204" pitchFamily="18" charset="0"/>
            </a:endParaRPr>
          </a:p>
          <a:p>
            <a:pPr marL="468630" indent="-285750">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Literature Survey</a:t>
            </a:r>
            <a:endParaRPr sz="1700" dirty="0">
              <a:latin typeface="Bookman Old Style" panose="02050604050505020204" pitchFamily="18" charset="0"/>
            </a:endParaRPr>
          </a:p>
          <a:p>
            <a:pPr marL="468630" indent="-285750">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Inference from Literature Survey</a:t>
            </a:r>
          </a:p>
          <a:p>
            <a:pPr marL="468630" indent="-285750" algn="just">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Proposed Project “</a:t>
            </a:r>
            <a:r>
              <a:rPr lang="en-IN" sz="1700" b="1" dirty="0">
                <a:solidFill>
                  <a:srgbClr val="3B3BEF"/>
                </a:solidFill>
                <a:latin typeface="Bookman Old Style" panose="02050604050505020204" pitchFamily="18" charset="0"/>
                <a:cs typeface="Times New Roman"/>
              </a:rPr>
              <a:t>Automation of Convocation Registration and Seat Allotment</a:t>
            </a:r>
            <a:r>
              <a:rPr lang="en-US" sz="1700" b="1" dirty="0">
                <a:solidFill>
                  <a:srgbClr val="3B3BEF"/>
                </a:solidFill>
                <a:latin typeface="Bookman Old Style" panose="02050604050505020204" pitchFamily="18" charset="0"/>
                <a:cs typeface="Times New Roman"/>
                <a:sym typeface="Times New Roman"/>
              </a:rPr>
              <a:t>”.</a:t>
            </a:r>
          </a:p>
          <a:p>
            <a:pPr marL="468630" indent="-285750" algn="just">
              <a:lnSpc>
                <a:spcPct val="100000"/>
              </a:lnSpc>
              <a:spcBef>
                <a:spcPts val="200"/>
              </a:spcBef>
              <a:buClr>
                <a:schemeClr val="dk1"/>
              </a:buClr>
              <a:buSzPts val="2100"/>
            </a:pPr>
            <a:r>
              <a:rPr lang="en-US" sz="1700" b="1" dirty="0">
                <a:solidFill>
                  <a:srgbClr val="3B3BEF"/>
                </a:solidFill>
                <a:latin typeface="Bookman Old Style" panose="02050604050505020204" pitchFamily="18" charset="0"/>
                <a:cs typeface="Times New Roman"/>
                <a:sym typeface="Times New Roman"/>
              </a:rPr>
              <a:t>High level architecture diagram</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Input screen shot </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Process </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Output screen shot </a:t>
            </a:r>
            <a:r>
              <a:rPr lang="en-US" sz="1300" b="1" dirty="0">
                <a:solidFill>
                  <a:srgbClr val="3B3BEF"/>
                </a:solidFill>
                <a:latin typeface="Bookman Old Style" panose="02050604050505020204" pitchFamily="18" charset="0"/>
                <a:cs typeface="Times New Roman"/>
                <a:sym typeface="Times New Roman"/>
              </a:rPr>
              <a:t>        </a:t>
            </a:r>
          </a:p>
          <a:p>
            <a:pPr marL="468630" indent="-285750">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Modular Decomposed of </a:t>
            </a:r>
            <a:r>
              <a:rPr lang="en-US" sz="1700" b="1" dirty="0">
                <a:solidFill>
                  <a:srgbClr val="3B3BEF"/>
                </a:solidFill>
                <a:latin typeface="Bookman Old Style" panose="02050604050505020204" pitchFamily="18" charset="0"/>
                <a:cs typeface="Times New Roman"/>
                <a:sym typeface="Times New Roman"/>
              </a:rPr>
              <a:t>ACR-SA  </a:t>
            </a:r>
            <a:r>
              <a:rPr lang="en-US" sz="1700" b="1" dirty="0">
                <a:solidFill>
                  <a:srgbClr val="7030A0"/>
                </a:solidFill>
                <a:latin typeface="Bookman Old Style" panose="02050604050505020204" pitchFamily="18" charset="0"/>
                <a:cs typeface="Times New Roman"/>
                <a:sym typeface="Times New Roman"/>
              </a:rPr>
              <a:t>with cohesion and coupling</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Registration Module</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Data Management Module</a:t>
            </a:r>
          </a:p>
          <a:p>
            <a:pPr marL="1006475" lvl="2" indent="-285750" algn="just">
              <a:lnSpc>
                <a:spcPct val="100000"/>
              </a:lnSpc>
              <a:spcBef>
                <a:spcPts val="380"/>
              </a:spcBef>
              <a:buClr>
                <a:schemeClr val="dk1"/>
              </a:buClr>
              <a:buSzPts val="1900"/>
            </a:pPr>
            <a:r>
              <a:rPr lang="en-US" sz="1700" b="1" dirty="0">
                <a:solidFill>
                  <a:srgbClr val="3B3BEF"/>
                </a:solidFill>
                <a:latin typeface="Bookman Old Style" panose="02050604050505020204" pitchFamily="18" charset="0"/>
                <a:cs typeface="Times New Roman"/>
                <a:sym typeface="Times New Roman"/>
              </a:rPr>
              <a:t>Seat Arrangement and Ticket Generation Module</a:t>
            </a:r>
          </a:p>
          <a:p>
            <a:pPr marL="468630" indent="-285750">
              <a:lnSpc>
                <a:spcPct val="100000"/>
              </a:lnSpc>
              <a:spcBef>
                <a:spcPts val="200"/>
              </a:spcBef>
              <a:buClr>
                <a:schemeClr val="dk1"/>
              </a:buClr>
              <a:buSzPts val="2100"/>
            </a:pPr>
            <a:r>
              <a:rPr lang="en-IN" sz="1700" dirty="0">
                <a:solidFill>
                  <a:schemeClr val="dk1"/>
                </a:solidFill>
                <a:latin typeface="Bookman Old Style" panose="02050604050505020204" pitchFamily="18" charset="0"/>
                <a:ea typeface="Times New Roman"/>
                <a:cs typeface="Times New Roman"/>
                <a:sym typeface="Times New Roman"/>
              </a:rPr>
              <a:t>Test case Generation with Project Output/Result</a:t>
            </a:r>
          </a:p>
          <a:p>
            <a:pPr marL="468630" indent="-285750">
              <a:lnSpc>
                <a:spcPct val="100000"/>
              </a:lnSpc>
              <a:spcBef>
                <a:spcPts val="200"/>
              </a:spcBef>
              <a:buClr>
                <a:schemeClr val="dk1"/>
              </a:buClr>
              <a:buSzPts val="2100"/>
            </a:pPr>
            <a:r>
              <a:rPr lang="en-IN" sz="1700" dirty="0">
                <a:solidFill>
                  <a:schemeClr val="dk1"/>
                </a:solidFill>
                <a:latin typeface="Bookman Old Style" panose="02050604050505020204" pitchFamily="18" charset="0"/>
                <a:cs typeface="Times New Roman"/>
                <a:sym typeface="Times New Roman"/>
              </a:rPr>
              <a:t>Conclusion with Future Enhancement</a:t>
            </a:r>
            <a:endParaRPr sz="1700" dirty="0">
              <a:latin typeface="Bookman Old Style" panose="02050604050505020204" pitchFamily="18" charset="0"/>
            </a:endParaRPr>
          </a:p>
          <a:p>
            <a:pPr marL="468630" indent="-285750">
              <a:lnSpc>
                <a:spcPct val="100000"/>
              </a:lnSpc>
              <a:spcBef>
                <a:spcPts val="200"/>
              </a:spcBef>
              <a:buClr>
                <a:schemeClr val="dk1"/>
              </a:buClr>
              <a:buSzPts val="2100"/>
            </a:pPr>
            <a:r>
              <a:rPr lang="en-US" sz="1700" dirty="0">
                <a:solidFill>
                  <a:schemeClr val="dk1"/>
                </a:solidFill>
                <a:latin typeface="Bookman Old Style" panose="02050604050505020204" pitchFamily="18" charset="0"/>
                <a:ea typeface="Times New Roman"/>
                <a:cs typeface="Times New Roman"/>
                <a:sym typeface="Times New Roman"/>
              </a:rPr>
              <a:t>References</a:t>
            </a:r>
            <a:endParaRPr sz="1700" dirty="0">
              <a:latin typeface="Bookman Old Style" panose="02050604050505020204" pitchFamily="18" charset="0"/>
            </a:endParaRPr>
          </a:p>
        </p:txBody>
      </p:sp>
      <p:sp>
        <p:nvSpPr>
          <p:cNvPr id="183" name="Google Shape;183;p3"/>
          <p:cNvSpPr txBox="1">
            <a:spLocks noGrp="1"/>
          </p:cNvSpPr>
          <p:nvPr>
            <p:ph type="dt" sz="half" idx="10"/>
          </p:nvPr>
        </p:nvSpPr>
        <p:spPr>
          <a:prstGeom prst="rect">
            <a:avLst/>
          </a:prstGeom>
          <a:noFill/>
          <a:ln>
            <a:noFill/>
          </a:ln>
        </p:spPr>
        <p:txBody>
          <a:bodyPr spcFirstLastPara="1" vert="horz" wrap="square" lIns="91425" tIns="45700" rIns="91425" bIns="45700" rtlCol="0" anchor="ctr" anchorCtr="0">
            <a:noAutofit/>
          </a:bodyPr>
          <a:lstStyle/>
          <a:p>
            <a:pPr>
              <a:buClr>
                <a:srgbClr val="888888"/>
              </a:buClr>
              <a:buSzPts val="1200"/>
            </a:pPr>
            <a:fld id="{37AB7B35-CAC9-4466-AFF9-423EBE58B3F3}" type="datetime8">
              <a:rPr lang="en-IN" smtClean="0">
                <a:solidFill>
                  <a:srgbClr val="888888"/>
                </a:solidFill>
                <a:latin typeface="Arial"/>
                <a:cs typeface="Arial"/>
                <a:sym typeface="Arial"/>
              </a:rPr>
              <a:t>03-10-2024 18:26</a:t>
            </a:fld>
            <a:endParaRPr>
              <a:solidFill>
                <a:srgbClr val="888888"/>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8A79869E-5F8E-40C6-BDB4-3D26B3768D26}"/>
              </a:ext>
            </a:extLst>
          </p:cNvPr>
          <p:cNvCxnSpPr/>
          <p:nvPr/>
        </p:nvCxnSpPr>
        <p:spPr>
          <a:xfrm>
            <a:off x="1524000" y="614493"/>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Footer Placeholder 1"/>
          <p:cNvSpPr>
            <a:spLocks noGrp="1"/>
          </p:cNvSpPr>
          <p:nvPr>
            <p:ph type="ftr" sz="quarter" idx="11"/>
          </p:nvPr>
        </p:nvSpPr>
        <p:spPr/>
        <p:txBody>
          <a:bodyPr/>
          <a:lstStyle/>
          <a:p>
            <a:r>
              <a:rPr lang="en-IN"/>
              <a:t>IT 225 Software Engineering Lab</a:t>
            </a:r>
          </a:p>
        </p:txBody>
      </p:sp>
      <p:sp>
        <p:nvSpPr>
          <p:cNvPr id="3" name="Slide Number Placeholder 2"/>
          <p:cNvSpPr>
            <a:spLocks noGrp="1"/>
          </p:cNvSpPr>
          <p:nvPr>
            <p:ph type="sldNum" sz="quarter" idx="12"/>
          </p:nvPr>
        </p:nvSpPr>
        <p:spPr/>
        <p:txBody>
          <a:bodyPr/>
          <a:lstStyle/>
          <a:p>
            <a:fld id="{6932491E-6841-496A-B41F-3FFF1AC3A41B}" type="slidenum">
              <a:rPr lang="en-IN" smtClean="0"/>
              <a:t>2</a:t>
            </a:fld>
            <a:endParaRPr lang="en-IN"/>
          </a:p>
        </p:txBody>
      </p:sp>
    </p:spTree>
    <p:extLst>
      <p:ext uri="{BB962C8B-B14F-4D97-AF65-F5344CB8AC3E}">
        <p14:creationId xmlns:p14="http://schemas.microsoft.com/office/powerpoint/2010/main" val="1504667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6303A8-5E25-B424-5574-4FC0AF6AB12E}"/>
              </a:ext>
            </a:extLst>
          </p:cNvPr>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a:extLst>
              <a:ext uri="{FF2B5EF4-FFF2-40B4-BE49-F238E27FC236}">
                <a16:creationId xmlns:a16="http://schemas.microsoft.com/office/drawing/2014/main" id="{92490783-13D6-ADFE-BCAB-B42D61F2C77E}"/>
              </a:ext>
            </a:extLst>
          </p:cNvPr>
          <p:cNvSpPr>
            <a:spLocks noGrp="1"/>
          </p:cNvSpPr>
          <p:nvPr>
            <p:ph type="ftr" sz="quarter" idx="11"/>
          </p:nvPr>
        </p:nvSpPr>
        <p:spPr/>
        <p:txBody>
          <a:bodyPr/>
          <a:lstStyle/>
          <a:p>
            <a:r>
              <a:rPr lang="en-IN"/>
              <a:t>IT 225 Software Engineering Lab</a:t>
            </a:r>
          </a:p>
        </p:txBody>
      </p:sp>
      <p:sp>
        <p:nvSpPr>
          <p:cNvPr id="6" name="Slide Number Placeholder 5">
            <a:extLst>
              <a:ext uri="{FF2B5EF4-FFF2-40B4-BE49-F238E27FC236}">
                <a16:creationId xmlns:a16="http://schemas.microsoft.com/office/drawing/2014/main" id="{8B6258EF-1437-FAF5-EEFC-655600BA1496}"/>
              </a:ext>
            </a:extLst>
          </p:cNvPr>
          <p:cNvSpPr>
            <a:spLocks noGrp="1"/>
          </p:cNvSpPr>
          <p:nvPr>
            <p:ph type="sldNum" sz="quarter" idx="12"/>
          </p:nvPr>
        </p:nvSpPr>
        <p:spPr/>
        <p:txBody>
          <a:bodyPr/>
          <a:lstStyle/>
          <a:p>
            <a:fld id="{6932491E-6841-496A-B41F-3FFF1AC3A41B}" type="slidenum">
              <a:rPr lang="en-IN" smtClean="0"/>
              <a:t>20</a:t>
            </a:fld>
            <a:endParaRPr lang="en-IN"/>
          </a:p>
        </p:txBody>
      </p:sp>
      <p:pic>
        <p:nvPicPr>
          <p:cNvPr id="8" name="Picture 7">
            <a:extLst>
              <a:ext uri="{FF2B5EF4-FFF2-40B4-BE49-F238E27FC236}">
                <a16:creationId xmlns:a16="http://schemas.microsoft.com/office/drawing/2014/main" id="{741FA166-7894-932D-5069-4B96CFDF6751}"/>
              </a:ext>
            </a:extLst>
          </p:cNvPr>
          <p:cNvPicPr>
            <a:picLocks noChangeAspect="1"/>
          </p:cNvPicPr>
          <p:nvPr/>
        </p:nvPicPr>
        <p:blipFill>
          <a:blip r:embed="rId2"/>
          <a:stretch>
            <a:fillRect/>
          </a:stretch>
        </p:blipFill>
        <p:spPr>
          <a:xfrm>
            <a:off x="0" y="895787"/>
            <a:ext cx="12192000" cy="5066425"/>
          </a:xfrm>
          <a:prstGeom prst="rect">
            <a:avLst/>
          </a:prstGeom>
        </p:spPr>
      </p:pic>
      <p:sp>
        <p:nvSpPr>
          <p:cNvPr id="9" name="TextBox 8">
            <a:extLst>
              <a:ext uri="{FF2B5EF4-FFF2-40B4-BE49-F238E27FC236}">
                <a16:creationId xmlns:a16="http://schemas.microsoft.com/office/drawing/2014/main" id="{0A3C3FB2-3EE1-485D-E65B-8E30F857FB40}"/>
              </a:ext>
            </a:extLst>
          </p:cNvPr>
          <p:cNvSpPr txBox="1"/>
          <p:nvPr/>
        </p:nvSpPr>
        <p:spPr>
          <a:xfrm>
            <a:off x="4038600" y="6176963"/>
            <a:ext cx="3935361" cy="369332"/>
          </a:xfrm>
          <a:prstGeom prst="rect">
            <a:avLst/>
          </a:prstGeom>
          <a:noFill/>
        </p:spPr>
        <p:txBody>
          <a:bodyPr wrap="square" rtlCol="0">
            <a:spAutoFit/>
          </a:bodyPr>
          <a:lstStyle/>
          <a:p>
            <a:r>
              <a:rPr lang="en-IN" b="1" dirty="0"/>
              <a:t>Fig. 1.14 : </a:t>
            </a:r>
            <a:r>
              <a:rPr lang="en-IN" dirty="0"/>
              <a:t>Banking Officer Dashboard</a:t>
            </a:r>
          </a:p>
        </p:txBody>
      </p:sp>
    </p:spTree>
    <p:extLst>
      <p:ext uri="{BB962C8B-B14F-4D97-AF65-F5344CB8AC3E}">
        <p14:creationId xmlns:p14="http://schemas.microsoft.com/office/powerpoint/2010/main" val="106078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006600"/>
                </a:solidFill>
                <a:latin typeface="Bookman Old Style" panose="02050604050505020204" pitchFamily="18" charset="0"/>
                <a:cs typeface="Calibri"/>
                <a:sym typeface="Times New Roman"/>
              </a:rPr>
              <a:t>Result</a:t>
            </a:r>
            <a:br>
              <a:rPr lang="en-IN" dirty="0">
                <a:solidFill>
                  <a:srgbClr val="006600"/>
                </a:solidFill>
                <a:latin typeface="Bookman Old Style" panose="02050604050505020204" pitchFamily="18" charset="0"/>
                <a:cs typeface="Calibri"/>
                <a:sym typeface="Times New Roman"/>
              </a:rPr>
            </a:br>
            <a:endParaRPr lang="en-IN" dirty="0"/>
          </a:p>
        </p:txBody>
      </p:sp>
      <p:sp>
        <p:nvSpPr>
          <p:cNvPr id="4" name="Date Placeholder 3"/>
          <p:cNvSpPr>
            <a:spLocks noGrp="1"/>
          </p:cNvSpPr>
          <p:nvPr>
            <p:ph type="dt" sz="half" idx="10"/>
          </p:nvPr>
        </p:nvSpPr>
        <p:spPr/>
        <p:txBody>
          <a:bodyPr/>
          <a:lstStyle/>
          <a:p>
            <a:fld id="{2E16828B-0852-4DF3-8ED3-A55FBB6FC1C4}"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21</a:t>
            </a:fld>
            <a:endParaRPr lang="en-IN"/>
          </a:p>
        </p:txBody>
      </p:sp>
      <p:pic>
        <p:nvPicPr>
          <p:cNvPr id="8" name="Picture 7">
            <a:extLst>
              <a:ext uri="{FF2B5EF4-FFF2-40B4-BE49-F238E27FC236}">
                <a16:creationId xmlns:a16="http://schemas.microsoft.com/office/drawing/2014/main" id="{1379E5F9-3773-7CAE-E3BD-6C0B42C6DEE2}"/>
              </a:ext>
            </a:extLst>
          </p:cNvPr>
          <p:cNvPicPr>
            <a:picLocks noChangeAspect="1"/>
          </p:cNvPicPr>
          <p:nvPr/>
        </p:nvPicPr>
        <p:blipFill>
          <a:blip r:embed="rId2"/>
          <a:stretch>
            <a:fillRect/>
          </a:stretch>
        </p:blipFill>
        <p:spPr>
          <a:xfrm>
            <a:off x="772399" y="1129302"/>
            <a:ext cx="5381363" cy="4599395"/>
          </a:xfrm>
          <a:prstGeom prst="rect">
            <a:avLst/>
          </a:prstGeom>
        </p:spPr>
      </p:pic>
      <p:pic>
        <p:nvPicPr>
          <p:cNvPr id="9" name="Picture 8">
            <a:extLst>
              <a:ext uri="{FF2B5EF4-FFF2-40B4-BE49-F238E27FC236}">
                <a16:creationId xmlns:a16="http://schemas.microsoft.com/office/drawing/2014/main" id="{1278B1A7-8A34-F88E-957A-ACCFEBF84D80}"/>
              </a:ext>
            </a:extLst>
          </p:cNvPr>
          <p:cNvPicPr>
            <a:picLocks noChangeAspect="1"/>
          </p:cNvPicPr>
          <p:nvPr/>
        </p:nvPicPr>
        <p:blipFill>
          <a:blip r:embed="rId3"/>
          <a:stretch>
            <a:fillRect/>
          </a:stretch>
        </p:blipFill>
        <p:spPr>
          <a:xfrm>
            <a:off x="6459794" y="1563330"/>
            <a:ext cx="4959807" cy="3283974"/>
          </a:xfrm>
          <a:prstGeom prst="rect">
            <a:avLst/>
          </a:prstGeom>
        </p:spPr>
      </p:pic>
      <p:sp>
        <p:nvSpPr>
          <p:cNvPr id="11" name="TextBox 10">
            <a:extLst>
              <a:ext uri="{FF2B5EF4-FFF2-40B4-BE49-F238E27FC236}">
                <a16:creationId xmlns:a16="http://schemas.microsoft.com/office/drawing/2014/main" id="{39888839-868F-A152-47AD-3636D80C8843}"/>
              </a:ext>
            </a:extLst>
          </p:cNvPr>
          <p:cNvSpPr txBox="1"/>
          <p:nvPr/>
        </p:nvSpPr>
        <p:spPr>
          <a:xfrm>
            <a:off x="1720645" y="5869858"/>
            <a:ext cx="3352800" cy="369332"/>
          </a:xfrm>
          <a:prstGeom prst="rect">
            <a:avLst/>
          </a:prstGeom>
          <a:noFill/>
        </p:spPr>
        <p:txBody>
          <a:bodyPr wrap="square" rtlCol="0">
            <a:spAutoFit/>
          </a:bodyPr>
          <a:lstStyle/>
          <a:p>
            <a:r>
              <a:rPr lang="en-IN" b="1" dirty="0"/>
              <a:t>Fig. 1.15 : </a:t>
            </a:r>
            <a:r>
              <a:rPr lang="en-IN" dirty="0"/>
              <a:t>Convocation Ticket</a:t>
            </a:r>
          </a:p>
        </p:txBody>
      </p:sp>
      <p:sp>
        <p:nvSpPr>
          <p:cNvPr id="12" name="TextBox 11">
            <a:extLst>
              <a:ext uri="{FF2B5EF4-FFF2-40B4-BE49-F238E27FC236}">
                <a16:creationId xmlns:a16="http://schemas.microsoft.com/office/drawing/2014/main" id="{73D1F4BD-E747-09D6-32F7-C66F4258412D}"/>
              </a:ext>
            </a:extLst>
          </p:cNvPr>
          <p:cNvSpPr txBox="1"/>
          <p:nvPr/>
        </p:nvSpPr>
        <p:spPr>
          <a:xfrm>
            <a:off x="7423355" y="5869858"/>
            <a:ext cx="2920180" cy="369332"/>
          </a:xfrm>
          <a:prstGeom prst="rect">
            <a:avLst/>
          </a:prstGeom>
          <a:noFill/>
        </p:spPr>
        <p:txBody>
          <a:bodyPr wrap="square" rtlCol="0">
            <a:spAutoFit/>
          </a:bodyPr>
          <a:lstStyle/>
          <a:p>
            <a:r>
              <a:rPr lang="en-IN" b="1" dirty="0"/>
              <a:t>Fig. 1.16 : </a:t>
            </a:r>
            <a:r>
              <a:rPr lang="en-IN" dirty="0"/>
              <a:t>Mail of the ticket</a:t>
            </a:r>
          </a:p>
        </p:txBody>
      </p:sp>
    </p:spTree>
    <p:extLst>
      <p:ext uri="{BB962C8B-B14F-4D97-AF65-F5344CB8AC3E}">
        <p14:creationId xmlns:p14="http://schemas.microsoft.com/office/powerpoint/2010/main" val="856127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a:bodyPr>
          <a:lstStyle/>
          <a:p>
            <a:pPr algn="ctr"/>
            <a:r>
              <a:rPr lang="en-IN" sz="3200" b="1" dirty="0">
                <a:solidFill>
                  <a:srgbClr val="006600"/>
                </a:solidFill>
                <a:latin typeface="Bookman Old Style" panose="02050604050505020204" pitchFamily="18" charset="0"/>
                <a:cs typeface="Calibri"/>
              </a:rPr>
              <a:t>Conclusion</a:t>
            </a:r>
          </a:p>
        </p:txBody>
      </p:sp>
      <p:sp>
        <p:nvSpPr>
          <p:cNvPr id="3" name="Date Placeholder 2"/>
          <p:cNvSpPr>
            <a:spLocks noGrp="1"/>
          </p:cNvSpPr>
          <p:nvPr>
            <p:ph type="dt" sz="half" idx="10"/>
          </p:nvPr>
        </p:nvSpPr>
        <p:spPr/>
        <p:txBody>
          <a:bodyPr/>
          <a:lstStyle/>
          <a:p>
            <a:fld id="{589AF1E5-96B5-4B92-A569-9D3DD115ED27}" type="datetime8">
              <a:rPr lang="en-IN" smtClean="0"/>
              <a:t>03-10-2024 18:26</a:t>
            </a:fld>
            <a:endParaRPr lang="en-IN"/>
          </a:p>
        </p:txBody>
      </p:sp>
      <p:sp>
        <p:nvSpPr>
          <p:cNvPr id="4" name="Footer Placeholder 3"/>
          <p:cNvSpPr>
            <a:spLocks noGrp="1"/>
          </p:cNvSpPr>
          <p:nvPr>
            <p:ph type="ftr" sz="quarter" idx="11"/>
          </p:nvPr>
        </p:nvSpPr>
        <p:spPr/>
        <p:txBody>
          <a:bodyPr/>
          <a:lstStyle/>
          <a:p>
            <a:r>
              <a:rPr lang="en-IN"/>
              <a:t>IT 225 Software Engineering Lab</a:t>
            </a:r>
          </a:p>
        </p:txBody>
      </p:sp>
      <p:sp>
        <p:nvSpPr>
          <p:cNvPr id="5" name="Slide Number Placeholder 4"/>
          <p:cNvSpPr>
            <a:spLocks noGrp="1"/>
          </p:cNvSpPr>
          <p:nvPr>
            <p:ph type="sldNum" sz="quarter" idx="12"/>
          </p:nvPr>
        </p:nvSpPr>
        <p:spPr/>
        <p:txBody>
          <a:bodyPr/>
          <a:lstStyle/>
          <a:p>
            <a:fld id="{6932491E-6841-496A-B41F-3FFF1AC3A41B}" type="slidenum">
              <a:rPr lang="en-IN" smtClean="0"/>
              <a:t>22</a:t>
            </a:fld>
            <a:endParaRPr lang="en-IN"/>
          </a:p>
        </p:txBody>
      </p:sp>
      <p:sp>
        <p:nvSpPr>
          <p:cNvPr id="6" name="Rectangle 5"/>
          <p:cNvSpPr/>
          <p:nvPr/>
        </p:nvSpPr>
        <p:spPr>
          <a:xfrm>
            <a:off x="0" y="1306286"/>
            <a:ext cx="12191999" cy="2416046"/>
          </a:xfrm>
          <a:prstGeom prst="rect">
            <a:avLst/>
          </a:prstGeom>
        </p:spPr>
        <p:txBody>
          <a:bodyPr wrap="square">
            <a:spAutoFit/>
          </a:bodyPr>
          <a:lstStyle/>
          <a:p>
            <a:pPr marL="182880">
              <a:lnSpc>
                <a:spcPct val="100000"/>
              </a:lnSpc>
              <a:spcBef>
                <a:spcPts val="200"/>
              </a:spcBef>
              <a:buClr>
                <a:schemeClr val="dk1"/>
              </a:buClr>
              <a:buSzPts val="2100"/>
            </a:pPr>
            <a:r>
              <a:rPr lang="en-IN" b="1" dirty="0">
                <a:solidFill>
                  <a:schemeClr val="dk1"/>
                </a:solidFill>
                <a:latin typeface="Bookman Old Style" panose="02050604050505020204" pitchFamily="18" charset="0"/>
                <a:ea typeface="Times New Roman"/>
                <a:cs typeface="Times New Roman"/>
                <a:sym typeface="Times New Roman"/>
              </a:rPr>
              <a:t>Application of Project in Real Time</a:t>
            </a:r>
          </a:p>
          <a:p>
            <a:pPr marL="468630" indent="-285750">
              <a:lnSpc>
                <a:spcPct val="100000"/>
              </a:lnSpc>
              <a:spcBef>
                <a:spcPts val="200"/>
              </a:spcBef>
              <a:buClr>
                <a:schemeClr val="dk1"/>
              </a:buClr>
              <a:buSzPts val="2100"/>
              <a:buFont typeface="Arial" panose="020B0604020202020204" pitchFamily="34" charset="0"/>
              <a:buChar char="•"/>
            </a:pPr>
            <a:r>
              <a:rPr lang="en-US" sz="1600" dirty="0">
                <a:solidFill>
                  <a:schemeClr val="dk1"/>
                </a:solidFill>
                <a:latin typeface="Bookman Old Style" panose="02050604050505020204" pitchFamily="18" charset="0"/>
                <a:ea typeface="Times New Roman"/>
                <a:cs typeface="Times New Roman"/>
                <a:sym typeface="Times New Roman"/>
              </a:rPr>
              <a:t>The "Automation of Convocation Registration and Seat Allotment" project has significant real-time applications, enhancing efficiency and user experience for universities and colleges by streamlining the entire convocation process, reducing administrative burdens, and ensuring smooth event execution. </a:t>
            </a:r>
          </a:p>
          <a:p>
            <a:pPr marL="468630" indent="-285750">
              <a:lnSpc>
                <a:spcPct val="100000"/>
              </a:lnSpc>
              <a:spcBef>
                <a:spcPts val="200"/>
              </a:spcBef>
              <a:buClr>
                <a:schemeClr val="dk1"/>
              </a:buClr>
              <a:buSzPts val="2100"/>
              <a:buFont typeface="Arial" panose="020B0604020202020204" pitchFamily="34" charset="0"/>
              <a:buChar char="•"/>
            </a:pPr>
            <a:r>
              <a:rPr lang="en-US" sz="1600" dirty="0">
                <a:solidFill>
                  <a:schemeClr val="dk1"/>
                </a:solidFill>
                <a:latin typeface="Bookman Old Style" panose="02050604050505020204" pitchFamily="18" charset="0"/>
                <a:ea typeface="Times New Roman"/>
                <a:cs typeface="Times New Roman"/>
                <a:sym typeface="Times New Roman"/>
              </a:rPr>
              <a:t>The system's real-time communication features keep attendees informed with timely updates and accurate information, improving the overall event experience. </a:t>
            </a:r>
          </a:p>
          <a:p>
            <a:pPr marL="468630" indent="-285750">
              <a:lnSpc>
                <a:spcPct val="100000"/>
              </a:lnSpc>
              <a:spcBef>
                <a:spcPts val="200"/>
              </a:spcBef>
              <a:buClr>
                <a:schemeClr val="dk1"/>
              </a:buClr>
              <a:buSzPts val="2100"/>
              <a:buFont typeface="Arial" panose="020B0604020202020204" pitchFamily="34" charset="0"/>
              <a:buChar char="•"/>
            </a:pPr>
            <a:r>
              <a:rPr lang="en-US" sz="1600" dirty="0">
                <a:solidFill>
                  <a:schemeClr val="dk1"/>
                </a:solidFill>
                <a:latin typeface="Bookman Old Style" panose="02050604050505020204" pitchFamily="18" charset="0"/>
                <a:ea typeface="Times New Roman"/>
                <a:cs typeface="Times New Roman"/>
                <a:sym typeface="Times New Roman"/>
              </a:rPr>
              <a:t>Additionally, the project simplifies payment processing, enhances document verification for admissions and certifications, and optimizes logistical coordination for event management companies, ensuring seamless and organized events.</a:t>
            </a:r>
            <a:endParaRPr lang="en-IN" sz="1600" dirty="0">
              <a:solidFill>
                <a:schemeClr val="dk1"/>
              </a:solidFill>
              <a:latin typeface="Bookman Old Style" panose="02050604050505020204" pitchFamily="18" charset="0"/>
              <a:ea typeface="Times New Roman"/>
              <a:cs typeface="Times New Roman"/>
              <a:sym typeface="Times New Roman"/>
            </a:endParaRPr>
          </a:p>
        </p:txBody>
      </p:sp>
    </p:spTree>
    <p:extLst>
      <p:ext uri="{BB962C8B-B14F-4D97-AF65-F5344CB8AC3E}">
        <p14:creationId xmlns:p14="http://schemas.microsoft.com/office/powerpoint/2010/main" val="115479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7488-CFEB-C954-6139-C448746E49F5}"/>
              </a:ext>
            </a:extLst>
          </p:cNvPr>
          <p:cNvSpPr>
            <a:spLocks noGrp="1"/>
          </p:cNvSpPr>
          <p:nvPr>
            <p:ph type="title"/>
          </p:nvPr>
        </p:nvSpPr>
        <p:spPr>
          <a:xfrm>
            <a:off x="838200" y="365126"/>
            <a:ext cx="10515600" cy="667262"/>
          </a:xfrm>
        </p:spPr>
        <p:txBody>
          <a:bodyPr/>
          <a:lstStyle/>
          <a:p>
            <a:pPr algn="ctr"/>
            <a:r>
              <a:rPr lang="en-IN" sz="3200" b="1" dirty="0">
                <a:solidFill>
                  <a:srgbClr val="006600"/>
                </a:solidFill>
                <a:latin typeface="Bookman Old Style" panose="02050604050505020204" pitchFamily="18" charset="0"/>
                <a:cs typeface="Calibri"/>
              </a:rPr>
              <a:t>Conclusion – cont.</a:t>
            </a:r>
          </a:p>
        </p:txBody>
      </p:sp>
      <p:sp>
        <p:nvSpPr>
          <p:cNvPr id="3" name="Date Placeholder 2">
            <a:extLst>
              <a:ext uri="{FF2B5EF4-FFF2-40B4-BE49-F238E27FC236}">
                <a16:creationId xmlns:a16="http://schemas.microsoft.com/office/drawing/2014/main" id="{8459CFD4-5ABA-D194-CC2C-B17A0D7D20F0}"/>
              </a:ext>
            </a:extLst>
          </p:cNvPr>
          <p:cNvSpPr>
            <a:spLocks noGrp="1"/>
          </p:cNvSpPr>
          <p:nvPr>
            <p:ph type="dt" sz="half" idx="10"/>
          </p:nvPr>
        </p:nvSpPr>
        <p:spPr/>
        <p:txBody>
          <a:bodyPr/>
          <a:lstStyle/>
          <a:p>
            <a:fld id="{94D811C6-D2AA-4AFA-AD31-8BC4FBBD0379}" type="datetime8">
              <a:rPr lang="en-IN" smtClean="0"/>
              <a:t>03-10-2024 18:26</a:t>
            </a:fld>
            <a:endParaRPr lang="en-IN"/>
          </a:p>
        </p:txBody>
      </p:sp>
      <p:sp>
        <p:nvSpPr>
          <p:cNvPr id="4" name="Footer Placeholder 3">
            <a:extLst>
              <a:ext uri="{FF2B5EF4-FFF2-40B4-BE49-F238E27FC236}">
                <a16:creationId xmlns:a16="http://schemas.microsoft.com/office/drawing/2014/main" id="{2664DD16-C32D-3263-5A7C-F0361A742FAE}"/>
              </a:ext>
            </a:extLst>
          </p:cNvPr>
          <p:cNvSpPr>
            <a:spLocks noGrp="1"/>
          </p:cNvSpPr>
          <p:nvPr>
            <p:ph type="ftr" sz="quarter" idx="11"/>
          </p:nvPr>
        </p:nvSpPr>
        <p:spPr/>
        <p:txBody>
          <a:bodyPr/>
          <a:lstStyle/>
          <a:p>
            <a:r>
              <a:rPr lang="en-IN"/>
              <a:t>IT 225 Software Engineering Lab</a:t>
            </a:r>
          </a:p>
        </p:txBody>
      </p:sp>
      <p:sp>
        <p:nvSpPr>
          <p:cNvPr id="5" name="Slide Number Placeholder 4">
            <a:extLst>
              <a:ext uri="{FF2B5EF4-FFF2-40B4-BE49-F238E27FC236}">
                <a16:creationId xmlns:a16="http://schemas.microsoft.com/office/drawing/2014/main" id="{8F7E689F-F3D9-D65E-DC76-D0379FDE7594}"/>
              </a:ext>
            </a:extLst>
          </p:cNvPr>
          <p:cNvSpPr>
            <a:spLocks noGrp="1"/>
          </p:cNvSpPr>
          <p:nvPr>
            <p:ph type="sldNum" sz="quarter" idx="12"/>
          </p:nvPr>
        </p:nvSpPr>
        <p:spPr/>
        <p:txBody>
          <a:bodyPr/>
          <a:lstStyle/>
          <a:p>
            <a:fld id="{6932491E-6841-496A-B41F-3FFF1AC3A41B}" type="slidenum">
              <a:rPr lang="en-IN" smtClean="0"/>
              <a:t>23</a:t>
            </a:fld>
            <a:endParaRPr lang="en-IN"/>
          </a:p>
        </p:txBody>
      </p:sp>
      <p:sp>
        <p:nvSpPr>
          <p:cNvPr id="6" name="TextBox 5">
            <a:extLst>
              <a:ext uri="{FF2B5EF4-FFF2-40B4-BE49-F238E27FC236}">
                <a16:creationId xmlns:a16="http://schemas.microsoft.com/office/drawing/2014/main" id="{42633940-F214-A309-677C-10ABFD7A745C}"/>
              </a:ext>
            </a:extLst>
          </p:cNvPr>
          <p:cNvSpPr txBox="1"/>
          <p:nvPr/>
        </p:nvSpPr>
        <p:spPr>
          <a:xfrm>
            <a:off x="0" y="1160206"/>
            <a:ext cx="12123174" cy="532453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Future Enhancements</a:t>
            </a:r>
          </a:p>
          <a:p>
            <a:endParaRPr lang="en-US" sz="16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Virtual Reality (VR) Technology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Offer immersive virtual tours of the event venue.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 attendees to familiarize themselves with the setup beforehand.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AI-Powered Chatbots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real-time assistance.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Streamline the registration process.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Live Streaming and Interactive Platforms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remote participants can actively engage in the ceremony.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 Q&amp;A sessions and polls.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Digital Certificates and Badges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Secure through blockchain technology.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Easily shareable and verifiable, adding value to attendees' achievements.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007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solidFill>
                  <a:srgbClr val="006600"/>
                </a:solidFill>
                <a:latin typeface="Bookman Old Style" panose="02050604050505020204" pitchFamily="18" charset="0"/>
                <a:cs typeface="Calibri"/>
              </a:rPr>
              <a:t>References</a:t>
            </a:r>
          </a:p>
        </p:txBody>
      </p:sp>
      <p:sp>
        <p:nvSpPr>
          <p:cNvPr id="3" name="Date Placeholder 2"/>
          <p:cNvSpPr>
            <a:spLocks noGrp="1"/>
          </p:cNvSpPr>
          <p:nvPr>
            <p:ph type="dt" sz="half" idx="10"/>
          </p:nvPr>
        </p:nvSpPr>
        <p:spPr/>
        <p:txBody>
          <a:bodyPr/>
          <a:lstStyle/>
          <a:p>
            <a:fld id="{94D811C6-D2AA-4AFA-AD31-8BC4FBBD0379}" type="datetime8">
              <a:rPr lang="en-IN" smtClean="0"/>
              <a:t>03-10-2024 18:26</a:t>
            </a:fld>
            <a:endParaRPr lang="en-IN"/>
          </a:p>
        </p:txBody>
      </p:sp>
      <p:sp>
        <p:nvSpPr>
          <p:cNvPr id="4" name="Footer Placeholder 3"/>
          <p:cNvSpPr>
            <a:spLocks noGrp="1"/>
          </p:cNvSpPr>
          <p:nvPr>
            <p:ph type="ftr" sz="quarter" idx="11"/>
          </p:nvPr>
        </p:nvSpPr>
        <p:spPr/>
        <p:txBody>
          <a:bodyPr/>
          <a:lstStyle/>
          <a:p>
            <a:r>
              <a:rPr lang="en-IN"/>
              <a:t>IT 225 Software Engineering Lab</a:t>
            </a:r>
          </a:p>
        </p:txBody>
      </p:sp>
      <p:sp>
        <p:nvSpPr>
          <p:cNvPr id="5" name="Slide Number Placeholder 4"/>
          <p:cNvSpPr>
            <a:spLocks noGrp="1"/>
          </p:cNvSpPr>
          <p:nvPr>
            <p:ph type="sldNum" sz="quarter" idx="12"/>
          </p:nvPr>
        </p:nvSpPr>
        <p:spPr/>
        <p:txBody>
          <a:bodyPr/>
          <a:lstStyle/>
          <a:p>
            <a:fld id="{6932491E-6841-496A-B41F-3FFF1AC3A41B}" type="slidenum">
              <a:rPr lang="en-IN" smtClean="0"/>
              <a:t>24</a:t>
            </a:fld>
            <a:endParaRPr lang="en-IN"/>
          </a:p>
        </p:txBody>
      </p:sp>
      <p:sp>
        <p:nvSpPr>
          <p:cNvPr id="6" name="TextBox 5">
            <a:extLst>
              <a:ext uri="{FF2B5EF4-FFF2-40B4-BE49-F238E27FC236}">
                <a16:creationId xmlns:a16="http://schemas.microsoft.com/office/drawing/2014/main" id="{6D62C085-4626-54D1-B2A3-B373FF449D81}"/>
              </a:ext>
            </a:extLst>
          </p:cNvPr>
          <p:cNvSpPr txBox="1"/>
          <p:nvPr/>
        </p:nvSpPr>
        <p:spPr>
          <a:xfrm>
            <a:off x="245806" y="1690688"/>
            <a:ext cx="11206316" cy="6001643"/>
          </a:xfrm>
          <a:prstGeom prst="rect">
            <a:avLst/>
          </a:prstGeom>
          <a:noFill/>
        </p:spPr>
        <p:txBody>
          <a:bodyPr wrap="square" rtlCol="0">
            <a:spAutoFit/>
          </a:bodyPr>
          <a:lstStyle/>
          <a:p>
            <a:pPr marL="457200" indent="-4572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Brown, J., et al. "Web Application Security: Best Practices and Guidelines." International Journal of Web Security, vol. 18, no. 2, 2022, pp. 65-78.</a:t>
            </a:r>
            <a:endParaRPr lang="en-IN" sz="2400" dirty="0"/>
          </a:p>
          <a:p>
            <a:pPr marL="457200" indent="-457200">
              <a:buFont typeface="Arial" panose="020B0604020202020204" pitchFamily="34" charset="0"/>
              <a:buChar char="•"/>
            </a:pPr>
            <a:r>
              <a:rPr lang="en-US" sz="2400" dirty="0"/>
              <a:t>Brown, E. (2020). The role of communication in event management: Strategies for success. Journal of Event Communication, 15(4), 200-215.</a:t>
            </a:r>
          </a:p>
          <a:p>
            <a:pPr marL="457200" indent="-457200">
              <a:buFont typeface="Arial" panose="020B0604020202020204" pitchFamily="34" charset="0"/>
              <a:buChar char="•"/>
            </a:pPr>
            <a:r>
              <a:rPr lang="en-IN" sz="2400" dirty="0"/>
              <a:t>Indira Gandhi National Open University – Convocation Registration Website</a:t>
            </a:r>
          </a:p>
          <a:p>
            <a:pPr marL="457200" indent="-457200">
              <a:buFont typeface="Arial" panose="020B0604020202020204" pitchFamily="34" charset="0"/>
              <a:buChar char="•"/>
            </a:pPr>
            <a:r>
              <a:rPr lang="en-IN" sz="2400" dirty="0"/>
              <a:t>	</a:t>
            </a:r>
            <a:r>
              <a:rPr lang="en-IN" sz="2400" dirty="0">
                <a:hlinkClick r:id="rId2"/>
              </a:rPr>
              <a:t>https://onlineservices.ignou.ac.in/convocation</a:t>
            </a:r>
            <a:endParaRPr lang="en-US" sz="2400" dirty="0"/>
          </a:p>
          <a:p>
            <a:pPr marL="457200" indent="-457200">
              <a:buFont typeface="Arial" panose="020B0604020202020204" pitchFamily="34" charset="0"/>
              <a:buChar char="•"/>
            </a:pPr>
            <a:r>
              <a:rPr lang="en-US" sz="2400" dirty="0"/>
              <a:t>International Journal of Human-Computer Interaction, Gupta. M and S. Verma</a:t>
            </a:r>
          </a:p>
          <a:p>
            <a:pPr marL="457200" indent="-457200">
              <a:buFont typeface="Arial" panose="020B0604020202020204" pitchFamily="34" charset="0"/>
              <a:buChar char="•"/>
            </a:pPr>
            <a:r>
              <a:rPr lang="en-IN" sz="2400" dirty="0"/>
              <a:t>Design and Implementation of Seat Reservation System for Cinema Halls" by  Kumar. R and  </a:t>
            </a:r>
            <a:r>
              <a:rPr lang="en-IN" sz="2400" dirty="0" err="1"/>
              <a:t>Sharma.G</a:t>
            </a:r>
            <a:r>
              <a:rPr lang="en-IN" sz="2400" dirty="0"/>
              <a:t>.</a:t>
            </a:r>
            <a:endParaRPr lang="en-US" sz="2400" dirty="0"/>
          </a:p>
          <a:p>
            <a:pPr marL="457200" indent="-457200">
              <a:buFont typeface="Arial" panose="020B0604020202020204" pitchFamily="34" charset="0"/>
              <a:buChar char="•"/>
            </a:pPr>
            <a:r>
              <a:rPr lang="en-US" sz="2400" b="0" u="none" dirty="0">
                <a:latin typeface="+mn-lt"/>
                <a:ea typeface="Times New Roman"/>
                <a:cs typeface="Times New Roman" panose="02020603050405020304" pitchFamily="18" charset="0"/>
                <a:sym typeface="Times New Roman"/>
              </a:rPr>
              <a:t>Proceedings of Event Management Research, Dr. Samantha Lee</a:t>
            </a:r>
          </a:p>
          <a:p>
            <a:pPr marL="457200" indent="-457200">
              <a:buFont typeface="Arial" panose="020B0604020202020204" pitchFamily="34" charset="0"/>
              <a:buChar char="•"/>
            </a:pPr>
            <a:r>
              <a:rPr lang="en-US" sz="2400" dirty="0"/>
              <a:t>Walker, S., &amp; Dickson, L. M. (2021). A study on event management and its impact on the hospitality sector. International Journal of Hospitality Management, 31(2), 90-99.</a:t>
            </a:r>
          </a:p>
          <a:p>
            <a:pPr marL="457200" indent="-457200">
              <a:buFont typeface="Arial" panose="020B0604020202020204" pitchFamily="34" charset="0"/>
              <a:buChar char="•"/>
            </a:pPr>
            <a:endParaRPr lang="en-US" sz="2400" b="0" u="none" dirty="0">
              <a:latin typeface="+mn-lt"/>
              <a:ea typeface="Times New Roman"/>
              <a:cs typeface="Times New Roman" panose="02020603050405020304" pitchFamily="18" charset="0"/>
              <a:sym typeface="Times New Roman"/>
            </a:endParaRPr>
          </a:p>
          <a:p>
            <a:pPr marR="0" lvl="0" algn="just" rtl="0">
              <a:spcBef>
                <a:spcPts val="0"/>
              </a:spcBef>
              <a:spcAft>
                <a:spcPts val="0"/>
              </a:spcAft>
            </a:pPr>
            <a:endParaRPr lang="en-US" sz="2400" b="0" u="none" dirty="0">
              <a:latin typeface="+mn-lt"/>
              <a:ea typeface="Times New Roman"/>
              <a:cs typeface="Times New Roman" panose="02020603050405020304" pitchFamily="18" charset="0"/>
              <a:sym typeface="Times New Roman"/>
            </a:endParaRPr>
          </a:p>
          <a:p>
            <a:pPr marL="285750" indent="-285750">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331127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D811C6-D2AA-4AFA-AD31-8BC4FBBD0379}" type="datetime8">
              <a:rPr lang="en-IN" smtClean="0"/>
              <a:t>03-10-2024 18:26</a:t>
            </a:fld>
            <a:endParaRPr lang="en-IN"/>
          </a:p>
        </p:txBody>
      </p:sp>
      <p:sp>
        <p:nvSpPr>
          <p:cNvPr id="4" name="Footer Placeholder 3"/>
          <p:cNvSpPr>
            <a:spLocks noGrp="1"/>
          </p:cNvSpPr>
          <p:nvPr>
            <p:ph type="ftr" sz="quarter" idx="11"/>
          </p:nvPr>
        </p:nvSpPr>
        <p:spPr/>
        <p:txBody>
          <a:bodyPr/>
          <a:lstStyle/>
          <a:p>
            <a:r>
              <a:rPr lang="en-IN"/>
              <a:t>IT 225 Software Engineering Lab</a:t>
            </a:r>
          </a:p>
        </p:txBody>
      </p:sp>
      <p:sp>
        <p:nvSpPr>
          <p:cNvPr id="5" name="Slide Number Placeholder 4"/>
          <p:cNvSpPr>
            <a:spLocks noGrp="1"/>
          </p:cNvSpPr>
          <p:nvPr>
            <p:ph type="sldNum" sz="quarter" idx="12"/>
          </p:nvPr>
        </p:nvSpPr>
        <p:spPr/>
        <p:txBody>
          <a:bodyPr/>
          <a:lstStyle/>
          <a:p>
            <a:fld id="{6932491E-6841-496A-B41F-3FFF1AC3A41B}" type="slidenum">
              <a:rPr lang="en-IN" smtClean="0"/>
              <a:t>25</a:t>
            </a:fld>
            <a:endParaRPr lang="en-IN"/>
          </a:p>
        </p:txBody>
      </p:sp>
      <p:sp>
        <p:nvSpPr>
          <p:cNvPr id="6" name="Rectangle 5"/>
          <p:cNvSpPr/>
          <p:nvPr/>
        </p:nvSpPr>
        <p:spPr>
          <a:xfrm>
            <a:off x="2175165" y="2967335"/>
            <a:ext cx="8617526" cy="2585323"/>
          </a:xfrm>
          <a:prstGeom prst="rect">
            <a:avLst/>
          </a:prstGeom>
          <a:noFill/>
          <a:ln>
            <a:solidFill>
              <a:srgbClr val="00B050"/>
            </a:solidFill>
          </a:ln>
        </p:spPr>
        <p:txBody>
          <a:bodyPr wrap="square" lIns="91440" tIns="45720" rIns="91440" bIns="45720">
            <a:spAutoFit/>
          </a:bodyPr>
          <a:lstStyle/>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algn="ctr"/>
            <a:endPar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IN" sz="5400" b="1" dirty="0">
                <a:ln w="22225">
                  <a:solidFill>
                    <a:schemeClr val="accent2"/>
                  </a:solidFill>
                  <a:prstDash val="solid"/>
                </a:ln>
                <a:solidFill>
                  <a:schemeClr val="accent2">
                    <a:lumMod val="40000"/>
                    <a:lumOff val="60000"/>
                  </a:schemeClr>
                </a:solidFill>
              </a:rPr>
              <a:t>Queries ?</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3544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813" y="369184"/>
            <a:ext cx="10515600" cy="1325563"/>
          </a:xfrm>
        </p:spPr>
        <p:txBody>
          <a:bodyPr/>
          <a:lstStyle/>
          <a:p>
            <a:pPr algn="ctr"/>
            <a:r>
              <a:rPr lang="en-US" sz="3200" b="1" dirty="0">
                <a:solidFill>
                  <a:srgbClr val="006600"/>
                </a:solidFill>
                <a:latin typeface="Bookman Old Style" panose="02050604050505020204" pitchFamily="18" charset="0"/>
                <a:cs typeface="Arial"/>
                <a:sym typeface="Times New Roman"/>
              </a:rPr>
              <a:t>Abstract</a:t>
            </a:r>
            <a:br>
              <a:rPr lang="en-US" sz="800" dirty="0">
                <a:latin typeface="Bookman Old Style" panose="02050604050505020204" pitchFamily="18" charset="0"/>
              </a:rPr>
            </a:br>
            <a:endParaRPr lang="en-IN" dirty="0"/>
          </a:p>
        </p:txBody>
      </p:sp>
      <p:sp>
        <p:nvSpPr>
          <p:cNvPr id="3" name="Content Placeholder 2"/>
          <p:cNvSpPr>
            <a:spLocks noGrp="1"/>
          </p:cNvSpPr>
          <p:nvPr>
            <p:ph idx="1"/>
          </p:nvPr>
        </p:nvSpPr>
        <p:spPr>
          <a:xfrm>
            <a:off x="261257" y="1031966"/>
            <a:ext cx="11730446" cy="5144997"/>
          </a:xfrm>
        </p:spPr>
        <p:txBody>
          <a:bodyPr/>
          <a:lstStyle/>
          <a:p>
            <a:pPr marL="0" indent="0" algn="just">
              <a:buNone/>
            </a:pPr>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current </a:t>
            </a:r>
            <a:r>
              <a:rPr lang="en-IN" sz="2200" dirty="0">
                <a:solidFill>
                  <a:srgbClr val="0D0D0D"/>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scenario</a:t>
            </a:r>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University convocation  online registration and management processes has</a:t>
            </a:r>
            <a:r>
              <a:rPr lang="en-IN" sz="2200" dirty="0">
                <a:solidFill>
                  <a:srgbClr val="0D0D0D"/>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major issues such as </a:t>
            </a:r>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inefficiency leading to delays, </a:t>
            </a:r>
            <a:r>
              <a:rPr lang="en-IN" sz="2200" dirty="0">
                <a:solidFill>
                  <a:srgbClr val="0D0D0D"/>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chaotic seating arrangement with</a:t>
            </a:r>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logistical challenges for students and parents. </a:t>
            </a:r>
          </a:p>
          <a:p>
            <a:pPr algn="just"/>
            <a:r>
              <a:rPr lang="en-US"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registration module facilitates user registration for convocation events by capturing personal details, managing payment processing securely, and collecting food preferences to accommodate dietary needs.</a:t>
            </a:r>
            <a:endPar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200" dirty="0">
                <a:solidFill>
                  <a:srgbClr val="0D0D0D"/>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a:t>
            </a:r>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utomated data management tasks including document collection, candidate verification, and certificate distribution, the system promises enhanced efficiency and accuracy. </a:t>
            </a:r>
          </a:p>
          <a:p>
            <a:pPr algn="just"/>
            <a:r>
              <a:rPr lang="en-IN" sz="22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Additionally, automated seat arrangement based on department, batch, and alphabetical order, along with ticket generation for food preferences, seat allocation, and ceremonial attire, will optimize logistical coordination. </a:t>
            </a:r>
            <a:endParaRPr lang="en-IN" dirty="0"/>
          </a:p>
        </p:txBody>
      </p:sp>
      <p:sp>
        <p:nvSpPr>
          <p:cNvPr id="4" name="Date Placeholder 3"/>
          <p:cNvSpPr>
            <a:spLocks noGrp="1"/>
          </p:cNvSpPr>
          <p:nvPr>
            <p:ph type="dt" sz="half" idx="10"/>
          </p:nvPr>
        </p:nvSpPr>
        <p:spPr/>
        <p:txBody>
          <a:bodyPr/>
          <a:lstStyle/>
          <a:p>
            <a:fld id="{8FE8E5FB-1E26-4A56-AAAD-343EB9989EDF}"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3</a:t>
            </a:fld>
            <a:endParaRPr lang="en-IN"/>
          </a:p>
        </p:txBody>
      </p:sp>
    </p:spTree>
    <p:extLst>
      <p:ext uri="{BB962C8B-B14F-4D97-AF65-F5344CB8AC3E}">
        <p14:creationId xmlns:p14="http://schemas.microsoft.com/office/powerpoint/2010/main" val="2505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006600"/>
                </a:solidFill>
                <a:latin typeface="Bookman Old Style" panose="02050604050505020204" pitchFamily="18" charset="0"/>
                <a:cs typeface="Arial"/>
                <a:sym typeface="Times New Roman"/>
              </a:rPr>
              <a:t>Motivation behind Project</a:t>
            </a:r>
            <a:br>
              <a:rPr lang="en-US" dirty="0">
                <a:solidFill>
                  <a:schemeClr val="dk1"/>
                </a:solidFill>
                <a:latin typeface="Bookman Old Style" panose="02050604050505020204" pitchFamily="18" charset="0"/>
                <a:ea typeface="Times New Roman"/>
                <a:cs typeface="Times New Roman"/>
                <a:sym typeface="Times New Roman"/>
              </a:rPr>
            </a:br>
            <a:endParaRPr lang="en-IN" dirty="0"/>
          </a:p>
        </p:txBody>
      </p:sp>
      <p:sp>
        <p:nvSpPr>
          <p:cNvPr id="3" name="Content Placeholder 2"/>
          <p:cNvSpPr>
            <a:spLocks noGrp="1"/>
          </p:cNvSpPr>
          <p:nvPr>
            <p:ph idx="1"/>
          </p:nvPr>
        </p:nvSpPr>
        <p:spPr>
          <a:xfrm>
            <a:off x="261257" y="1188720"/>
            <a:ext cx="11599817" cy="5277394"/>
          </a:xfrm>
        </p:spPr>
        <p:txBody>
          <a:bodyPr>
            <a:normAutofit fontScale="70000" lnSpcReduction="20000"/>
          </a:bodyPr>
          <a:lstStyle/>
          <a:p>
            <a:pPr marL="0" indent="0">
              <a:buNone/>
            </a:pPr>
            <a:r>
              <a:rPr lang="en-US" dirty="0"/>
              <a:t>We, the teammates of the project involved in the convocation ceremony of 2023 at our University. During this significant event, we encountered substantial challenges related to on-the-spot registration and the allocation of seats for attendees. These issues motivated us with the need for a more efficient, time-constraint, and user-friendly dynamic seating arrangement system to manage real-time Convocation event.</a:t>
            </a:r>
          </a:p>
          <a:p>
            <a:endParaRPr lang="en-US" dirty="0"/>
          </a:p>
          <a:p>
            <a:pPr marL="0" indent="0">
              <a:buNone/>
            </a:pPr>
            <a:r>
              <a:rPr lang="en-US" b="1" dirty="0"/>
              <a:t>Key Challenges Observed</a:t>
            </a:r>
          </a:p>
          <a:p>
            <a:pPr marL="0" indent="0">
              <a:buNone/>
            </a:pPr>
            <a:r>
              <a:rPr lang="en-US" b="1" dirty="0"/>
              <a:t>On-the-Spot Registration</a:t>
            </a:r>
          </a:p>
          <a:p>
            <a:r>
              <a:rPr lang="en-US" dirty="0"/>
              <a:t>Long queues and extended waiting times due to manual registration processes.</a:t>
            </a:r>
          </a:p>
          <a:p>
            <a:r>
              <a:rPr lang="en-US" dirty="0"/>
              <a:t>Inconsistent data handling, leading to potential errors and delays.</a:t>
            </a:r>
          </a:p>
          <a:p>
            <a:pPr marL="0" indent="0">
              <a:buNone/>
            </a:pPr>
            <a:r>
              <a:rPr lang="en-US" b="1" dirty="0"/>
              <a:t>Seat Allocation</a:t>
            </a:r>
          </a:p>
          <a:p>
            <a:r>
              <a:rPr lang="en-US" dirty="0"/>
              <a:t>Difficulty in ensuring that all attendees were appropriately seated.</a:t>
            </a:r>
          </a:p>
          <a:p>
            <a:r>
              <a:rPr lang="en-US" dirty="0"/>
              <a:t>Lack of a dynamic system to manage last-minute changes and special requests.</a:t>
            </a:r>
          </a:p>
          <a:p>
            <a:pPr marL="0" indent="0">
              <a:buNone/>
            </a:pPr>
            <a:r>
              <a:rPr lang="en-US" dirty="0"/>
              <a:t>These challenges underscored the need for an automated solution that could streamline registration and seat allocation, improve attendee experience, and reduce the burden on event organizers. By addressing these issues, our project aims to create a seamless and efficient system that can handle high volumes of registrations and dynamically allocate seats in real-time, ensuring a smoother and more organized convocation event in the future.</a:t>
            </a:r>
            <a:endParaRPr lang="en-IN" dirty="0"/>
          </a:p>
        </p:txBody>
      </p:sp>
      <p:sp>
        <p:nvSpPr>
          <p:cNvPr id="4" name="Date Placeholder 3"/>
          <p:cNvSpPr>
            <a:spLocks noGrp="1"/>
          </p:cNvSpPr>
          <p:nvPr>
            <p:ph type="dt" sz="half" idx="10"/>
          </p:nvPr>
        </p:nvSpPr>
        <p:spPr/>
        <p:txBody>
          <a:bodyPr/>
          <a:lstStyle/>
          <a:p>
            <a:fld id="{25A868D2-050D-4337-ACC2-2C635CB6FC31}" type="datetime8">
              <a:rPr lang="en-IN" smtClean="0"/>
              <a:t>03-10-2024 18:26</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4</a:t>
            </a:fld>
            <a:endParaRPr lang="en-IN"/>
          </a:p>
        </p:txBody>
      </p:sp>
    </p:spTree>
    <p:extLst>
      <p:ext uri="{BB962C8B-B14F-4D97-AF65-F5344CB8AC3E}">
        <p14:creationId xmlns:p14="http://schemas.microsoft.com/office/powerpoint/2010/main" val="407503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aphicFrame>
        <p:nvGraphicFramePr>
          <p:cNvPr id="265" name="Google Shape;265;p11"/>
          <p:cNvGraphicFramePr/>
          <p:nvPr>
            <p:extLst>
              <p:ext uri="{D42A27DB-BD31-4B8C-83A1-F6EECF244321}">
                <p14:modId xmlns:p14="http://schemas.microsoft.com/office/powerpoint/2010/main" val="2761118520"/>
              </p:ext>
            </p:extLst>
          </p:nvPr>
        </p:nvGraphicFramePr>
        <p:xfrm>
          <a:off x="214603" y="640251"/>
          <a:ext cx="11803225" cy="5782444"/>
        </p:xfrm>
        <a:graphic>
          <a:graphicData uri="http://schemas.openxmlformats.org/drawingml/2006/table">
            <a:tbl>
              <a:tblPr firstRow="1" bandRow="1">
                <a:noFill/>
              </a:tblPr>
              <a:tblGrid>
                <a:gridCol w="776709">
                  <a:extLst>
                    <a:ext uri="{9D8B030D-6E8A-4147-A177-3AD203B41FA5}">
                      <a16:colId xmlns:a16="http://schemas.microsoft.com/office/drawing/2014/main" val="20000"/>
                    </a:ext>
                  </a:extLst>
                </a:gridCol>
                <a:gridCol w="2157639">
                  <a:extLst>
                    <a:ext uri="{9D8B030D-6E8A-4147-A177-3AD203B41FA5}">
                      <a16:colId xmlns:a16="http://schemas.microsoft.com/office/drawing/2014/main" val="20001"/>
                    </a:ext>
                  </a:extLst>
                </a:gridCol>
                <a:gridCol w="3382478">
                  <a:extLst>
                    <a:ext uri="{9D8B030D-6E8A-4147-A177-3AD203B41FA5}">
                      <a16:colId xmlns:a16="http://schemas.microsoft.com/office/drawing/2014/main" val="20002"/>
                    </a:ext>
                  </a:extLst>
                </a:gridCol>
                <a:gridCol w="2568210">
                  <a:extLst>
                    <a:ext uri="{9D8B030D-6E8A-4147-A177-3AD203B41FA5}">
                      <a16:colId xmlns:a16="http://schemas.microsoft.com/office/drawing/2014/main" val="20003"/>
                    </a:ext>
                  </a:extLst>
                </a:gridCol>
                <a:gridCol w="2918189">
                  <a:extLst>
                    <a:ext uri="{9D8B030D-6E8A-4147-A177-3AD203B41FA5}">
                      <a16:colId xmlns:a16="http://schemas.microsoft.com/office/drawing/2014/main" val="20004"/>
                    </a:ext>
                  </a:extLst>
                </a:gridCol>
              </a:tblGrid>
              <a:tr h="365909">
                <a:tc>
                  <a:txBody>
                    <a:bodyPr/>
                    <a:lstStyle/>
                    <a:p>
                      <a:pPr marL="0" marR="0" lvl="0" indent="0" algn="l" rtl="0">
                        <a:spcBef>
                          <a:spcPts val="0"/>
                        </a:spcBef>
                        <a:spcAft>
                          <a:spcPts val="0"/>
                        </a:spcAft>
                        <a:buNone/>
                      </a:pPr>
                      <a:r>
                        <a:rPr lang="en-US" sz="1400" b="1" u="none" strike="noStrike" cap="none" dirty="0" err="1">
                          <a:solidFill>
                            <a:schemeClr val="dk1"/>
                          </a:solidFill>
                          <a:latin typeface="Times New Roman"/>
                          <a:ea typeface="Times New Roman"/>
                          <a:cs typeface="Times New Roman"/>
                          <a:sym typeface="Times New Roman"/>
                        </a:rPr>
                        <a:t>S.No</a:t>
                      </a:r>
                      <a:r>
                        <a:rPr lang="en-US" sz="1400" b="0" u="none" strike="noStrike" cap="none" dirty="0">
                          <a:solidFill>
                            <a:schemeClr val="dk1"/>
                          </a:solidFill>
                          <a:latin typeface="Times New Roman"/>
                          <a:ea typeface="Times New Roman"/>
                          <a:cs typeface="Times New Roman"/>
                          <a:sym typeface="Times New Roman"/>
                        </a:rPr>
                        <a:t>.</a:t>
                      </a:r>
                      <a:endParaRPr b="0" dirty="0"/>
                    </a:p>
                  </a:txBody>
                  <a:tcPr marL="91450" marR="91450" marT="35175" marB="35175" anchor="ctr" anchorCtr="1"/>
                </a:tc>
                <a:tc>
                  <a:txBody>
                    <a:bodyPr/>
                    <a:lstStyle/>
                    <a:p>
                      <a:pPr marL="0" marR="0" lvl="0" indent="0" algn="l" rtl="0">
                        <a:spcBef>
                          <a:spcPts val="0"/>
                        </a:spcBef>
                        <a:spcAft>
                          <a:spcPts val="0"/>
                        </a:spcAft>
                        <a:buNone/>
                      </a:pPr>
                      <a:r>
                        <a:rPr lang="en-US" sz="1400" b="1" u="none" dirty="0">
                          <a:solidFill>
                            <a:schemeClr val="dk1"/>
                          </a:solidFill>
                          <a:latin typeface="Times New Roman"/>
                          <a:ea typeface="Times New Roman"/>
                          <a:cs typeface="Times New Roman"/>
                          <a:sym typeface="Times New Roman"/>
                        </a:rPr>
                        <a:t>Title</a:t>
                      </a:r>
                      <a:endParaRPr b="1" dirty="0"/>
                    </a:p>
                  </a:txBody>
                  <a:tcPr marL="91450" marR="91450" marT="35175" marB="35175" anchor="ctr" anchorCtr="1"/>
                </a:tc>
                <a:tc>
                  <a:txBody>
                    <a:bodyPr/>
                    <a:lstStyle/>
                    <a:p>
                      <a:pPr marL="0" marR="0" lvl="0" indent="0" algn="l" rtl="0">
                        <a:spcBef>
                          <a:spcPts val="0"/>
                        </a:spcBef>
                        <a:spcAft>
                          <a:spcPts val="0"/>
                        </a:spcAft>
                        <a:buNone/>
                      </a:pPr>
                      <a:r>
                        <a:rPr lang="en-US" sz="1400" b="1" u="none" dirty="0">
                          <a:solidFill>
                            <a:schemeClr val="dk1"/>
                          </a:solidFill>
                          <a:latin typeface="Times New Roman"/>
                          <a:ea typeface="Times New Roman"/>
                          <a:cs typeface="Times New Roman"/>
                          <a:sym typeface="Times New Roman"/>
                        </a:rPr>
                        <a:t>Journal Details</a:t>
                      </a:r>
                      <a:endParaRPr sz="1400" b="1" u="none" dirty="0">
                        <a:solidFill>
                          <a:schemeClr val="dk1"/>
                        </a:solidFill>
                        <a:latin typeface="Times New Roman"/>
                        <a:ea typeface="Times New Roman"/>
                        <a:cs typeface="Times New Roman"/>
                        <a:sym typeface="Times New Roman"/>
                      </a:endParaRPr>
                    </a:p>
                  </a:txBody>
                  <a:tcPr marL="91450" marR="91450" marT="35175" marB="35175" anchor="ctr" anchorCtr="1"/>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strike="noStrike" cap="none" dirty="0">
                          <a:solidFill>
                            <a:schemeClr val="dk1"/>
                          </a:solidFill>
                          <a:latin typeface="Times New Roman"/>
                          <a:ea typeface="Times New Roman"/>
                          <a:cs typeface="Times New Roman"/>
                          <a:sym typeface="Times New Roman"/>
                        </a:rPr>
                        <a:t>Technical Description</a:t>
                      </a:r>
                      <a:endParaRPr b="1" dirty="0"/>
                    </a:p>
                  </a:txBody>
                  <a:tcPr marL="91450" marR="91450" marT="35175" marB="35175" anchor="ctr" anchorCtr="1"/>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strike="noStrike" cap="none" dirty="0">
                          <a:solidFill>
                            <a:schemeClr val="dk1"/>
                          </a:solidFill>
                          <a:latin typeface="Times New Roman"/>
                          <a:ea typeface="Times New Roman"/>
                          <a:cs typeface="Times New Roman"/>
                          <a:sym typeface="Times New Roman"/>
                        </a:rPr>
                        <a:t>Research Gap</a:t>
                      </a:r>
                      <a:endParaRPr b="1" dirty="0"/>
                    </a:p>
                  </a:txBody>
                  <a:tcPr marL="91450" marR="91450" marT="35175" marB="35175" anchor="ctr" anchorCtr="1"/>
                </a:tc>
                <a:extLst>
                  <a:ext uri="{0D108BD9-81ED-4DB2-BD59-A6C34878D82A}">
                    <a16:rowId xmlns:a16="http://schemas.microsoft.com/office/drawing/2014/main" val="10000"/>
                  </a:ext>
                </a:extLst>
              </a:tr>
              <a:tr h="913095">
                <a:tc>
                  <a:txBody>
                    <a:bodyPr/>
                    <a:lstStyle/>
                    <a:p>
                      <a:pPr marL="0" marR="0" lvl="0" indent="0" algn="just" rtl="0">
                        <a:spcBef>
                          <a:spcPts val="0"/>
                        </a:spcBef>
                        <a:spcAft>
                          <a:spcPts val="0"/>
                        </a:spcAft>
                        <a:buNone/>
                      </a:pPr>
                      <a:r>
                        <a:rPr lang="en-US" sz="1050" b="1" u="none" dirty="0">
                          <a:latin typeface="Times New Roman" panose="02020603050405020304" pitchFamily="18" charset="0"/>
                          <a:ea typeface="Times New Roman"/>
                          <a:cs typeface="Times New Roman" panose="02020603050405020304" pitchFamily="18" charset="0"/>
                          <a:sym typeface="Times New Roman"/>
                        </a:rPr>
                        <a:t>1</a:t>
                      </a:r>
                      <a:endParaRPr sz="1050" dirty="0">
                        <a:latin typeface="Times New Roman" panose="02020603050405020304" pitchFamily="18" charset="0"/>
                        <a:cs typeface="Times New Roman" panose="02020603050405020304" pitchFamily="18" charset="0"/>
                      </a:endParaRPr>
                    </a:p>
                  </a:txBody>
                  <a:tcPr marL="91450" marR="91450" marT="35175" marB="35175" anchor="ctr"/>
                </a:tc>
                <a:tc>
                  <a:txBody>
                    <a:bodyPr/>
                    <a:lstStyle/>
                    <a:p>
                      <a:pPr marL="0" marR="0" lvl="0" indent="0" algn="just" rtl="0">
                        <a:spcBef>
                          <a:spcPts val="0"/>
                        </a:spcBef>
                        <a:spcAft>
                          <a:spcPts val="0"/>
                        </a:spcAft>
                        <a:buNone/>
                      </a:pPr>
                      <a:r>
                        <a:rPr lang="en-US" sz="1050" b="1" dirty="0"/>
                        <a:t>Enhancing User Experience in Online Seat Booking Systems: A Comparative Study</a:t>
                      </a:r>
                      <a:endParaRPr sz="1050" b="1"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050" dirty="0"/>
                        <a:t>International Journal of Human-Computer Interaction</a:t>
                      </a:r>
                    </a:p>
                    <a:p>
                      <a:pPr marL="0" marR="0" lvl="0" indent="0" algn="just" rtl="0">
                        <a:lnSpc>
                          <a:spcPct val="100000"/>
                        </a:lnSpc>
                        <a:spcBef>
                          <a:spcPts val="0"/>
                        </a:spcBef>
                        <a:spcAft>
                          <a:spcPts val="0"/>
                        </a:spcAft>
                        <a:buClr>
                          <a:schemeClr val="dk1"/>
                        </a:buClr>
                        <a:buSzPts val="1200"/>
                        <a:buFont typeface="Times New Roman"/>
                        <a:buNone/>
                      </a:pPr>
                      <a:r>
                        <a:rPr lang="en-US" sz="1050" dirty="0"/>
                        <a:t>Author: M. Gupta and S. Verma</a:t>
                      </a:r>
                    </a:p>
                    <a:p>
                      <a:pPr marL="0" marR="0" lvl="0" indent="0" algn="just" rtl="0">
                        <a:lnSpc>
                          <a:spcPct val="100000"/>
                        </a:lnSpc>
                        <a:spcBef>
                          <a:spcPts val="0"/>
                        </a:spcBef>
                        <a:spcAft>
                          <a:spcPts val="0"/>
                        </a:spcAft>
                        <a:buClr>
                          <a:schemeClr val="dk1"/>
                        </a:buClr>
                        <a:buSzPts val="1200"/>
                        <a:buFont typeface="Times New Roman"/>
                        <a:buNone/>
                      </a:pPr>
                      <a:r>
                        <a:rPr lang="en-US" sz="1050" dirty="0"/>
                        <a:t>Volume: 28</a:t>
                      </a:r>
                    </a:p>
                    <a:p>
                      <a:pPr marL="0" marR="0" lvl="0" indent="0" algn="just" rtl="0">
                        <a:lnSpc>
                          <a:spcPct val="100000"/>
                        </a:lnSpc>
                        <a:spcBef>
                          <a:spcPts val="0"/>
                        </a:spcBef>
                        <a:spcAft>
                          <a:spcPts val="0"/>
                        </a:spcAft>
                        <a:buClr>
                          <a:schemeClr val="dk1"/>
                        </a:buClr>
                        <a:buSzPts val="1200"/>
                        <a:buFont typeface="Times New Roman"/>
                        <a:buNone/>
                      </a:pPr>
                      <a:r>
                        <a:rPr lang="en-US" sz="1050" dirty="0"/>
                        <a:t>Issue: 5</a:t>
                      </a:r>
                    </a:p>
                    <a:p>
                      <a:pPr marL="0" marR="0" lvl="0" indent="0" algn="just" rtl="0">
                        <a:lnSpc>
                          <a:spcPct val="100000"/>
                        </a:lnSpc>
                        <a:spcBef>
                          <a:spcPts val="0"/>
                        </a:spcBef>
                        <a:spcAft>
                          <a:spcPts val="0"/>
                        </a:spcAft>
                        <a:buClr>
                          <a:schemeClr val="dk1"/>
                        </a:buClr>
                        <a:buSzPts val="1200"/>
                        <a:buFont typeface="Times New Roman"/>
                        <a:buNone/>
                      </a:pPr>
                      <a:r>
                        <a:rPr lang="en-US" sz="1050" dirty="0"/>
                        <a:t>Year: 2023</a:t>
                      </a:r>
                      <a:endParaRPr sz="1050" b="0" u="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1200"/>
                        <a:buFont typeface="Arial"/>
                        <a:buNone/>
                      </a:pPr>
                      <a:r>
                        <a:rPr lang="en-US" sz="1050" dirty="0">
                          <a:latin typeface="Times New Roman" panose="02020603050405020304" pitchFamily="18" charset="0"/>
                          <a:cs typeface="Times New Roman" panose="02020603050405020304" pitchFamily="18" charset="0"/>
                        </a:rPr>
                        <a:t>Convocations primarily handle pre-registration, seat allocation, and digital ticket generation but often lack efficient mechanisms for on-spot registration and real-time seat management.</a:t>
                      </a:r>
                    </a:p>
                  </a:txBody>
                  <a:tcPr marL="91450" marR="91450" marT="45725" marB="45725" anchor="ctr"/>
                </a:tc>
                <a:tc>
                  <a:txBody>
                    <a:bodyPr/>
                    <a:lstStyle/>
                    <a:p>
                      <a:pPr marL="0" marR="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Current seat booking systems for convocations need improved seat booking including on spot registration</a:t>
                      </a:r>
                      <a:r>
                        <a:rPr lang="en-US" sz="1050" dirty="0"/>
                        <a:t>.</a:t>
                      </a:r>
                      <a:endParaRPr sz="105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10001"/>
                  </a:ext>
                </a:extLst>
              </a:tr>
              <a:tr h="1885731">
                <a:tc>
                  <a:txBody>
                    <a:bodyPr/>
                    <a:lstStyle/>
                    <a:p>
                      <a:pPr marL="0" marR="0" lvl="0" indent="0" algn="just" rtl="0">
                        <a:spcBef>
                          <a:spcPts val="0"/>
                        </a:spcBef>
                        <a:spcAft>
                          <a:spcPts val="0"/>
                        </a:spcAft>
                        <a:buNone/>
                      </a:pPr>
                      <a:r>
                        <a:rPr lang="en-US" sz="1050" b="1" u="none" dirty="0">
                          <a:latin typeface="Times New Roman" panose="02020603050405020304" pitchFamily="18" charset="0"/>
                          <a:ea typeface="Times New Roman"/>
                          <a:cs typeface="Times New Roman" panose="02020603050405020304" pitchFamily="18" charset="0"/>
                          <a:sym typeface="Times New Roman"/>
                        </a:rPr>
                        <a:t>2</a:t>
                      </a:r>
                      <a:endParaRPr sz="1050" dirty="0">
                        <a:latin typeface="Times New Roman" panose="02020603050405020304" pitchFamily="18" charset="0"/>
                        <a:cs typeface="Times New Roman" panose="02020603050405020304" pitchFamily="18" charset="0"/>
                      </a:endParaRPr>
                    </a:p>
                  </a:txBody>
                  <a:tcPr marL="91450" marR="91450" marT="35175" marB="35175" anchor="ctr"/>
                </a:tc>
                <a:tc>
                  <a:txBody>
                    <a:bodyPr/>
                    <a:lstStyle/>
                    <a:p>
                      <a:pPr marL="0" marR="0" lvl="0" indent="0" algn="just" rtl="0">
                        <a:lnSpc>
                          <a:spcPct val="100000"/>
                        </a:lnSpc>
                        <a:spcBef>
                          <a:spcPts val="0"/>
                        </a:spcBef>
                        <a:spcAft>
                          <a:spcPts val="0"/>
                        </a:spcAft>
                        <a:buClr>
                          <a:srgbClr val="000000"/>
                        </a:buClr>
                        <a:buSzPts val="1200"/>
                        <a:buFont typeface="Times New Roman"/>
                        <a:buNone/>
                      </a:pPr>
                      <a:r>
                        <a:rPr lang="en-US" sz="1050" b="1" dirty="0"/>
                        <a:t>Optimizing Seat Allocation Through Grouping and Sorting: A Convocation Event Case Study</a:t>
                      </a:r>
                      <a:endParaRPr sz="1050" b="1" u="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1050" b="0" u="none" dirty="0">
                          <a:latin typeface="+mn-lt"/>
                          <a:ea typeface="Times New Roman"/>
                          <a:cs typeface="Times New Roman" panose="02020603050405020304" pitchFamily="18" charset="0"/>
                          <a:sym typeface="Times New Roman"/>
                        </a:rPr>
                        <a:t>Proceedings of Event Management Research</a:t>
                      </a:r>
                    </a:p>
                    <a:p>
                      <a:pPr marL="0" marR="0" lvl="0" indent="0" algn="just" rtl="0">
                        <a:spcBef>
                          <a:spcPts val="0"/>
                        </a:spcBef>
                        <a:spcAft>
                          <a:spcPts val="0"/>
                        </a:spcAft>
                        <a:buNone/>
                      </a:pPr>
                      <a:r>
                        <a:rPr lang="en-US" sz="1050" b="0" u="none" dirty="0">
                          <a:latin typeface="+mn-lt"/>
                          <a:ea typeface="Times New Roman"/>
                          <a:cs typeface="Times New Roman" panose="02020603050405020304" pitchFamily="18" charset="0"/>
                          <a:sym typeface="Times New Roman"/>
                        </a:rPr>
                        <a:t>Author: Dr. Samantha Lee</a:t>
                      </a:r>
                    </a:p>
                    <a:p>
                      <a:pPr marL="0" marR="0" lvl="0" indent="0" algn="just" rtl="0">
                        <a:spcBef>
                          <a:spcPts val="0"/>
                        </a:spcBef>
                        <a:spcAft>
                          <a:spcPts val="0"/>
                        </a:spcAft>
                        <a:buNone/>
                      </a:pPr>
                      <a:r>
                        <a:rPr lang="en-US" sz="1050" b="0" u="none" dirty="0">
                          <a:latin typeface="+mn-lt"/>
                          <a:ea typeface="Times New Roman"/>
                          <a:cs typeface="Times New Roman" panose="02020603050405020304" pitchFamily="18" charset="0"/>
                          <a:sym typeface="Times New Roman"/>
                        </a:rPr>
                        <a:t>Volume: 12</a:t>
                      </a:r>
                    </a:p>
                    <a:p>
                      <a:pPr marL="0" marR="0" lvl="0" indent="0" algn="just" rtl="0">
                        <a:spcBef>
                          <a:spcPts val="0"/>
                        </a:spcBef>
                        <a:spcAft>
                          <a:spcPts val="0"/>
                        </a:spcAft>
                        <a:buNone/>
                      </a:pPr>
                      <a:r>
                        <a:rPr lang="en-US" sz="1050" b="0" u="none" dirty="0">
                          <a:latin typeface="+mn-lt"/>
                          <a:ea typeface="Times New Roman"/>
                          <a:cs typeface="Times New Roman" panose="02020603050405020304" pitchFamily="18" charset="0"/>
                          <a:sym typeface="Times New Roman"/>
                        </a:rPr>
                        <a:t>Year: 2024</a:t>
                      </a:r>
                    </a:p>
                    <a:p>
                      <a:pPr marL="0" marR="0" lvl="0" indent="0" algn="just" rtl="0">
                        <a:spcBef>
                          <a:spcPts val="0"/>
                        </a:spcBef>
                        <a:spcAft>
                          <a:spcPts val="0"/>
                        </a:spcAft>
                        <a:buNone/>
                      </a:pPr>
                      <a:r>
                        <a:rPr lang="en-US" sz="1050" b="0" u="none" dirty="0">
                          <a:latin typeface="+mn-lt"/>
                          <a:ea typeface="Times New Roman"/>
                          <a:cs typeface="Times New Roman" panose="02020603050405020304" pitchFamily="18" charset="0"/>
                          <a:sym typeface="Times New Roman"/>
                        </a:rPr>
                        <a:t>Pages: 45-56</a:t>
                      </a:r>
                      <a:endParaRPr sz="1050" b="0" u="none" dirty="0">
                        <a:latin typeface="+mn-lt"/>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This research explores an innovative approach to seat allocation for convocation events using grouping and sorting techniques. By categorizing attendees based on preferences and optimizing seat assignments, the study aims to enhance participant satisfaction and logistical efficiency. The methodology involves a systematic analysis of attendee data to determine optimal group configurations and seating arrangements, thereby improving overall event experience and resource utilization.</a:t>
                      </a:r>
                      <a:endParaRPr sz="105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Existing literature often focuses on traditional seat allocation methods without exploring the potential benefits of grouping and sorting techniques tailored to specific attendee preferences and needs. </a:t>
                      </a:r>
                      <a:endParaRPr sz="1050"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2"/>
                  </a:ext>
                </a:extLst>
              </a:tr>
              <a:tr h="2024679">
                <a:tc>
                  <a:txBody>
                    <a:bodyPr/>
                    <a:lstStyle/>
                    <a:p>
                      <a:pPr marL="0" marR="0" lvl="0" indent="0" algn="just" rtl="0">
                        <a:spcBef>
                          <a:spcPts val="0"/>
                        </a:spcBef>
                        <a:spcAft>
                          <a:spcPts val="0"/>
                        </a:spcAft>
                        <a:buNone/>
                      </a:pPr>
                      <a:r>
                        <a:rPr lang="en-US" sz="1050" b="1" u="none">
                          <a:latin typeface="Times New Roman" panose="02020603050405020304" pitchFamily="18" charset="0"/>
                          <a:ea typeface="Times New Roman"/>
                          <a:cs typeface="Times New Roman" panose="02020603050405020304" pitchFamily="18" charset="0"/>
                          <a:sym typeface="Times New Roman"/>
                        </a:rPr>
                        <a:t>3</a:t>
                      </a:r>
                      <a:endParaRPr sz="1050">
                        <a:latin typeface="Times New Roman" panose="02020603050405020304" pitchFamily="18" charset="0"/>
                        <a:cs typeface="Times New Roman" panose="02020603050405020304" pitchFamily="18" charset="0"/>
                      </a:endParaRPr>
                    </a:p>
                  </a:txBody>
                  <a:tcPr marL="91450" marR="91450" marT="35175" marB="35175" anchor="ctr"/>
                </a:tc>
                <a:tc>
                  <a:txBody>
                    <a:bodyPr/>
                    <a:lstStyle/>
                    <a:p>
                      <a:pPr marL="0" marR="0" lvl="0" indent="0" algn="just" rtl="0">
                        <a:spcBef>
                          <a:spcPts val="0"/>
                        </a:spcBef>
                        <a:spcAft>
                          <a:spcPts val="0"/>
                        </a:spcAft>
                        <a:buNone/>
                      </a:pPr>
                      <a:r>
                        <a:rPr lang="en-US" sz="1050" b="1" dirty="0">
                          <a:solidFill>
                            <a:schemeClr val="dk1"/>
                          </a:solidFill>
                          <a:latin typeface="+mn-lt"/>
                          <a:ea typeface="Times New Roman"/>
                          <a:cs typeface="Times New Roman" panose="02020603050405020304" pitchFamily="18" charset="0"/>
                          <a:sym typeface="Times New Roman"/>
                        </a:rPr>
                        <a:t>Effective Communication Strategies in Event Management: Enhancing User Engagement and Satisfaction</a:t>
                      </a:r>
                      <a:endParaRPr sz="1050" b="1" u="none" dirty="0">
                        <a:latin typeface="+mn-lt"/>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1050" dirty="0"/>
                        <a:t>Journal of Event Management</a:t>
                      </a:r>
                    </a:p>
                    <a:p>
                      <a:pPr marL="0" marR="0" lvl="0" indent="0" algn="just" rtl="0">
                        <a:spcBef>
                          <a:spcPts val="0"/>
                        </a:spcBef>
                        <a:spcAft>
                          <a:spcPts val="0"/>
                        </a:spcAft>
                        <a:buNone/>
                      </a:pPr>
                      <a:r>
                        <a:rPr lang="en-US" sz="1050" dirty="0"/>
                        <a:t>Volume: 18</a:t>
                      </a:r>
                    </a:p>
                    <a:p>
                      <a:pPr marL="0" marR="0" lvl="0" indent="0" algn="just" rtl="0">
                        <a:spcBef>
                          <a:spcPts val="0"/>
                        </a:spcBef>
                        <a:spcAft>
                          <a:spcPts val="0"/>
                        </a:spcAft>
                        <a:buNone/>
                      </a:pPr>
                      <a:r>
                        <a:rPr lang="en-US" sz="1050" dirty="0"/>
                        <a:t>Year: 2023</a:t>
                      </a:r>
                    </a:p>
                    <a:p>
                      <a:pPr marL="0" marR="0" lvl="0" indent="0" algn="just" rtl="0">
                        <a:spcBef>
                          <a:spcPts val="0"/>
                        </a:spcBef>
                        <a:spcAft>
                          <a:spcPts val="0"/>
                        </a:spcAft>
                        <a:buNone/>
                      </a:pPr>
                      <a:r>
                        <a:rPr lang="en-US" sz="1050" dirty="0"/>
                        <a:t>Pages: 245-260</a:t>
                      </a:r>
                      <a:endParaRPr sz="105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050" dirty="0">
                          <a:latin typeface="Times New Roman" panose="02020603050405020304" pitchFamily="18" charset="0"/>
                          <a:cs typeface="Times New Roman" panose="02020603050405020304" pitchFamily="18" charset="0"/>
                        </a:rPr>
                        <a:t>This article explores the pivotal role of communication strategies in event management, focusing on their impact on user engagement and satisfaction. It discusses various communication channels such as email, social media, and mobile apps, highlighting best practices for delivering timely updates, reminders, and personalized messages to attendees. The study emphasizes the importance of clear and consistent communication throughout the event lifecycle to foster positive participant experiences and enhance overall event success.</a:t>
                      </a:r>
                      <a:endParaRPr sz="105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just" rtl="0">
                        <a:spcBef>
                          <a:spcPts val="0"/>
                        </a:spcBef>
                        <a:spcAft>
                          <a:spcPts val="0"/>
                        </a:spcAft>
                        <a:buNone/>
                      </a:pPr>
                      <a:r>
                        <a:rPr lang="en-US" sz="1050" dirty="0">
                          <a:latin typeface="Times New Roman" panose="02020603050405020304" pitchFamily="18" charset="0"/>
                          <a:cs typeface="Times New Roman" panose="02020603050405020304" pitchFamily="18" charset="0"/>
                        </a:rPr>
                        <a:t>Existing Event management lacks a comprehensive exploration in integrating diverse communication technologies within event management systems.</a:t>
                      </a:r>
                      <a:endParaRPr sz="1050"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68" name="Google Shape;268;p11"/>
          <p:cNvSpPr txBox="1">
            <a:spLocks noGrp="1"/>
          </p:cNvSpPr>
          <p:nvPr>
            <p:ph type="title"/>
          </p:nvPr>
        </p:nvSpPr>
        <p:spPr>
          <a:xfrm>
            <a:off x="2317097" y="136810"/>
            <a:ext cx="7499350" cy="273737"/>
          </a:xfrm>
          <a:prstGeom prst="rect">
            <a:avLst/>
          </a:prstGeom>
          <a:noFill/>
          <a:ln>
            <a:noFill/>
          </a:ln>
        </p:spPr>
        <p:txBody>
          <a:bodyPr spcFirstLastPara="1" vert="horz" wrap="square" lIns="91425" tIns="45700" rIns="91425" bIns="45700" rtlCol="0" anchor="ctr" anchorCtr="0">
            <a:noAutofit/>
          </a:bodyPr>
          <a:lstStyle/>
          <a:p>
            <a:pPr algn="ctr">
              <a:spcBef>
                <a:spcPts val="0"/>
              </a:spcBef>
            </a:pPr>
            <a:r>
              <a:rPr lang="en-US" sz="2400" b="1" dirty="0">
                <a:solidFill>
                  <a:srgbClr val="006600"/>
                </a:solidFill>
                <a:latin typeface="Bookman Old Style" panose="02050604050505020204" pitchFamily="18" charset="0"/>
                <a:cs typeface="Arial"/>
                <a:sym typeface="Times New Roman"/>
              </a:rPr>
              <a:t>Literature</a:t>
            </a:r>
            <a:r>
              <a:rPr lang="en-US" sz="2400" b="1" dirty="0">
                <a:solidFill>
                  <a:srgbClr val="00B050"/>
                </a:solidFill>
                <a:latin typeface="Bookman Old Style" panose="02050604050505020204" pitchFamily="18" charset="0"/>
                <a:ea typeface="Times New Roman"/>
                <a:cs typeface="Times New Roman"/>
                <a:sym typeface="Times New Roman"/>
              </a:rPr>
              <a:t> </a:t>
            </a:r>
            <a:r>
              <a:rPr lang="en-US" sz="2400" b="1" dirty="0">
                <a:solidFill>
                  <a:srgbClr val="006600"/>
                </a:solidFill>
                <a:latin typeface="Bookman Old Style" panose="02050604050505020204" pitchFamily="18" charset="0"/>
                <a:cs typeface="Arial"/>
                <a:sym typeface="Times New Roman"/>
              </a:rPr>
              <a:t>Survey</a:t>
            </a:r>
            <a:endParaRPr sz="2400" b="1" dirty="0">
              <a:solidFill>
                <a:srgbClr val="006600"/>
              </a:solidFill>
              <a:latin typeface="Bookman Old Style" panose="02050604050505020204" pitchFamily="18" charset="0"/>
              <a:cs typeface="Arial"/>
              <a:sym typeface="Times New Roman"/>
            </a:endParaRPr>
          </a:p>
        </p:txBody>
      </p:sp>
      <p:sp>
        <p:nvSpPr>
          <p:cNvPr id="266" name="Google Shape;266;p11"/>
          <p:cNvSpPr txBox="1">
            <a:spLocks noGrp="1"/>
          </p:cNvSpPr>
          <p:nvPr>
            <p:ph type="dt" sz="half" idx="10"/>
          </p:nvPr>
        </p:nvSpPr>
        <p:spPr>
          <a:prstGeom prst="rect">
            <a:avLst/>
          </a:prstGeom>
          <a:noFill/>
          <a:ln>
            <a:noFill/>
          </a:ln>
        </p:spPr>
        <p:txBody>
          <a:bodyPr spcFirstLastPara="1" vert="horz" wrap="square" lIns="91425" tIns="45700" rIns="91425" bIns="45700" rtlCol="0" anchor="ctr" anchorCtr="0">
            <a:noAutofit/>
          </a:bodyPr>
          <a:lstStyle/>
          <a:p>
            <a:pPr>
              <a:buClr>
                <a:srgbClr val="888888"/>
              </a:buClr>
              <a:buSzPts val="1200"/>
            </a:pPr>
            <a:fld id="{E188278D-EEE8-40BB-8B95-A4F256206F01}" type="datetime8">
              <a:rPr lang="en-IN" smtClean="0"/>
              <a:t>03-10-2024 18:26</a:t>
            </a:fld>
            <a:endParaRPr/>
          </a:p>
        </p:txBody>
      </p:sp>
      <p:cxnSp>
        <p:nvCxnSpPr>
          <p:cNvPr id="6" name="Google Shape;436;p31">
            <a:extLst>
              <a:ext uri="{FF2B5EF4-FFF2-40B4-BE49-F238E27FC236}">
                <a16:creationId xmlns:a16="http://schemas.microsoft.com/office/drawing/2014/main" id="{5129F228-8D25-4633-A125-218E434067B3}"/>
              </a:ext>
            </a:extLst>
          </p:cNvPr>
          <p:cNvCxnSpPr/>
          <p:nvPr/>
        </p:nvCxnSpPr>
        <p:spPr>
          <a:xfrm>
            <a:off x="1524000" y="534720"/>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Footer Placeholder 1"/>
          <p:cNvSpPr>
            <a:spLocks noGrp="1"/>
          </p:cNvSpPr>
          <p:nvPr>
            <p:ph type="ftr" sz="quarter" idx="11"/>
          </p:nvPr>
        </p:nvSpPr>
        <p:spPr/>
        <p:txBody>
          <a:bodyPr/>
          <a:lstStyle/>
          <a:p>
            <a:r>
              <a:rPr lang="en-IN"/>
              <a:t>IT 225 Software Engineering Lab</a:t>
            </a:r>
          </a:p>
        </p:txBody>
      </p:sp>
      <p:sp>
        <p:nvSpPr>
          <p:cNvPr id="3" name="Slide Number Placeholder 2"/>
          <p:cNvSpPr>
            <a:spLocks noGrp="1"/>
          </p:cNvSpPr>
          <p:nvPr>
            <p:ph type="sldNum" sz="quarter" idx="12"/>
          </p:nvPr>
        </p:nvSpPr>
        <p:spPr/>
        <p:txBody>
          <a:bodyPr/>
          <a:lstStyle/>
          <a:p>
            <a:fld id="{6932491E-6841-496A-B41F-3FFF1AC3A41B}" type="slidenum">
              <a:rPr lang="en-IN" smtClean="0"/>
              <a:t>5</a:t>
            </a:fld>
            <a:endParaRPr lang="en-IN"/>
          </a:p>
        </p:txBody>
      </p:sp>
    </p:spTree>
    <p:extLst>
      <p:ext uri="{BB962C8B-B14F-4D97-AF65-F5344CB8AC3E}">
        <p14:creationId xmlns:p14="http://schemas.microsoft.com/office/powerpoint/2010/main" val="103086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5" name="Google Shape;295;p14"/>
          <p:cNvSpPr txBox="1">
            <a:spLocks noGrp="1"/>
          </p:cNvSpPr>
          <p:nvPr>
            <p:ph type="title"/>
          </p:nvPr>
        </p:nvSpPr>
        <p:spPr>
          <a:xfrm>
            <a:off x="1981200" y="10258"/>
            <a:ext cx="8229600" cy="525829"/>
          </a:xfrm>
          <a:prstGeom prst="rect">
            <a:avLst/>
          </a:prstGeom>
          <a:noFill/>
          <a:ln>
            <a:noFill/>
          </a:ln>
        </p:spPr>
        <p:txBody>
          <a:bodyPr spcFirstLastPara="1" vert="horz" wrap="square" lIns="91425" tIns="45700" rIns="91425" bIns="45700" rtlCol="0" anchor="ctr" anchorCtr="0">
            <a:noAutofit/>
          </a:bodyPr>
          <a:lstStyle/>
          <a:p>
            <a:pPr algn="ctr">
              <a:spcBef>
                <a:spcPts val="0"/>
              </a:spcBef>
            </a:pPr>
            <a:r>
              <a:rPr lang="en-US" sz="3200" b="1" dirty="0">
                <a:solidFill>
                  <a:srgbClr val="006600"/>
                </a:solidFill>
                <a:latin typeface="Bookman Old Style" panose="02050604050505020204" pitchFamily="18" charset="0"/>
                <a:cs typeface="Arial"/>
                <a:sym typeface="Times New Roman"/>
              </a:rPr>
              <a:t>Inference</a:t>
            </a:r>
            <a:r>
              <a:rPr lang="en-US" sz="3200" b="1" dirty="0">
                <a:solidFill>
                  <a:srgbClr val="00B050"/>
                </a:solidFill>
                <a:latin typeface="Bookman Old Style" panose="02050604050505020204" pitchFamily="18" charset="0"/>
                <a:ea typeface="Times New Roman"/>
                <a:cs typeface="Times New Roman"/>
                <a:sym typeface="Times New Roman"/>
              </a:rPr>
              <a:t> </a:t>
            </a:r>
            <a:r>
              <a:rPr lang="en-US" sz="3200" b="1" dirty="0">
                <a:solidFill>
                  <a:srgbClr val="006600"/>
                </a:solidFill>
                <a:latin typeface="Bookman Old Style" panose="02050604050505020204" pitchFamily="18" charset="0"/>
                <a:cs typeface="Arial"/>
                <a:sym typeface="Times New Roman"/>
              </a:rPr>
              <a:t>From</a:t>
            </a:r>
            <a:r>
              <a:rPr lang="en-US" sz="3200" b="1" dirty="0">
                <a:solidFill>
                  <a:srgbClr val="00B050"/>
                </a:solidFill>
                <a:latin typeface="Bookman Old Style" panose="02050604050505020204" pitchFamily="18" charset="0"/>
                <a:ea typeface="Times New Roman"/>
                <a:cs typeface="Times New Roman"/>
                <a:sym typeface="Times New Roman"/>
              </a:rPr>
              <a:t> </a:t>
            </a:r>
            <a:r>
              <a:rPr lang="en-US" sz="3200" b="1" dirty="0">
                <a:solidFill>
                  <a:srgbClr val="006600"/>
                </a:solidFill>
                <a:latin typeface="Bookman Old Style" panose="02050604050505020204" pitchFamily="18" charset="0"/>
                <a:cs typeface="Arial"/>
                <a:sym typeface="Times New Roman"/>
              </a:rPr>
              <a:t>Literature</a:t>
            </a:r>
            <a:r>
              <a:rPr lang="en-US" sz="3200" b="1" dirty="0">
                <a:solidFill>
                  <a:srgbClr val="00B050"/>
                </a:solidFill>
                <a:latin typeface="Bookman Old Style" panose="02050604050505020204" pitchFamily="18" charset="0"/>
                <a:ea typeface="Times New Roman"/>
                <a:cs typeface="Times New Roman"/>
                <a:sym typeface="Times New Roman"/>
              </a:rPr>
              <a:t> </a:t>
            </a:r>
            <a:r>
              <a:rPr lang="en-US" sz="3200" b="1" dirty="0">
                <a:solidFill>
                  <a:srgbClr val="006600"/>
                </a:solidFill>
                <a:latin typeface="Bookman Old Style" panose="02050604050505020204" pitchFamily="18" charset="0"/>
                <a:cs typeface="Arial"/>
                <a:sym typeface="Times New Roman"/>
              </a:rPr>
              <a:t>Survey</a:t>
            </a:r>
            <a:endParaRPr sz="3200" b="1" dirty="0">
              <a:solidFill>
                <a:srgbClr val="006600"/>
              </a:solidFill>
              <a:latin typeface="Bookman Old Style" panose="02050604050505020204" pitchFamily="18" charset="0"/>
              <a:cs typeface="Arial"/>
              <a:sym typeface="Times New Roman"/>
            </a:endParaRPr>
          </a:p>
        </p:txBody>
      </p:sp>
      <p:sp>
        <p:nvSpPr>
          <p:cNvPr id="292" name="Google Shape;292;p14"/>
          <p:cNvSpPr txBox="1">
            <a:spLocks noGrp="1"/>
          </p:cNvSpPr>
          <p:nvPr>
            <p:ph idx="1"/>
          </p:nvPr>
        </p:nvSpPr>
        <p:spPr>
          <a:xfrm>
            <a:off x="0" y="492989"/>
            <a:ext cx="12192000" cy="5863362"/>
          </a:xfrm>
          <a:prstGeom prst="rect">
            <a:avLst/>
          </a:prstGeom>
          <a:noFill/>
          <a:ln>
            <a:noFill/>
          </a:ln>
        </p:spPr>
        <p:txBody>
          <a:bodyPr spcFirstLastPara="1" vert="horz" wrap="square" lIns="91425" tIns="45700" rIns="91425" bIns="45700" rtlCol="0" anchor="t" anchorCtr="0">
            <a:noAutofit/>
          </a:bodyPr>
          <a:lstStyle/>
          <a:p>
            <a:pPr algn="just">
              <a:lnSpc>
                <a:spcPct val="150000"/>
              </a:lnSpc>
              <a:spcBef>
                <a:spcPts val="0"/>
              </a:spcBef>
              <a:buClr>
                <a:schemeClr val="dk1"/>
              </a:buClr>
              <a:buSzPts val="2100"/>
            </a:pPr>
            <a:r>
              <a:rPr lang="en-US" sz="1500" b="1" dirty="0">
                <a:solidFill>
                  <a:schemeClr val="dk1"/>
                </a:solidFill>
                <a:latin typeface="Bookman Old Style" panose="02050604050505020204" pitchFamily="18" charset="0"/>
                <a:ea typeface="Times New Roman"/>
                <a:cs typeface="Times New Roman"/>
                <a:sym typeface="Times New Roman"/>
              </a:rPr>
              <a:t>Improving Seat Booking Systems</a:t>
            </a:r>
            <a:r>
              <a:rPr lang="en-US" sz="1500" dirty="0">
                <a:solidFill>
                  <a:schemeClr val="dk1"/>
                </a:solidFill>
                <a:latin typeface="Bookman Old Style" panose="02050604050505020204" pitchFamily="18" charset="0"/>
                <a:ea typeface="Times New Roman"/>
                <a:cs typeface="Times New Roman"/>
                <a:sym typeface="Times New Roman"/>
              </a:rPr>
              <a:t> Current convocation seat booking systems require enhancements, particularly in facilitating on-the-spot registrations and ensuring seamless seat allocation. Integrating real-time updates, flexible booking options, and efficient resource management can significantly improve user experience and operational effectiveness during convocation events.</a:t>
            </a:r>
          </a:p>
          <a:p>
            <a:pPr algn="just">
              <a:lnSpc>
                <a:spcPct val="150000"/>
              </a:lnSpc>
              <a:spcBef>
                <a:spcPts val="0"/>
              </a:spcBef>
              <a:buClr>
                <a:schemeClr val="dk1"/>
              </a:buClr>
              <a:buSzPts val="2100"/>
            </a:pPr>
            <a:r>
              <a:rPr lang="en-US" sz="1500" b="1" dirty="0">
                <a:solidFill>
                  <a:schemeClr val="dk1"/>
                </a:solidFill>
                <a:latin typeface="Bookman Old Style" panose="02050604050505020204" pitchFamily="18" charset="0"/>
                <a:ea typeface="Times New Roman"/>
                <a:cs typeface="Times New Roman"/>
                <a:sym typeface="Times New Roman"/>
              </a:rPr>
              <a:t>Optimizing Seat Allocation</a:t>
            </a:r>
            <a:r>
              <a:rPr lang="en-US" sz="1500" dirty="0">
                <a:solidFill>
                  <a:schemeClr val="dk1"/>
                </a:solidFill>
                <a:latin typeface="Bookman Old Style" panose="02050604050505020204" pitchFamily="18" charset="0"/>
                <a:ea typeface="Times New Roman"/>
                <a:cs typeface="Times New Roman"/>
                <a:sym typeface="Times New Roman"/>
              </a:rPr>
              <a:t> Lack of exploration into advanced grouping and sorting techniques tailored to specific attendee preferences and needs in existing literature, which primarily focuses on traditional seat allocation methods. Addressing this gap could enhance the efficiency and satisfaction of seat booking systems for convocations..</a:t>
            </a:r>
          </a:p>
          <a:p>
            <a:pPr algn="just">
              <a:lnSpc>
                <a:spcPct val="150000"/>
              </a:lnSpc>
              <a:spcBef>
                <a:spcPts val="0"/>
              </a:spcBef>
              <a:buClr>
                <a:schemeClr val="dk1"/>
              </a:buClr>
              <a:buSzPts val="2100"/>
            </a:pPr>
            <a:r>
              <a:rPr lang="en-US" sz="1500" b="1" dirty="0">
                <a:solidFill>
                  <a:schemeClr val="dk1"/>
                </a:solidFill>
                <a:latin typeface="Bookman Old Style" panose="02050604050505020204" pitchFamily="18" charset="0"/>
                <a:ea typeface="Times New Roman"/>
                <a:cs typeface="Times New Roman"/>
                <a:sym typeface="Times New Roman"/>
              </a:rPr>
              <a:t>Integration of Communication Technologies</a:t>
            </a:r>
            <a:r>
              <a:rPr lang="en-US" sz="1500" dirty="0">
                <a:solidFill>
                  <a:schemeClr val="dk1"/>
                </a:solidFill>
                <a:latin typeface="Bookman Old Style" panose="02050604050505020204" pitchFamily="18" charset="0"/>
                <a:ea typeface="Times New Roman"/>
                <a:cs typeface="Times New Roman"/>
                <a:sym typeface="Times New Roman"/>
              </a:rPr>
              <a:t> The need for comprehensive exploration of integrating diverse communication technologies within event management systems, which is currently lacking in existing event management practices. Addressing this could improve coordination, real-time updates, and overall event experience.</a:t>
            </a:r>
          </a:p>
          <a:p>
            <a:pPr marL="0" indent="0" algn="just">
              <a:lnSpc>
                <a:spcPct val="150000"/>
              </a:lnSpc>
              <a:spcBef>
                <a:spcPts val="0"/>
              </a:spcBef>
              <a:buClr>
                <a:schemeClr val="dk1"/>
              </a:buClr>
              <a:buSzPts val="2100"/>
              <a:buNone/>
            </a:pPr>
            <a:endParaRPr lang="en-US" sz="1500" dirty="0">
              <a:solidFill>
                <a:schemeClr val="dk1"/>
              </a:solidFill>
              <a:latin typeface="Bookman Old Style" panose="02050604050505020204" pitchFamily="18" charset="0"/>
              <a:ea typeface="Times New Roman"/>
              <a:cs typeface="Times New Roman"/>
              <a:sym typeface="Times New Roman"/>
            </a:endParaRPr>
          </a:p>
          <a:p>
            <a:pPr marL="0" indent="0" algn="just">
              <a:lnSpc>
                <a:spcPct val="150000"/>
              </a:lnSpc>
              <a:spcBef>
                <a:spcPts val="0"/>
              </a:spcBef>
              <a:buClr>
                <a:schemeClr val="dk1"/>
              </a:buClr>
              <a:buSzPts val="2100"/>
              <a:buNone/>
            </a:pPr>
            <a:r>
              <a:rPr lang="en-US" sz="1500" dirty="0">
                <a:solidFill>
                  <a:schemeClr val="dk1"/>
                </a:solidFill>
                <a:latin typeface="Bookman Old Style" panose="02050604050505020204" pitchFamily="18" charset="0"/>
                <a:ea typeface="Times New Roman"/>
                <a:cs typeface="Times New Roman"/>
                <a:sym typeface="Times New Roman"/>
              </a:rPr>
              <a:t>Recognizing these drawbacks, the "Automation of Convocation Registration and Seat Allotment" project emerges as a pioneering initiative to revolutionize this process. </a:t>
            </a:r>
          </a:p>
        </p:txBody>
      </p:sp>
      <p:sp>
        <p:nvSpPr>
          <p:cNvPr id="293" name="Google Shape;293;p14"/>
          <p:cNvSpPr txBox="1">
            <a:spLocks noGrp="1"/>
          </p:cNvSpPr>
          <p:nvPr>
            <p:ph type="dt" sz="half" idx="10"/>
          </p:nvPr>
        </p:nvSpPr>
        <p:spPr>
          <a:prstGeom prst="rect">
            <a:avLst/>
          </a:prstGeom>
          <a:noFill/>
          <a:ln>
            <a:noFill/>
          </a:ln>
        </p:spPr>
        <p:txBody>
          <a:bodyPr spcFirstLastPara="1" vert="horz" wrap="square" lIns="91425" tIns="45700" rIns="91425" bIns="45700" rtlCol="0" anchor="ctr" anchorCtr="0">
            <a:noAutofit/>
          </a:bodyPr>
          <a:lstStyle/>
          <a:p>
            <a:pPr>
              <a:buClr>
                <a:srgbClr val="888888"/>
              </a:buClr>
              <a:buSzPts val="1200"/>
            </a:pPr>
            <a:fld id="{7EBEECE0-1BAF-415E-835B-1D8D4D55B77B}" type="datetime8">
              <a:rPr lang="en-IN" smtClean="0"/>
              <a:t>03-10-2024 18:26</a:t>
            </a:fld>
            <a:endParaRPr/>
          </a:p>
        </p:txBody>
      </p:sp>
      <p:cxnSp>
        <p:nvCxnSpPr>
          <p:cNvPr id="8" name="Google Shape;436;p31">
            <a:extLst>
              <a:ext uri="{FF2B5EF4-FFF2-40B4-BE49-F238E27FC236}">
                <a16:creationId xmlns:a16="http://schemas.microsoft.com/office/drawing/2014/main" id="{E8007297-E2AA-4181-84ED-DFBA2753409B}"/>
              </a:ext>
            </a:extLst>
          </p:cNvPr>
          <p:cNvCxnSpPr/>
          <p:nvPr/>
        </p:nvCxnSpPr>
        <p:spPr>
          <a:xfrm>
            <a:off x="1524000" y="526918"/>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Footer Placeholder 1"/>
          <p:cNvSpPr>
            <a:spLocks noGrp="1"/>
          </p:cNvSpPr>
          <p:nvPr>
            <p:ph type="ftr" sz="quarter" idx="11"/>
          </p:nvPr>
        </p:nvSpPr>
        <p:spPr/>
        <p:txBody>
          <a:bodyPr/>
          <a:lstStyle/>
          <a:p>
            <a:r>
              <a:rPr lang="en-IN"/>
              <a:t>IT 225 Software Engineering Lab</a:t>
            </a:r>
          </a:p>
        </p:txBody>
      </p:sp>
      <p:sp>
        <p:nvSpPr>
          <p:cNvPr id="3" name="Slide Number Placeholder 2"/>
          <p:cNvSpPr>
            <a:spLocks noGrp="1"/>
          </p:cNvSpPr>
          <p:nvPr>
            <p:ph type="sldNum" sz="quarter" idx="12"/>
          </p:nvPr>
        </p:nvSpPr>
        <p:spPr/>
        <p:txBody>
          <a:bodyPr/>
          <a:lstStyle/>
          <a:p>
            <a:fld id="{6932491E-6841-496A-B41F-3FFF1AC3A41B}" type="slidenum">
              <a:rPr lang="en-IN" smtClean="0"/>
              <a:t>6</a:t>
            </a:fld>
            <a:endParaRPr lang="en-IN"/>
          </a:p>
        </p:txBody>
      </p:sp>
    </p:spTree>
    <p:extLst>
      <p:ext uri="{BB962C8B-B14F-4D97-AF65-F5344CB8AC3E}">
        <p14:creationId xmlns:p14="http://schemas.microsoft.com/office/powerpoint/2010/main" val="95333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D00BF-1F62-4C2B-857F-9B48BA1EA798}" type="datetime8">
              <a:rPr lang="en-IN" smtClean="0"/>
              <a:t>03-10-2024 18:26</a:t>
            </a:fld>
            <a:endParaRPr lang="en-US" dirty="0"/>
          </a:p>
        </p:txBody>
      </p:sp>
      <p:sp>
        <p:nvSpPr>
          <p:cNvPr id="8" name="Google Shape;340;p20">
            <a:extLst>
              <a:ext uri="{FF2B5EF4-FFF2-40B4-BE49-F238E27FC236}">
                <a16:creationId xmlns:a16="http://schemas.microsoft.com/office/drawing/2014/main" id="{DA2AA9E2-D2B2-4167-835E-35241474D127}"/>
              </a:ext>
            </a:extLst>
          </p:cNvPr>
          <p:cNvSpPr txBox="1">
            <a:spLocks/>
          </p:cNvSpPr>
          <p:nvPr/>
        </p:nvSpPr>
        <p:spPr>
          <a:xfrm>
            <a:off x="746087" y="124691"/>
            <a:ext cx="8720261" cy="84909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defTabSz="685800" eaLnBrk="1" latinLnBrk="0" hangingPunct="1">
              <a:lnSpc>
                <a:spcPct val="90000"/>
              </a:lnSpc>
              <a:buClrTx/>
              <a:buFontTx/>
              <a:buNone/>
              <a:defRPr sz="2200" b="1" kern="1200">
                <a:solidFill>
                  <a:srgbClr val="00B050"/>
                </a:solidFill>
                <a:latin typeface="Times New Roman" panose="02020603050405020304" pitchFamily="18" charset="0"/>
                <a:ea typeface="Times New Roman"/>
                <a:cs typeface="Times New Roman" panose="02020603050405020304" pitchFamily="18" charset="0"/>
              </a:defRPr>
            </a:lvl1pPr>
          </a:lstStyle>
          <a:p>
            <a:r>
              <a:rPr lang="en-IN" sz="2400" dirty="0">
                <a:solidFill>
                  <a:srgbClr val="006600"/>
                </a:solidFill>
                <a:latin typeface="Bookman Old Style" panose="02050604050505020204" pitchFamily="18" charset="0"/>
                <a:ea typeface="+mj-ea"/>
                <a:cs typeface="Calibri"/>
                <a:sym typeface="Times New Roman"/>
              </a:rPr>
              <a:t>Admin Hierarchy</a:t>
            </a:r>
            <a:endParaRPr lang="en-US" dirty="0">
              <a:sym typeface="Times New Roman"/>
            </a:endParaRPr>
          </a:p>
        </p:txBody>
      </p:sp>
      <p:cxnSp>
        <p:nvCxnSpPr>
          <p:cNvPr id="9" name="Google Shape;436;p31">
            <a:extLst>
              <a:ext uri="{FF2B5EF4-FFF2-40B4-BE49-F238E27FC236}">
                <a16:creationId xmlns:a16="http://schemas.microsoft.com/office/drawing/2014/main" id="{9EE673FB-84FA-4C50-8DD6-3594102F9E95}"/>
              </a:ext>
            </a:extLst>
          </p:cNvPr>
          <p:cNvCxnSpPr/>
          <p:nvPr/>
        </p:nvCxnSpPr>
        <p:spPr>
          <a:xfrm>
            <a:off x="1524000" y="786340"/>
            <a:ext cx="9144000" cy="1588"/>
          </a:xfrm>
          <a:prstGeom prst="straightConnector1">
            <a:avLst/>
          </a:prstGeom>
          <a:noFill/>
          <a:ln w="25400" cap="flat" cmpd="sng">
            <a:solidFill>
              <a:srgbClr val="800000"/>
            </a:solidFill>
            <a:prstDash val="solid"/>
            <a:round/>
            <a:headEnd type="none" w="sm" len="sm"/>
            <a:tailEnd type="none" w="sm" len="sm"/>
          </a:ln>
        </p:spPr>
      </p:cxnSp>
      <p:sp>
        <p:nvSpPr>
          <p:cNvPr id="3" name="Footer Placeholder 2"/>
          <p:cNvSpPr>
            <a:spLocks noGrp="1"/>
          </p:cNvSpPr>
          <p:nvPr>
            <p:ph type="ftr" sz="quarter" idx="11"/>
          </p:nvPr>
        </p:nvSpPr>
        <p:spPr/>
        <p:txBody>
          <a:bodyPr/>
          <a:lstStyle/>
          <a:p>
            <a:r>
              <a:rPr lang="en-IN"/>
              <a:t>IT 225 Software Engineering Lab</a:t>
            </a:r>
          </a:p>
        </p:txBody>
      </p:sp>
      <p:sp>
        <p:nvSpPr>
          <p:cNvPr id="4" name="Slide Number Placeholder 3"/>
          <p:cNvSpPr>
            <a:spLocks noGrp="1"/>
          </p:cNvSpPr>
          <p:nvPr>
            <p:ph type="sldNum" sz="quarter" idx="12"/>
          </p:nvPr>
        </p:nvSpPr>
        <p:spPr/>
        <p:txBody>
          <a:bodyPr/>
          <a:lstStyle/>
          <a:p>
            <a:fld id="{6932491E-6841-496A-B41F-3FFF1AC3A41B}" type="slidenum">
              <a:rPr lang="en-IN" smtClean="0"/>
              <a:t>7</a:t>
            </a:fld>
            <a:endParaRPr lang="en-IN"/>
          </a:p>
        </p:txBody>
      </p:sp>
      <p:sp>
        <p:nvSpPr>
          <p:cNvPr id="5" name="Rectangle 4"/>
          <p:cNvSpPr/>
          <p:nvPr/>
        </p:nvSpPr>
        <p:spPr>
          <a:xfrm>
            <a:off x="71120" y="937454"/>
            <a:ext cx="12192000" cy="5632311"/>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1. Convocation Convenor</a:t>
            </a:r>
          </a:p>
          <a:p>
            <a:r>
              <a:rPr lang="en-US" b="1" dirty="0">
                <a:latin typeface="Times New Roman" panose="02020603050405020304" pitchFamily="18" charset="0"/>
                <a:cs typeface="Times New Roman" panose="02020603050405020304" pitchFamily="18" charset="0"/>
              </a:rPr>
              <a:t>Role Description:</a:t>
            </a:r>
            <a:r>
              <a:rPr lang="en-US" dirty="0">
                <a:latin typeface="Times New Roman" panose="02020603050405020304" pitchFamily="18" charset="0"/>
                <a:cs typeface="Times New Roman" panose="02020603050405020304" pitchFamily="18" charset="0"/>
              </a:rPr>
              <a:t> The highest level of administration responsible for overall system management, decision-making, and ensuring compliance with institutional policies.</a:t>
            </a:r>
          </a:p>
          <a:p>
            <a:r>
              <a:rPr lang="en-US" b="1" dirty="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Approves the admin requests.</a:t>
            </a: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Close convocation registration.</a:t>
            </a: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Payment verification.</a:t>
            </a: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Certificate collection.</a:t>
            </a:r>
          </a:p>
          <a:p>
            <a:pPr marL="742950" lvl="1" indent="-285750">
              <a:buFont typeface="Arial" pitchFamily="34" charset="0"/>
              <a:buChar char="•"/>
            </a:pPr>
            <a:endParaRPr lang="en-US"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Payment Officer</a:t>
            </a:r>
          </a:p>
          <a:p>
            <a:r>
              <a:rPr lang="en-US" b="1" dirty="0">
                <a:latin typeface="Times New Roman" panose="02020603050405020304" pitchFamily="18" charset="0"/>
                <a:cs typeface="Times New Roman" panose="02020603050405020304" pitchFamily="18" charset="0"/>
              </a:rPr>
              <a:t>Role Description:</a:t>
            </a:r>
            <a:r>
              <a:rPr lang="en-US" dirty="0">
                <a:latin typeface="Times New Roman" panose="02020603050405020304" pitchFamily="18" charset="0"/>
                <a:cs typeface="Times New Roman" panose="02020603050405020304" pitchFamily="18" charset="0"/>
              </a:rPr>
              <a:t> Responsible for managing financial operations, including approval and rejection of fee payments.</a:t>
            </a:r>
          </a:p>
          <a:p>
            <a:r>
              <a:rPr lang="en-US" b="1" dirty="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Approve or rejects the payment</a:t>
            </a:r>
          </a:p>
          <a:p>
            <a:pPr marL="742950" lvl="1" indent="-285750">
              <a:buFont typeface="Arial" pitchFamily="34" charset="0"/>
              <a:buChar char="•"/>
            </a:pPr>
            <a:endParaRPr lang="en-US"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Controller of Examination Officer</a:t>
            </a:r>
          </a:p>
          <a:p>
            <a:r>
              <a:rPr lang="en-US" b="1" dirty="0">
                <a:latin typeface="Times New Roman" panose="02020603050405020304" pitchFamily="18" charset="0"/>
                <a:cs typeface="Times New Roman" panose="02020603050405020304" pitchFamily="18" charset="0"/>
              </a:rPr>
              <a:t>Role Description:</a:t>
            </a:r>
            <a:r>
              <a:rPr lang="en-US" dirty="0">
                <a:latin typeface="Times New Roman" panose="02020603050405020304" pitchFamily="18" charset="0"/>
                <a:cs typeface="Times New Roman" panose="02020603050405020304" pitchFamily="18" charset="0"/>
              </a:rPr>
              <a:t> Responsible for collecting the certificates of the candidates who are all registered for convocation.</a:t>
            </a:r>
          </a:p>
          <a:p>
            <a:r>
              <a:rPr lang="en-US" b="1" dirty="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742950" lvl="1" indent="-285750">
              <a:buFont typeface="Arial" pitchFamily="34" charset="0"/>
              <a:buChar char="•"/>
            </a:pPr>
            <a:r>
              <a:rPr lang="en-US" dirty="0">
                <a:latin typeface="Times New Roman" panose="02020603050405020304" pitchFamily="18" charset="0"/>
                <a:cs typeface="Times New Roman" panose="02020603050405020304" pitchFamily="18" charset="0"/>
              </a:rPr>
              <a:t>Can view whose certificates are to be collected and their certificate number.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5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006600"/>
                </a:solidFill>
                <a:latin typeface="Bookman Old Style" panose="02050604050505020204" pitchFamily="18" charset="0"/>
                <a:cs typeface="Arial"/>
                <a:sym typeface="Times New Roman"/>
              </a:rPr>
              <a:t>Proposed Project Objectives</a:t>
            </a:r>
            <a:br>
              <a:rPr lang="en-US" dirty="0">
                <a:latin typeface="Bookman Old Style" panose="02050604050505020204" pitchFamily="18" charset="0"/>
              </a:rPr>
            </a:br>
            <a:endParaRPr lang="en-IN" dirty="0"/>
          </a:p>
        </p:txBody>
      </p:sp>
      <p:sp>
        <p:nvSpPr>
          <p:cNvPr id="3" name="Date Placeholder 2"/>
          <p:cNvSpPr>
            <a:spLocks noGrp="1"/>
          </p:cNvSpPr>
          <p:nvPr>
            <p:ph type="dt" sz="half" idx="10"/>
          </p:nvPr>
        </p:nvSpPr>
        <p:spPr/>
        <p:txBody>
          <a:bodyPr/>
          <a:lstStyle/>
          <a:p>
            <a:fld id="{94D811C6-D2AA-4AFA-AD31-8BC4FBBD0379}" type="datetime8">
              <a:rPr lang="en-IN" smtClean="0"/>
              <a:t>03-10-2024 18:26</a:t>
            </a:fld>
            <a:endParaRPr lang="en-IN" dirty="0"/>
          </a:p>
        </p:txBody>
      </p:sp>
      <p:sp>
        <p:nvSpPr>
          <p:cNvPr id="4" name="Footer Placeholder 3"/>
          <p:cNvSpPr>
            <a:spLocks noGrp="1"/>
          </p:cNvSpPr>
          <p:nvPr>
            <p:ph type="ftr" sz="quarter" idx="11"/>
          </p:nvPr>
        </p:nvSpPr>
        <p:spPr/>
        <p:txBody>
          <a:bodyPr/>
          <a:lstStyle/>
          <a:p>
            <a:r>
              <a:rPr lang="en-IN" dirty="0"/>
              <a:t>IT 225 Software Engineering Lab</a:t>
            </a:r>
          </a:p>
        </p:txBody>
      </p:sp>
      <p:sp>
        <p:nvSpPr>
          <p:cNvPr id="5" name="Slide Number Placeholder 4"/>
          <p:cNvSpPr>
            <a:spLocks noGrp="1"/>
          </p:cNvSpPr>
          <p:nvPr>
            <p:ph type="sldNum" sz="quarter" idx="12"/>
          </p:nvPr>
        </p:nvSpPr>
        <p:spPr/>
        <p:txBody>
          <a:bodyPr/>
          <a:lstStyle/>
          <a:p>
            <a:fld id="{6932491E-6841-496A-B41F-3FFF1AC3A41B}" type="slidenum">
              <a:rPr lang="en-IN" smtClean="0"/>
              <a:t>8</a:t>
            </a:fld>
            <a:endParaRPr lang="en-IN" dirty="0"/>
          </a:p>
        </p:txBody>
      </p:sp>
      <p:sp>
        <p:nvSpPr>
          <p:cNvPr id="8" name="TextBox 7">
            <a:extLst>
              <a:ext uri="{FF2B5EF4-FFF2-40B4-BE49-F238E27FC236}">
                <a16:creationId xmlns:a16="http://schemas.microsoft.com/office/drawing/2014/main" id="{9475D25E-8BA8-F960-586A-E6FEE4F06CCB}"/>
              </a:ext>
            </a:extLst>
          </p:cNvPr>
          <p:cNvSpPr txBox="1"/>
          <p:nvPr/>
        </p:nvSpPr>
        <p:spPr>
          <a:xfrm>
            <a:off x="0" y="1054359"/>
            <a:ext cx="12192000" cy="4801314"/>
          </a:xfrm>
          <a:prstGeom prst="rect">
            <a:avLst/>
          </a:prstGeom>
          <a:noFill/>
        </p:spPr>
        <p:txBody>
          <a:bodyPr wrap="square" rtlCol="0">
            <a:spAutoFit/>
          </a:bodyPr>
          <a:lstStyle/>
          <a:p>
            <a:pPr marL="342900" indent="-342900">
              <a:buFont typeface="+mj-lt"/>
              <a:buAutoNum type="arabicPeriod"/>
            </a:pPr>
            <a:r>
              <a:rPr lang="en-US" dirty="0"/>
              <a:t>Streamline Registration Process</a:t>
            </a:r>
          </a:p>
          <a:p>
            <a:r>
              <a:rPr lang="en-US" dirty="0"/>
              <a:t>	Develop an intuitive online registration platform.</a:t>
            </a:r>
          </a:p>
          <a:p>
            <a:r>
              <a:rPr lang="en-US" dirty="0"/>
              <a:t>	Manage absentia registrations efficiently.</a:t>
            </a:r>
          </a:p>
          <a:p>
            <a:r>
              <a:rPr lang="en-US" dirty="0"/>
              <a:t>2. Enhance Data Management and Verification.</a:t>
            </a:r>
          </a:p>
          <a:p>
            <a:r>
              <a:rPr lang="en-US" dirty="0"/>
              <a:t> 	Automate document submission and data collection.</a:t>
            </a:r>
          </a:p>
          <a:p>
            <a:r>
              <a:rPr lang="en-US" dirty="0"/>
              <a:t>	Implement automated candidate verification.</a:t>
            </a:r>
          </a:p>
          <a:p>
            <a:r>
              <a:rPr lang="en-US" dirty="0"/>
              <a:t>3. Optimize Seat Allotment</a:t>
            </a:r>
          </a:p>
          <a:p>
            <a:r>
              <a:rPr lang="en-US" dirty="0"/>
              <a:t>	Develop an algorithm for seat allocation.</a:t>
            </a:r>
          </a:p>
          <a:p>
            <a:r>
              <a:rPr lang="en-US" dirty="0"/>
              <a:t>	Automatically generate and distribute seat assignments and tickets.</a:t>
            </a:r>
          </a:p>
          <a:p>
            <a:r>
              <a:rPr lang="en-US" dirty="0"/>
              <a:t>4. Manage Communication and Notifications</a:t>
            </a:r>
          </a:p>
          <a:p>
            <a:r>
              <a:rPr lang="en-US" dirty="0"/>
              <a:t>	Implement automated email notifications.</a:t>
            </a:r>
          </a:p>
          <a:p>
            <a:r>
              <a:rPr lang="en-US" dirty="0"/>
              <a:t>	Provide real-time updates to candidates.</a:t>
            </a:r>
          </a:p>
          <a:p>
            <a:r>
              <a:rPr lang="en-US" dirty="0"/>
              <a:t>5. Enhance Logistical Coordination</a:t>
            </a:r>
          </a:p>
          <a:p>
            <a:r>
              <a:rPr lang="en-US" dirty="0"/>
              <a:t>	Automate ticket generation for food preferences and ceremonial attire.</a:t>
            </a:r>
          </a:p>
          <a:p>
            <a:r>
              <a:rPr lang="en-US" dirty="0"/>
              <a:t>	Enable real-time adjustments to seat allocations.</a:t>
            </a:r>
          </a:p>
          <a:p>
            <a:r>
              <a:rPr lang="en-US" dirty="0"/>
              <a:t>6. Ensure a Memorable Convocation Experience</a:t>
            </a:r>
          </a:p>
          <a:p>
            <a:r>
              <a:rPr lang="en-US" dirty="0"/>
              <a:t>	Provide a seamless and error-free convocation experience.</a:t>
            </a:r>
          </a:p>
        </p:txBody>
      </p:sp>
    </p:spTree>
    <p:extLst>
      <p:ext uri="{BB962C8B-B14F-4D97-AF65-F5344CB8AC3E}">
        <p14:creationId xmlns:p14="http://schemas.microsoft.com/office/powerpoint/2010/main" val="372834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a:bodyPr>
          <a:lstStyle/>
          <a:p>
            <a:pPr algn="ctr"/>
            <a:r>
              <a:rPr lang="en-US" sz="3200" b="1" dirty="0">
                <a:solidFill>
                  <a:srgbClr val="006600"/>
                </a:solidFill>
                <a:latin typeface="Bookman Old Style" panose="02050604050505020204" pitchFamily="18" charset="0"/>
                <a:cs typeface="Arial"/>
                <a:sym typeface="Times New Roman"/>
              </a:rPr>
              <a:t>ACRS - SA </a:t>
            </a:r>
            <a:r>
              <a:rPr lang="en-IN" sz="3200" b="1" dirty="0">
                <a:solidFill>
                  <a:srgbClr val="006600"/>
                </a:solidFill>
                <a:latin typeface="Bookman Old Style" panose="02050604050505020204" pitchFamily="18" charset="0"/>
                <a:cs typeface="Arial"/>
              </a:rPr>
              <a:t>High level Architecture </a:t>
            </a:r>
          </a:p>
        </p:txBody>
      </p:sp>
      <p:sp>
        <p:nvSpPr>
          <p:cNvPr id="4" name="Date Placeholder 3"/>
          <p:cNvSpPr>
            <a:spLocks noGrp="1"/>
          </p:cNvSpPr>
          <p:nvPr>
            <p:ph type="dt" sz="half" idx="10"/>
          </p:nvPr>
        </p:nvSpPr>
        <p:spPr/>
        <p:txBody>
          <a:bodyPr/>
          <a:lstStyle/>
          <a:p>
            <a:fld id="{3A0F160B-1D33-44BB-AA4D-338A3466092C}" type="datetime8">
              <a:rPr lang="en-IN" smtClean="0"/>
              <a:t>03-10-2024 18:26</a:t>
            </a:fld>
            <a:endParaRPr lang="en-IN" dirty="0"/>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9</a:t>
            </a:fld>
            <a:endParaRPr lang="en-IN" dirty="0"/>
          </a:p>
        </p:txBody>
      </p:sp>
      <p:pic>
        <p:nvPicPr>
          <p:cNvPr id="7" name="Picture 6">
            <a:extLst>
              <a:ext uri="{FF2B5EF4-FFF2-40B4-BE49-F238E27FC236}">
                <a16:creationId xmlns:a16="http://schemas.microsoft.com/office/drawing/2014/main" id="{81B89194-CB58-4CCD-2776-66898C61C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12" y="905070"/>
            <a:ext cx="11672596" cy="5362377"/>
          </a:xfrm>
          <a:prstGeom prst="rect">
            <a:avLst/>
          </a:prstGeom>
        </p:spPr>
      </p:pic>
      <p:sp>
        <p:nvSpPr>
          <p:cNvPr id="3" name="TextBox 2">
            <a:extLst>
              <a:ext uri="{FF2B5EF4-FFF2-40B4-BE49-F238E27FC236}">
                <a16:creationId xmlns:a16="http://schemas.microsoft.com/office/drawing/2014/main" id="{336EA78B-5A4C-C6CC-C80F-A43C48C90AFE}"/>
              </a:ext>
            </a:extLst>
          </p:cNvPr>
          <p:cNvSpPr txBox="1"/>
          <p:nvPr/>
        </p:nvSpPr>
        <p:spPr>
          <a:xfrm>
            <a:off x="3405673" y="5803641"/>
            <a:ext cx="5794312" cy="369332"/>
          </a:xfrm>
          <a:prstGeom prst="rect">
            <a:avLst/>
          </a:prstGeom>
          <a:noFill/>
        </p:spPr>
        <p:txBody>
          <a:bodyPr wrap="square" rtlCol="0">
            <a:spAutoFit/>
          </a:bodyPr>
          <a:lstStyle/>
          <a:p>
            <a:r>
              <a:rPr lang="en-IN" b="1" dirty="0"/>
              <a:t>Fig. 1.1 : </a:t>
            </a:r>
            <a:r>
              <a:rPr lang="en-IN" dirty="0"/>
              <a:t>ACR – SA High level Architecture Diagram</a:t>
            </a:r>
          </a:p>
        </p:txBody>
      </p:sp>
    </p:spTree>
    <p:extLst>
      <p:ext uri="{BB962C8B-B14F-4D97-AF65-F5344CB8AC3E}">
        <p14:creationId xmlns:p14="http://schemas.microsoft.com/office/powerpoint/2010/main" val="4102334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2083</Words>
  <Application>Microsoft Office PowerPoint</Application>
  <PresentationFormat>Widescreen</PresentationFormat>
  <Paragraphs>271</Paragraphs>
  <Slides>25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Bookman Old Style</vt:lpstr>
      <vt:lpstr>Calibri</vt:lpstr>
      <vt:lpstr>Calibri Light</vt:lpstr>
      <vt:lpstr>Noto Sans Symbols</vt:lpstr>
      <vt:lpstr>Symbol</vt:lpstr>
      <vt:lpstr>Times New Roman</vt:lpstr>
      <vt:lpstr>Wingdings</vt:lpstr>
      <vt:lpstr>Office Theme</vt:lpstr>
      <vt:lpstr> AUTOMATION OF CONVOCATION REGISTRATION and seat allotment</vt:lpstr>
      <vt:lpstr>Agenda</vt:lpstr>
      <vt:lpstr>Abstract </vt:lpstr>
      <vt:lpstr>Motivation behind Project </vt:lpstr>
      <vt:lpstr>Literature Survey</vt:lpstr>
      <vt:lpstr>Inference From Literature Survey</vt:lpstr>
      <vt:lpstr>PowerPoint Presentation</vt:lpstr>
      <vt:lpstr>Proposed Project Objectives </vt:lpstr>
      <vt:lpstr>ACRS - SA High level Architecture </vt:lpstr>
      <vt:lpstr>Expected Input and Output Screenshots</vt:lpstr>
      <vt:lpstr>Modular Decomposed of ACR-SA</vt:lpstr>
      <vt:lpstr>Registration Module</vt:lpstr>
      <vt:lpstr>PowerPoint Presentation</vt:lpstr>
      <vt:lpstr>Data Management Module </vt:lpstr>
      <vt:lpstr>PowerPoint Presentation</vt:lpstr>
      <vt:lpstr>Seat Arrangement and Ticket Generation Module</vt:lpstr>
      <vt:lpstr>ER Diagram of ACR - SA</vt:lpstr>
      <vt:lpstr>Admin Hierarchy</vt:lpstr>
      <vt:lpstr>PowerPoint Presentation</vt:lpstr>
      <vt:lpstr>PowerPoint Presentation</vt:lpstr>
      <vt:lpstr>Result </vt:lpstr>
      <vt:lpstr>Conclusion</vt:lpstr>
      <vt:lpstr>Conclusion – cont.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Model  for SE Lab</dc:title>
  <dc:creator>Windows User</dc:creator>
  <cp:lastModifiedBy>Sabarinathan S</cp:lastModifiedBy>
  <cp:revision>27</cp:revision>
  <dcterms:created xsi:type="dcterms:W3CDTF">2023-05-03T09:03:39Z</dcterms:created>
  <dcterms:modified xsi:type="dcterms:W3CDTF">2024-10-03T12:57:39Z</dcterms:modified>
</cp:coreProperties>
</file>