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3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6CAAE5-0906-4D6C-8DED-7EBA7B25990F}">
          <p14:sldIdLst>
            <p14:sldId id="256"/>
            <p14:sldId id="257"/>
            <p14:sldId id="258"/>
            <p14:sldId id="259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998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6933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" y="2419376"/>
            <a:ext cx="4869061" cy="342459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1720096"/>
            <a:ext cx="7415927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COVID-19 Data Analysis</a:t>
            </a:r>
            <a:endParaRPr lang="en-US" sz="6707" dirty="0"/>
          </a:p>
        </p:txBody>
      </p:sp>
      <p:sp>
        <p:nvSpPr>
          <p:cNvPr id="7" name="Text 2"/>
          <p:cNvSpPr/>
          <p:nvPr/>
        </p:nvSpPr>
        <p:spPr>
          <a:xfrm>
            <a:off x="6350437" y="4219694"/>
            <a:ext cx="7971353" cy="18763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11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analysis of COVID-19 data from a global perspective. We'll dive into the key aspects of data collection, exploration, visualization, and insights to better understand the pandemic's impact across different countries.</a:t>
            </a:r>
            <a:endParaRPr lang="en-US" sz="2000" dirty="0"/>
          </a:p>
        </p:txBody>
      </p:sp>
      <p:sp>
        <p:nvSpPr>
          <p:cNvPr id="8" name="Shape 3"/>
          <p:cNvSpPr/>
          <p:nvPr/>
        </p:nvSpPr>
        <p:spPr>
          <a:xfrm>
            <a:off x="6350437" y="6096000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369" y="2662833"/>
            <a:ext cx="4919543" cy="290393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3552" y="803672"/>
            <a:ext cx="7556897" cy="14170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79"/>
              </a:lnSpc>
              <a:buNone/>
            </a:pPr>
            <a:r>
              <a:rPr lang="en-US" sz="4463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Data Collection and Preprocessing</a:t>
            </a:r>
            <a:endParaRPr lang="en-US" sz="4463" dirty="0"/>
          </a:p>
        </p:txBody>
      </p:sp>
      <p:sp>
        <p:nvSpPr>
          <p:cNvPr id="7" name="Shape 2"/>
          <p:cNvSpPr/>
          <p:nvPr/>
        </p:nvSpPr>
        <p:spPr>
          <a:xfrm>
            <a:off x="793552" y="2815828"/>
            <a:ext cx="510064" cy="510064"/>
          </a:xfrm>
          <a:prstGeom prst="roundRect">
            <a:avLst>
              <a:gd name="adj" fmla="val 1867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998339" y="2900839"/>
            <a:ext cx="100489" cy="340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8"/>
              </a:lnSpc>
              <a:buNone/>
            </a:pPr>
            <a:r>
              <a:rPr lang="en-US" sz="2678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78" dirty="0"/>
          </a:p>
        </p:txBody>
      </p:sp>
      <p:sp>
        <p:nvSpPr>
          <p:cNvPr id="9" name="Text 4"/>
          <p:cNvSpPr/>
          <p:nvPr/>
        </p:nvSpPr>
        <p:spPr>
          <a:xfrm>
            <a:off x="1530310" y="2815828"/>
            <a:ext cx="3157657" cy="3542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0"/>
              </a:lnSpc>
              <a:buNone/>
            </a:pPr>
            <a:r>
              <a:rPr lang="en-US" sz="2232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Gathering Data Sources</a:t>
            </a:r>
            <a:endParaRPr lang="en-US" sz="2232" dirty="0"/>
          </a:p>
        </p:txBody>
      </p:sp>
      <p:sp>
        <p:nvSpPr>
          <p:cNvPr id="10" name="Text 5"/>
          <p:cNvSpPr/>
          <p:nvPr/>
        </p:nvSpPr>
        <p:spPr>
          <a:xfrm>
            <a:off x="1530310" y="3306008"/>
            <a:ext cx="6820138" cy="725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6"/>
              </a:lnSpc>
              <a:buNone/>
            </a:pPr>
            <a:r>
              <a:rPr lang="en-US" sz="1785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Collect data from government and health organization reports, as well as aggregated data platforms.</a:t>
            </a:r>
            <a:endParaRPr lang="en-US" sz="1785" dirty="0"/>
          </a:p>
        </p:txBody>
      </p:sp>
      <p:sp>
        <p:nvSpPr>
          <p:cNvPr id="11" name="Shape 6"/>
          <p:cNvSpPr/>
          <p:nvPr/>
        </p:nvSpPr>
        <p:spPr>
          <a:xfrm>
            <a:off x="793552" y="4513064"/>
            <a:ext cx="510064" cy="510064"/>
          </a:xfrm>
          <a:prstGeom prst="roundRect">
            <a:avLst>
              <a:gd name="adj" fmla="val 1867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959882" y="4598075"/>
            <a:ext cx="177403" cy="340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8"/>
              </a:lnSpc>
              <a:buNone/>
            </a:pPr>
            <a:r>
              <a:rPr lang="en-US" sz="2678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78" dirty="0"/>
          </a:p>
        </p:txBody>
      </p:sp>
      <p:sp>
        <p:nvSpPr>
          <p:cNvPr id="13" name="Text 8"/>
          <p:cNvSpPr/>
          <p:nvPr/>
        </p:nvSpPr>
        <p:spPr>
          <a:xfrm>
            <a:off x="1530310" y="4513064"/>
            <a:ext cx="4633674" cy="3542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0"/>
              </a:lnSpc>
              <a:buNone/>
            </a:pPr>
            <a:r>
              <a:rPr lang="en-US" sz="2232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Data Cleaning and Transformation</a:t>
            </a:r>
            <a:endParaRPr lang="en-US" sz="2232" dirty="0"/>
          </a:p>
        </p:txBody>
      </p:sp>
      <p:sp>
        <p:nvSpPr>
          <p:cNvPr id="14" name="Text 9"/>
          <p:cNvSpPr/>
          <p:nvPr/>
        </p:nvSpPr>
        <p:spPr>
          <a:xfrm>
            <a:off x="1530310" y="5003244"/>
            <a:ext cx="6820138" cy="725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6"/>
              </a:lnSpc>
              <a:buNone/>
            </a:pPr>
            <a:r>
              <a:rPr lang="en-US" sz="1785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Ensure data quality by  normalizing formats, and grouping columns in the datasets.</a:t>
            </a:r>
            <a:endParaRPr lang="en-US" sz="1785" dirty="0"/>
          </a:p>
        </p:txBody>
      </p:sp>
      <p:sp>
        <p:nvSpPr>
          <p:cNvPr id="16" name="Text 11"/>
          <p:cNvSpPr/>
          <p:nvPr/>
        </p:nvSpPr>
        <p:spPr>
          <a:xfrm>
            <a:off x="953095" y="6295311"/>
            <a:ext cx="190976" cy="340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8"/>
              </a:lnSpc>
              <a:buNone/>
            </a:pPr>
            <a:endParaRPr lang="en-US" sz="2678" dirty="0"/>
          </a:p>
        </p:txBody>
      </p:sp>
      <p:sp>
        <p:nvSpPr>
          <p:cNvPr id="18" name="Text 13"/>
          <p:cNvSpPr/>
          <p:nvPr/>
        </p:nvSpPr>
        <p:spPr>
          <a:xfrm>
            <a:off x="1530310" y="6700480"/>
            <a:ext cx="6820138" cy="725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6"/>
              </a:lnSpc>
              <a:buNone/>
            </a:pPr>
            <a:endParaRPr lang="en-US" sz="178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864037" y="2005489"/>
            <a:ext cx="7648694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Exploratory Data Analysis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3394115"/>
            <a:ext cx="358009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Understand Data Trends</a:t>
            </a: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4026694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Analyze the temporal patterns of COVID-19 cases, deaths, and recoveries to identify critical points and fluctuations.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372695" y="3394115"/>
            <a:ext cx="3898821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Identify Geographical Variations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5372695" y="4412456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Explore the geographic distribution of the pandemic to uncover regional differences and hotspots.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81354" y="3394115"/>
            <a:ext cx="320825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Correlate with Factors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9881354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Investigate potential relationships between COVID-19 data and other variables, such as population, demographics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8081" y="2829758"/>
            <a:ext cx="4958120" cy="256996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39378" y="1081921"/>
            <a:ext cx="7349847" cy="660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99"/>
              </a:lnSpc>
              <a:buNone/>
            </a:pPr>
            <a:r>
              <a:rPr lang="en-US" sz="4159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Visualizing COVID-19 Trends</a:t>
            </a:r>
            <a:endParaRPr lang="en-US" sz="4159" dirty="0"/>
          </a:p>
        </p:txBody>
      </p:sp>
      <p:sp>
        <p:nvSpPr>
          <p:cNvPr id="7" name="Shape 2"/>
          <p:cNvSpPr/>
          <p:nvPr/>
        </p:nvSpPr>
        <p:spPr>
          <a:xfrm>
            <a:off x="1043107" y="2058948"/>
            <a:ext cx="26313" cy="5088731"/>
          </a:xfrm>
          <a:prstGeom prst="roundRect">
            <a:avLst>
              <a:gd name="adj" fmla="val 337243"/>
            </a:avLst>
          </a:prstGeom>
          <a:solidFill>
            <a:srgbClr val="B8BFDF"/>
          </a:solidFill>
          <a:ln/>
        </p:spPr>
      </p:sp>
      <p:sp>
        <p:nvSpPr>
          <p:cNvPr id="8" name="Shape 3"/>
          <p:cNvSpPr/>
          <p:nvPr/>
        </p:nvSpPr>
        <p:spPr>
          <a:xfrm>
            <a:off x="1293852" y="2521089"/>
            <a:ext cx="739378" cy="26313"/>
          </a:xfrm>
          <a:prstGeom prst="roundRect">
            <a:avLst>
              <a:gd name="adj" fmla="val 337243"/>
            </a:avLst>
          </a:prstGeom>
          <a:solidFill>
            <a:srgbClr val="B8BFDF"/>
          </a:solidFill>
          <a:ln/>
        </p:spPr>
      </p:sp>
      <p:sp>
        <p:nvSpPr>
          <p:cNvPr id="9" name="Shape 4"/>
          <p:cNvSpPr/>
          <p:nvPr/>
        </p:nvSpPr>
        <p:spPr>
          <a:xfrm>
            <a:off x="818555" y="2296597"/>
            <a:ext cx="475298" cy="475298"/>
          </a:xfrm>
          <a:prstGeom prst="roundRect">
            <a:avLst>
              <a:gd name="adj" fmla="val 1867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1009293" y="2375773"/>
            <a:ext cx="93702" cy="316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5"/>
              </a:lnSpc>
              <a:buNone/>
            </a:pPr>
            <a:r>
              <a:rPr lang="en-US" sz="2495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495" dirty="0"/>
          </a:p>
        </p:txBody>
      </p:sp>
      <p:sp>
        <p:nvSpPr>
          <p:cNvPr id="11" name="Text 6"/>
          <p:cNvSpPr/>
          <p:nvPr/>
        </p:nvSpPr>
        <p:spPr>
          <a:xfrm>
            <a:off x="2218253" y="2270165"/>
            <a:ext cx="2640925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9"/>
              </a:lnSpc>
              <a:buNone/>
            </a:pPr>
            <a:r>
              <a:rPr lang="en-US" sz="208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Cases Over Time</a:t>
            </a:r>
            <a:endParaRPr lang="en-US" sz="2080" dirty="0"/>
          </a:p>
        </p:txBody>
      </p:sp>
      <p:sp>
        <p:nvSpPr>
          <p:cNvPr id="12" name="Text 7"/>
          <p:cNvSpPr/>
          <p:nvPr/>
        </p:nvSpPr>
        <p:spPr>
          <a:xfrm>
            <a:off x="2218253" y="2726888"/>
            <a:ext cx="618636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2"/>
              </a:lnSpc>
              <a:buNone/>
            </a:pPr>
            <a:r>
              <a:rPr lang="en-US" sz="166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Track the growth and progression of COVID-19 cases globally or within specific countries.</a:t>
            </a:r>
            <a:endParaRPr lang="en-US" sz="1664" dirty="0"/>
          </a:p>
        </p:txBody>
      </p:sp>
      <p:sp>
        <p:nvSpPr>
          <p:cNvPr id="13" name="Shape 8"/>
          <p:cNvSpPr/>
          <p:nvPr/>
        </p:nvSpPr>
        <p:spPr>
          <a:xfrm>
            <a:off x="1293852" y="4287738"/>
            <a:ext cx="739378" cy="26313"/>
          </a:xfrm>
          <a:prstGeom prst="roundRect">
            <a:avLst>
              <a:gd name="adj" fmla="val 337243"/>
            </a:avLst>
          </a:prstGeom>
          <a:solidFill>
            <a:srgbClr val="B8BFDF"/>
          </a:solidFill>
          <a:ln/>
        </p:spPr>
      </p:sp>
      <p:sp>
        <p:nvSpPr>
          <p:cNvPr id="14" name="Shape 9"/>
          <p:cNvSpPr/>
          <p:nvPr/>
        </p:nvSpPr>
        <p:spPr>
          <a:xfrm>
            <a:off x="818555" y="4063246"/>
            <a:ext cx="475298" cy="475298"/>
          </a:xfrm>
          <a:prstGeom prst="roundRect">
            <a:avLst>
              <a:gd name="adj" fmla="val 1867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5" name="Text 10"/>
          <p:cNvSpPr/>
          <p:nvPr/>
        </p:nvSpPr>
        <p:spPr>
          <a:xfrm>
            <a:off x="973574" y="4142423"/>
            <a:ext cx="165259" cy="316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5"/>
              </a:lnSpc>
              <a:buNone/>
            </a:pPr>
            <a:r>
              <a:rPr lang="en-US" sz="2495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495" dirty="0"/>
          </a:p>
        </p:txBody>
      </p:sp>
      <p:sp>
        <p:nvSpPr>
          <p:cNvPr id="16" name="Text 11"/>
          <p:cNvSpPr/>
          <p:nvPr/>
        </p:nvSpPr>
        <p:spPr>
          <a:xfrm>
            <a:off x="2218253" y="4036814"/>
            <a:ext cx="2810708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9"/>
              </a:lnSpc>
              <a:buNone/>
            </a:pPr>
            <a:r>
              <a:rPr lang="en-US" sz="208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Deaths and Recoveries</a:t>
            </a:r>
            <a:endParaRPr lang="en-US" sz="2080" dirty="0"/>
          </a:p>
        </p:txBody>
      </p:sp>
      <p:sp>
        <p:nvSpPr>
          <p:cNvPr id="17" name="Text 12"/>
          <p:cNvSpPr/>
          <p:nvPr/>
        </p:nvSpPr>
        <p:spPr>
          <a:xfrm>
            <a:off x="2218253" y="4493538"/>
            <a:ext cx="618636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2"/>
              </a:lnSpc>
              <a:buNone/>
            </a:pPr>
            <a:r>
              <a:rPr lang="en-US" sz="166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Monitor the trends in COVID-19 deaths and recoveries to better understand the pandemic's impact.</a:t>
            </a:r>
            <a:endParaRPr lang="en-US" sz="1664" dirty="0"/>
          </a:p>
        </p:txBody>
      </p:sp>
      <p:sp>
        <p:nvSpPr>
          <p:cNvPr id="18" name="Shape 13"/>
          <p:cNvSpPr/>
          <p:nvPr/>
        </p:nvSpPr>
        <p:spPr>
          <a:xfrm>
            <a:off x="1293852" y="6054388"/>
            <a:ext cx="739378" cy="26313"/>
          </a:xfrm>
          <a:prstGeom prst="roundRect">
            <a:avLst>
              <a:gd name="adj" fmla="val 337243"/>
            </a:avLst>
          </a:prstGeom>
          <a:solidFill>
            <a:srgbClr val="B8BFDF"/>
          </a:solidFill>
          <a:ln/>
        </p:spPr>
      </p:sp>
      <p:sp>
        <p:nvSpPr>
          <p:cNvPr id="19" name="Shape 14"/>
          <p:cNvSpPr/>
          <p:nvPr/>
        </p:nvSpPr>
        <p:spPr>
          <a:xfrm>
            <a:off x="818555" y="5829895"/>
            <a:ext cx="475298" cy="475298"/>
          </a:xfrm>
          <a:prstGeom prst="roundRect">
            <a:avLst>
              <a:gd name="adj" fmla="val 1867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967145" y="5909072"/>
            <a:ext cx="177998" cy="316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5"/>
              </a:lnSpc>
              <a:buNone/>
            </a:pPr>
            <a:r>
              <a:rPr lang="en-US" sz="2495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495" dirty="0"/>
          </a:p>
        </p:txBody>
      </p:sp>
      <p:sp>
        <p:nvSpPr>
          <p:cNvPr id="21" name="Text 16"/>
          <p:cNvSpPr/>
          <p:nvPr/>
        </p:nvSpPr>
        <p:spPr>
          <a:xfrm>
            <a:off x="2218253" y="5803463"/>
            <a:ext cx="2640925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9"/>
              </a:lnSpc>
              <a:buNone/>
            </a:pPr>
            <a:r>
              <a:rPr lang="en-US" sz="208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Policy Interventions</a:t>
            </a:r>
            <a:endParaRPr lang="en-US" sz="2080" dirty="0"/>
          </a:p>
        </p:txBody>
      </p:sp>
      <p:sp>
        <p:nvSpPr>
          <p:cNvPr id="22" name="Text 17"/>
          <p:cNvSpPr/>
          <p:nvPr/>
        </p:nvSpPr>
        <p:spPr>
          <a:xfrm>
            <a:off x="2218253" y="6260187"/>
            <a:ext cx="618636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2"/>
              </a:lnSpc>
              <a:buNone/>
            </a:pPr>
            <a:r>
              <a:rPr lang="en-US" sz="166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Correlate the implementation of public health measures with changes in COVID-19 data.</a:t>
            </a:r>
            <a:endParaRPr lang="en-US" sz="166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1812607"/>
            <a:ext cx="9148405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Comparing Country-Wise Data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3201233"/>
            <a:ext cx="334291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Caseload and Mortality</a:t>
            </a: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3833813"/>
            <a:ext cx="8161430" cy="21097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110"/>
              </a:lnSpc>
              <a:buNone/>
            </a:pPr>
            <a:endParaRPr lang="en-US" sz="1944" dirty="0">
              <a:solidFill>
                <a:srgbClr val="404155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pPr marL="0" indent="0" algn="just">
              <a:lnSpc>
                <a:spcPts val="3110"/>
              </a:lnSpc>
              <a:buNone/>
            </a:pP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Compare the total cases, active cases, and death rates across different countries to understand the pandemic's impact.</a:t>
            </a:r>
            <a:endParaRPr lang="en-US" sz="1944" dirty="0"/>
          </a:p>
        </p:txBody>
      </p:sp>
      <p:pic>
        <p:nvPicPr>
          <p:cNvPr id="12" name="Image 1" descr="preencoded.png">
            <a:extLst>
              <a:ext uri="{FF2B5EF4-FFF2-40B4-BE49-F238E27FC236}">
                <a16:creationId xmlns:a16="http://schemas.microsoft.com/office/drawing/2014/main" id="{B5AB470F-559B-260B-A013-B7DBCF8C9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3" name="Image 2" descr="preencoded.png">
            <a:extLst>
              <a:ext uri="{FF2B5EF4-FFF2-40B4-BE49-F238E27FC236}">
                <a16:creationId xmlns:a16="http://schemas.microsoft.com/office/drawing/2014/main" id="{F10D7D89-0E5B-2FF3-F197-E6B2B57FA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0342" y="1627942"/>
            <a:ext cx="4973717" cy="49737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0813" y="2163128"/>
            <a:ext cx="5052655" cy="390322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673900" y="1637910"/>
            <a:ext cx="6376392" cy="542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69"/>
              </a:lnSpc>
              <a:buNone/>
            </a:pPr>
            <a:r>
              <a:rPr lang="en-US" sz="3415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Conclusion and Key Takeaways</a:t>
            </a:r>
            <a:endParaRPr lang="en-US" sz="3415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CCDAE1-2EA7-2620-A656-AB34AF378948}"/>
              </a:ext>
            </a:extLst>
          </p:cNvPr>
          <p:cNvSpPr txBox="1"/>
          <p:nvPr/>
        </p:nvSpPr>
        <p:spPr>
          <a:xfrm>
            <a:off x="1673900" y="2894582"/>
            <a:ext cx="6376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Active</a:t>
            </a:r>
            <a:r>
              <a:rPr lang="en-US" sz="2000" dirty="0"/>
              <a:t> </a:t>
            </a:r>
            <a:r>
              <a:rPr lang="en-US" sz="2000" b="1" dirty="0"/>
              <a:t>cases</a:t>
            </a:r>
            <a:r>
              <a:rPr lang="en-US" sz="2000" dirty="0"/>
              <a:t> correlate moderately with </a:t>
            </a:r>
            <a:r>
              <a:rPr lang="en-US" sz="2000" b="1" dirty="0"/>
              <a:t>Recovered cases</a:t>
            </a:r>
            <a:r>
              <a:rPr lang="en-US" sz="2000" dirty="0"/>
              <a:t>, suggesting </a:t>
            </a:r>
            <a:r>
              <a:rPr lang="en-US" sz="2000" b="1" dirty="0"/>
              <a:t>that regions with more active cases also tend to have more recoveries.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256</Words>
  <Application>Microsoft Office PowerPoint</Application>
  <PresentationFormat>Custom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Corben</vt:lpstr>
      <vt:lpstr>Nobile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ASUS</cp:lastModifiedBy>
  <cp:revision>6</cp:revision>
  <dcterms:created xsi:type="dcterms:W3CDTF">2024-07-17T04:16:30Z</dcterms:created>
  <dcterms:modified xsi:type="dcterms:W3CDTF">2024-07-18T02:14:55Z</dcterms:modified>
</cp:coreProperties>
</file>