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5850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11"/>
            <a:ext cx="1295400" cy="10287000"/>
          </a:xfrm>
          <a:custGeom>
            <a:avLst/>
            <a:gdLst/>
            <a:ahLst/>
            <a:cxnLst/>
            <a:rect l="l" t="t" r="r" b="b"/>
            <a:pathLst>
              <a:path w="1295400" h="10287000">
                <a:moveTo>
                  <a:pt x="1295387" y="0"/>
                </a:moveTo>
                <a:lnTo>
                  <a:pt x="89496" y="0"/>
                </a:lnTo>
                <a:lnTo>
                  <a:pt x="0" y="863"/>
                </a:lnTo>
                <a:lnTo>
                  <a:pt x="0" y="6019787"/>
                </a:lnTo>
                <a:lnTo>
                  <a:pt x="0" y="8534806"/>
                </a:lnTo>
                <a:lnTo>
                  <a:pt x="0" y="10287000"/>
                </a:lnTo>
                <a:lnTo>
                  <a:pt x="673087" y="10287000"/>
                </a:lnTo>
                <a:lnTo>
                  <a:pt x="673087" y="10286784"/>
                </a:lnTo>
                <a:lnTo>
                  <a:pt x="673087" y="6019787"/>
                </a:lnTo>
                <a:lnTo>
                  <a:pt x="382371" y="6019787"/>
                </a:lnTo>
                <a:lnTo>
                  <a:pt x="1295387" y="13627"/>
                </a:lnTo>
                <a:lnTo>
                  <a:pt x="1295387" y="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45851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7400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319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4611647" y="3269441"/>
            <a:ext cx="6988809" cy="76200"/>
          </a:xfrm>
          <a:custGeom>
            <a:avLst/>
            <a:gdLst/>
            <a:ahLst/>
            <a:cxnLst/>
            <a:rect l="l" t="t" r="r" b="b"/>
            <a:pathLst>
              <a:path w="6988809" h="76200">
                <a:moveTo>
                  <a:pt x="6988224" y="76199"/>
                </a:moveTo>
                <a:lnTo>
                  <a:pt x="0" y="76199"/>
                </a:lnTo>
                <a:lnTo>
                  <a:pt x="0" y="0"/>
                </a:lnTo>
                <a:lnTo>
                  <a:pt x="6988224" y="0"/>
                </a:lnTo>
                <a:lnTo>
                  <a:pt x="6988224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98947" y="2402825"/>
            <a:ext cx="7014209" cy="993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5850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5850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805" y="1861437"/>
            <a:ext cx="3038474" cy="6553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5850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5850" y="1485"/>
            <a:ext cx="7143115" cy="10288905"/>
          </a:xfrm>
          <a:custGeom>
            <a:avLst/>
            <a:gdLst/>
            <a:ahLst/>
            <a:cxnLst/>
            <a:rect l="l" t="t" r="r" b="b"/>
            <a:pathLst>
              <a:path w="7143115" h="10288905">
                <a:moveTo>
                  <a:pt x="7142493" y="5525300"/>
                </a:moveTo>
                <a:lnTo>
                  <a:pt x="7141794" y="5524258"/>
                </a:lnTo>
                <a:lnTo>
                  <a:pt x="7142404" y="5523839"/>
                </a:lnTo>
                <a:lnTo>
                  <a:pt x="7138175" y="5517502"/>
                </a:lnTo>
                <a:lnTo>
                  <a:pt x="4242079" y="7450696"/>
                </a:lnTo>
                <a:lnTo>
                  <a:pt x="2909036" y="0"/>
                </a:lnTo>
                <a:lnTo>
                  <a:pt x="2899664" y="1676"/>
                </a:lnTo>
                <a:lnTo>
                  <a:pt x="4233443" y="7456462"/>
                </a:lnTo>
                <a:lnTo>
                  <a:pt x="0" y="10282352"/>
                </a:lnTo>
                <a:lnTo>
                  <a:pt x="4229" y="10288689"/>
                </a:lnTo>
                <a:lnTo>
                  <a:pt x="9766" y="10284993"/>
                </a:lnTo>
                <a:lnTo>
                  <a:pt x="4234904" y="7464641"/>
                </a:lnTo>
                <a:lnTo>
                  <a:pt x="9766" y="10284993"/>
                </a:lnTo>
                <a:lnTo>
                  <a:pt x="10464" y="10286047"/>
                </a:lnTo>
                <a:lnTo>
                  <a:pt x="4235158" y="7466000"/>
                </a:lnTo>
                <a:lnTo>
                  <a:pt x="4739627" y="10285527"/>
                </a:lnTo>
                <a:lnTo>
                  <a:pt x="4749304" y="10285527"/>
                </a:lnTo>
                <a:lnTo>
                  <a:pt x="4243794" y="7460234"/>
                </a:lnTo>
                <a:lnTo>
                  <a:pt x="7142493" y="5525300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22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22" y="10284614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599" y="10284430"/>
                </a:moveTo>
                <a:lnTo>
                  <a:pt x="1811542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599" y="10284430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468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468" y="5714999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7" y="10286968"/>
                </a:moveTo>
                <a:lnTo>
                  <a:pt x="3701512" y="10286968"/>
                </a:lnTo>
                <a:lnTo>
                  <a:pt x="0" y="0"/>
                </a:lnTo>
                <a:lnTo>
                  <a:pt x="4276917" y="0"/>
                </a:lnTo>
                <a:lnTo>
                  <a:pt x="4276917" y="10286968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8093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40" y="10286967"/>
                </a:moveTo>
                <a:lnTo>
                  <a:pt x="0" y="10286967"/>
                </a:lnTo>
                <a:lnTo>
                  <a:pt x="1527733" y="0"/>
                </a:lnTo>
                <a:lnTo>
                  <a:pt x="1935140" y="0"/>
                </a:lnTo>
                <a:lnTo>
                  <a:pt x="1935140" y="10286967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58" y="10283709"/>
                </a:moveTo>
                <a:lnTo>
                  <a:pt x="1661534" y="10283709"/>
                </a:lnTo>
                <a:lnTo>
                  <a:pt x="0" y="0"/>
                </a:lnTo>
                <a:lnTo>
                  <a:pt x="1872658" y="0"/>
                </a:lnTo>
                <a:lnTo>
                  <a:pt x="1872658" y="10283709"/>
                </a:lnTo>
                <a:close/>
              </a:path>
            </a:pathLst>
          </a:custGeom>
          <a:solidFill>
            <a:srgbClr val="23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389" y="5384855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47" y="4900574"/>
                </a:moveTo>
                <a:lnTo>
                  <a:pt x="0" y="4900574"/>
                </a:lnTo>
                <a:lnTo>
                  <a:pt x="2724847" y="0"/>
                </a:lnTo>
                <a:lnTo>
                  <a:pt x="2724847" y="4900574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028" y="452813"/>
            <a:ext cx="6041233" cy="107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173" y="1932480"/>
            <a:ext cx="16038830" cy="585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 spc="-515"/>
              <a:t>MONEY</a:t>
            </a:r>
            <a:r>
              <a:rPr dirty="0" sz="6350" spc="-615"/>
              <a:t> </a:t>
            </a:r>
            <a:r>
              <a:rPr dirty="0" sz="6350" spc="-685"/>
              <a:t>MATTERS</a:t>
            </a:r>
            <a:endParaRPr sz="6350"/>
          </a:p>
        </p:txBody>
      </p:sp>
      <p:sp>
        <p:nvSpPr>
          <p:cNvPr id="3" name="object 3" descr=""/>
          <p:cNvSpPr txBox="1"/>
          <p:nvPr/>
        </p:nvSpPr>
        <p:spPr>
          <a:xfrm>
            <a:off x="1623971" y="4230602"/>
            <a:ext cx="11819890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385">
                <a:latin typeface="Arial Black"/>
                <a:cs typeface="Arial Black"/>
              </a:rPr>
              <a:t>A</a:t>
            </a:r>
            <a:r>
              <a:rPr dirty="0" sz="4450" spc="-420">
                <a:latin typeface="Arial Black"/>
                <a:cs typeface="Arial Black"/>
              </a:rPr>
              <a:t> </a:t>
            </a:r>
            <a:r>
              <a:rPr dirty="0" sz="4450" spc="-400">
                <a:latin typeface="Arial Black"/>
                <a:cs typeface="Arial Black"/>
              </a:rPr>
              <a:t>PERSONAL</a:t>
            </a:r>
            <a:r>
              <a:rPr dirty="0" sz="4450" spc="-415">
                <a:latin typeface="Arial Black"/>
                <a:cs typeface="Arial Black"/>
              </a:rPr>
              <a:t> </a:t>
            </a:r>
            <a:r>
              <a:rPr dirty="0" sz="4450" spc="-355">
                <a:latin typeface="Arial Black"/>
                <a:cs typeface="Arial Black"/>
              </a:rPr>
              <a:t>FINANCE</a:t>
            </a:r>
            <a:r>
              <a:rPr dirty="0" sz="4450" spc="-415">
                <a:latin typeface="Arial Black"/>
                <a:cs typeface="Arial Black"/>
              </a:rPr>
              <a:t> </a:t>
            </a:r>
            <a:r>
              <a:rPr dirty="0" sz="4450" spc="-360">
                <a:latin typeface="Arial Black"/>
                <a:cs typeface="Arial Black"/>
              </a:rPr>
              <a:t>MANAGEMENT</a:t>
            </a:r>
            <a:r>
              <a:rPr dirty="0" sz="4450" spc="-415">
                <a:latin typeface="Arial Black"/>
                <a:cs typeface="Arial Black"/>
              </a:rPr>
              <a:t> </a:t>
            </a:r>
            <a:r>
              <a:rPr dirty="0" sz="4450" spc="-370">
                <a:latin typeface="Arial Black"/>
                <a:cs typeface="Arial Black"/>
              </a:rPr>
              <a:t>APP</a:t>
            </a:r>
            <a:endParaRPr sz="44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6117" y="2538342"/>
            <a:ext cx="3124199" cy="58494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45852" y="0"/>
            <a:ext cx="7143115" cy="10290175"/>
            <a:chOff x="11145852" y="0"/>
            <a:chExt cx="7143115" cy="10290175"/>
          </a:xfrm>
        </p:grpSpPr>
        <p:sp>
          <p:nvSpPr>
            <p:cNvPr id="3" name="object 3" descr=""/>
            <p:cNvSpPr/>
            <p:nvPr/>
          </p:nvSpPr>
          <p:spPr>
            <a:xfrm>
              <a:off x="11145850" y="1485"/>
              <a:ext cx="7143115" cy="10288905"/>
            </a:xfrm>
            <a:custGeom>
              <a:avLst/>
              <a:gdLst/>
              <a:ahLst/>
              <a:cxnLst/>
              <a:rect l="l" t="t" r="r" b="b"/>
              <a:pathLst>
                <a:path w="7143115" h="10288905">
                  <a:moveTo>
                    <a:pt x="7142493" y="5525300"/>
                  </a:moveTo>
                  <a:lnTo>
                    <a:pt x="7141794" y="5524258"/>
                  </a:lnTo>
                  <a:lnTo>
                    <a:pt x="7142404" y="5523839"/>
                  </a:lnTo>
                  <a:lnTo>
                    <a:pt x="7138175" y="5517502"/>
                  </a:lnTo>
                  <a:lnTo>
                    <a:pt x="4242079" y="7450696"/>
                  </a:lnTo>
                  <a:lnTo>
                    <a:pt x="2909036" y="0"/>
                  </a:lnTo>
                  <a:lnTo>
                    <a:pt x="2899664" y="1676"/>
                  </a:lnTo>
                  <a:lnTo>
                    <a:pt x="4233443" y="7456462"/>
                  </a:lnTo>
                  <a:lnTo>
                    <a:pt x="0" y="10282352"/>
                  </a:lnTo>
                  <a:lnTo>
                    <a:pt x="4229" y="10288689"/>
                  </a:lnTo>
                  <a:lnTo>
                    <a:pt x="9766" y="10284993"/>
                  </a:lnTo>
                  <a:lnTo>
                    <a:pt x="4234904" y="7464641"/>
                  </a:lnTo>
                  <a:lnTo>
                    <a:pt x="9766" y="10284993"/>
                  </a:lnTo>
                  <a:lnTo>
                    <a:pt x="10464" y="10286047"/>
                  </a:lnTo>
                  <a:lnTo>
                    <a:pt x="4235158" y="7466000"/>
                  </a:lnTo>
                  <a:lnTo>
                    <a:pt x="4739627" y="10285527"/>
                  </a:lnTo>
                  <a:lnTo>
                    <a:pt x="4749304" y="10285527"/>
                  </a:lnTo>
                  <a:lnTo>
                    <a:pt x="4243794" y="7460234"/>
                  </a:lnTo>
                  <a:lnTo>
                    <a:pt x="7142493" y="5525300"/>
                  </a:lnTo>
                  <a:close/>
                </a:path>
              </a:pathLst>
            </a:custGeom>
            <a:solidFill>
              <a:srgbClr val="5ECB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2913" y="0"/>
              <a:ext cx="4510405" cy="10285095"/>
            </a:xfrm>
            <a:custGeom>
              <a:avLst/>
              <a:gdLst/>
              <a:ahLst/>
              <a:cxnLst/>
              <a:rect l="l" t="t" r="r" b="b"/>
              <a:pathLst>
                <a:path w="4510405" h="10285095">
                  <a:moveTo>
                    <a:pt x="4510322" y="10284614"/>
                  </a:moveTo>
                  <a:lnTo>
                    <a:pt x="0" y="10284614"/>
                  </a:lnTo>
                  <a:lnTo>
                    <a:pt x="3063803" y="0"/>
                  </a:lnTo>
                  <a:lnTo>
                    <a:pt x="4510322" y="0"/>
                  </a:lnTo>
                  <a:lnTo>
                    <a:pt x="4510322" y="10284614"/>
                  </a:lnTo>
                  <a:close/>
                </a:path>
              </a:pathLst>
            </a:custGeom>
            <a:solidFill>
              <a:srgbClr val="5ECBEF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7399" y="0"/>
              <a:ext cx="3881120" cy="10284460"/>
            </a:xfrm>
            <a:custGeom>
              <a:avLst/>
              <a:gdLst/>
              <a:ahLst/>
              <a:cxnLst/>
              <a:rect l="l" t="t" r="r" b="b"/>
              <a:pathLst>
                <a:path w="3881119" h="10284460">
                  <a:moveTo>
                    <a:pt x="3880599" y="10284430"/>
                  </a:moveTo>
                  <a:lnTo>
                    <a:pt x="1811542" y="10284430"/>
                  </a:lnTo>
                  <a:lnTo>
                    <a:pt x="0" y="0"/>
                  </a:lnTo>
                  <a:lnTo>
                    <a:pt x="3880599" y="0"/>
                  </a:lnTo>
                  <a:lnTo>
                    <a:pt x="3880599" y="10284430"/>
                  </a:lnTo>
                  <a:close/>
                </a:path>
              </a:pathLst>
            </a:custGeom>
            <a:solidFill>
              <a:srgbClr val="5ECBE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398498" y="4571999"/>
              <a:ext cx="4889500" cy="5715000"/>
            </a:xfrm>
            <a:custGeom>
              <a:avLst/>
              <a:gdLst/>
              <a:ahLst/>
              <a:cxnLst/>
              <a:rect l="l" t="t" r="r" b="b"/>
              <a:pathLst>
                <a:path w="4889500" h="5715000">
                  <a:moveTo>
                    <a:pt x="4889468" y="5714999"/>
                  </a:moveTo>
                  <a:lnTo>
                    <a:pt x="0" y="5714999"/>
                  </a:lnTo>
                  <a:lnTo>
                    <a:pt x="4889468" y="0"/>
                  </a:lnTo>
                  <a:lnTo>
                    <a:pt x="4889468" y="5714999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207349" y="0"/>
              <a:ext cx="4081145" cy="10287000"/>
            </a:xfrm>
            <a:custGeom>
              <a:avLst/>
              <a:gdLst/>
              <a:ahLst/>
              <a:cxnLst/>
              <a:rect l="l" t="t" r="r" b="b"/>
              <a:pathLst>
                <a:path w="4081144" h="10287000">
                  <a:moveTo>
                    <a:pt x="4080649" y="10287000"/>
                  </a:moveTo>
                  <a:lnTo>
                    <a:pt x="3701524" y="10287000"/>
                  </a:lnTo>
                  <a:lnTo>
                    <a:pt x="0" y="0"/>
                  </a:lnTo>
                  <a:lnTo>
                    <a:pt x="4080649" y="0"/>
                  </a:lnTo>
                  <a:lnTo>
                    <a:pt x="4080649" y="10287000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8093" y="0"/>
              <a:ext cx="1935480" cy="10287000"/>
            </a:xfrm>
            <a:custGeom>
              <a:avLst/>
              <a:gdLst/>
              <a:ahLst/>
              <a:cxnLst/>
              <a:rect l="l" t="t" r="r" b="b"/>
              <a:pathLst>
                <a:path w="1935480" h="10287000">
                  <a:moveTo>
                    <a:pt x="1935140" y="10286967"/>
                  </a:moveTo>
                  <a:lnTo>
                    <a:pt x="0" y="10286967"/>
                  </a:lnTo>
                  <a:lnTo>
                    <a:pt x="1527733" y="0"/>
                  </a:lnTo>
                  <a:lnTo>
                    <a:pt x="1935140" y="0"/>
                  </a:lnTo>
                  <a:lnTo>
                    <a:pt x="1935140" y="10286967"/>
                  </a:lnTo>
                  <a:close/>
                </a:path>
              </a:pathLst>
            </a:custGeom>
            <a:solidFill>
              <a:srgbClr val="2E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10549" y="0"/>
              <a:ext cx="1873250" cy="10283825"/>
            </a:xfrm>
            <a:custGeom>
              <a:avLst/>
              <a:gdLst/>
              <a:ahLst/>
              <a:cxnLst/>
              <a:rect l="l" t="t" r="r" b="b"/>
              <a:pathLst>
                <a:path w="1873250" h="10283825">
                  <a:moveTo>
                    <a:pt x="1872658" y="10283709"/>
                  </a:moveTo>
                  <a:lnTo>
                    <a:pt x="1661534" y="10283709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9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389" y="5384855"/>
              <a:ext cx="2725420" cy="4900930"/>
            </a:xfrm>
            <a:custGeom>
              <a:avLst/>
              <a:gdLst/>
              <a:ahLst/>
              <a:cxnLst/>
              <a:rect l="l" t="t" r="r" b="b"/>
              <a:pathLst>
                <a:path w="2725419" h="4900930">
                  <a:moveTo>
                    <a:pt x="2724847" y="4900574"/>
                  </a:moveTo>
                  <a:lnTo>
                    <a:pt x="0" y="4900574"/>
                  </a:lnTo>
                  <a:lnTo>
                    <a:pt x="2724847" y="0"/>
                  </a:lnTo>
                  <a:lnTo>
                    <a:pt x="2724847" y="4900574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852" y="1892901"/>
            <a:ext cx="3124199" cy="65055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577" y="2048733"/>
            <a:ext cx="2857499" cy="593407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14006318" y="0"/>
            <a:ext cx="4277360" cy="10287000"/>
            <a:chOff x="14006318" y="0"/>
            <a:chExt cx="427736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4006318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10549" y="0"/>
              <a:ext cx="1873250" cy="10283825"/>
            </a:xfrm>
            <a:custGeom>
              <a:avLst/>
              <a:gdLst/>
              <a:ahLst/>
              <a:cxnLst/>
              <a:rect l="l" t="t" r="r" b="b"/>
              <a:pathLst>
                <a:path w="1873250" h="10283825">
                  <a:moveTo>
                    <a:pt x="1872658" y="10283709"/>
                  </a:moveTo>
                  <a:lnTo>
                    <a:pt x="1661534" y="10283709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9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863724" y="5384863"/>
              <a:ext cx="3420110" cy="4902200"/>
            </a:xfrm>
            <a:custGeom>
              <a:avLst/>
              <a:gdLst/>
              <a:ahLst/>
              <a:cxnLst/>
              <a:rect l="l" t="t" r="r" b="b"/>
              <a:pathLst>
                <a:path w="3420109" h="4902200">
                  <a:moveTo>
                    <a:pt x="3419500" y="0"/>
                  </a:moveTo>
                  <a:lnTo>
                    <a:pt x="2641638" y="1398981"/>
                  </a:lnTo>
                  <a:lnTo>
                    <a:pt x="2641638" y="151231"/>
                  </a:lnTo>
                  <a:lnTo>
                    <a:pt x="0" y="4902136"/>
                  </a:lnTo>
                  <a:lnTo>
                    <a:pt x="2641638" y="4902136"/>
                  </a:lnTo>
                  <a:lnTo>
                    <a:pt x="2641638" y="4900574"/>
                  </a:lnTo>
                  <a:lnTo>
                    <a:pt x="3419500" y="4900574"/>
                  </a:lnTo>
                  <a:lnTo>
                    <a:pt x="3419500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19799"/>
            <a:ext cx="673100" cy="4267200"/>
          </a:xfrm>
          <a:custGeom>
            <a:avLst/>
            <a:gdLst/>
            <a:ahLst/>
            <a:cxnLst/>
            <a:rect l="l" t="t" r="r" b="b"/>
            <a:pathLst>
              <a:path w="673100" h="4267200">
                <a:moveTo>
                  <a:pt x="673099" y="4266995"/>
                </a:moveTo>
                <a:lnTo>
                  <a:pt x="0" y="0"/>
                </a:lnTo>
                <a:lnTo>
                  <a:pt x="673099" y="0"/>
                </a:lnTo>
                <a:lnTo>
                  <a:pt x="673099" y="4266995"/>
                </a:lnTo>
                <a:close/>
              </a:path>
              <a:path w="673100" h="4267200">
                <a:moveTo>
                  <a:pt x="673099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099" y="4266995"/>
                </a:lnTo>
                <a:lnTo>
                  <a:pt x="673099" y="4267200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996793" y="0"/>
            <a:ext cx="4277360" cy="10287000"/>
            <a:chOff x="13996793" y="0"/>
            <a:chExt cx="427736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3996793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401025" y="0"/>
              <a:ext cx="1873250" cy="10283825"/>
            </a:xfrm>
            <a:custGeom>
              <a:avLst/>
              <a:gdLst/>
              <a:ahLst/>
              <a:cxnLst/>
              <a:rect l="l" t="t" r="r" b="b"/>
              <a:pathLst>
                <a:path w="1873250" h="10283825">
                  <a:moveTo>
                    <a:pt x="1872658" y="10283709"/>
                  </a:moveTo>
                  <a:lnTo>
                    <a:pt x="1661534" y="10283709"/>
                  </a:lnTo>
                  <a:lnTo>
                    <a:pt x="0" y="0"/>
                  </a:lnTo>
                  <a:lnTo>
                    <a:pt x="1872658" y="0"/>
                  </a:lnTo>
                  <a:lnTo>
                    <a:pt x="1872658" y="10283709"/>
                  </a:lnTo>
                  <a:close/>
                </a:path>
              </a:pathLst>
            </a:custGeom>
            <a:solidFill>
              <a:srgbClr val="23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854199" y="5384863"/>
              <a:ext cx="3420110" cy="4902200"/>
            </a:xfrm>
            <a:custGeom>
              <a:avLst/>
              <a:gdLst/>
              <a:ahLst/>
              <a:cxnLst/>
              <a:rect l="l" t="t" r="r" b="b"/>
              <a:pathLst>
                <a:path w="3420109" h="4902200">
                  <a:moveTo>
                    <a:pt x="3419500" y="0"/>
                  </a:moveTo>
                  <a:lnTo>
                    <a:pt x="2641638" y="1398981"/>
                  </a:lnTo>
                  <a:lnTo>
                    <a:pt x="2641638" y="151231"/>
                  </a:lnTo>
                  <a:lnTo>
                    <a:pt x="0" y="4902136"/>
                  </a:lnTo>
                  <a:lnTo>
                    <a:pt x="2641638" y="4902136"/>
                  </a:lnTo>
                  <a:lnTo>
                    <a:pt x="2641638" y="4900574"/>
                  </a:lnTo>
                  <a:lnTo>
                    <a:pt x="3419500" y="4900574"/>
                  </a:lnTo>
                  <a:lnTo>
                    <a:pt x="3419500" y="0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7033" y="1211031"/>
            <a:ext cx="4657724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6318" y="0"/>
            <a:ext cx="4277360" cy="10287000"/>
            <a:chOff x="14006318" y="0"/>
            <a:chExt cx="427736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5558389" y="5384855"/>
              <a:ext cx="2725420" cy="4900930"/>
            </a:xfrm>
            <a:custGeom>
              <a:avLst/>
              <a:gdLst/>
              <a:ahLst/>
              <a:cxnLst/>
              <a:rect l="l" t="t" r="r" b="b"/>
              <a:pathLst>
                <a:path w="2725419" h="4900930">
                  <a:moveTo>
                    <a:pt x="2724847" y="4900574"/>
                  </a:moveTo>
                  <a:lnTo>
                    <a:pt x="0" y="4900574"/>
                  </a:lnTo>
                  <a:lnTo>
                    <a:pt x="2724847" y="0"/>
                  </a:lnTo>
                  <a:lnTo>
                    <a:pt x="2724847" y="4900574"/>
                  </a:lnTo>
                  <a:close/>
                </a:path>
              </a:pathLst>
            </a:custGeom>
            <a:solidFill>
              <a:srgbClr val="17B0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06318" y="0"/>
              <a:ext cx="4277360" cy="10287000"/>
            </a:xfrm>
            <a:custGeom>
              <a:avLst/>
              <a:gdLst/>
              <a:ahLst/>
              <a:cxnLst/>
              <a:rect l="l" t="t" r="r" b="b"/>
              <a:pathLst>
                <a:path w="4277359" h="10287000">
                  <a:moveTo>
                    <a:pt x="4276917" y="10286968"/>
                  </a:moveTo>
                  <a:lnTo>
                    <a:pt x="3701512" y="10286968"/>
                  </a:lnTo>
                  <a:lnTo>
                    <a:pt x="0" y="0"/>
                  </a:lnTo>
                  <a:lnTo>
                    <a:pt x="4276917" y="0"/>
                  </a:lnTo>
                  <a:lnTo>
                    <a:pt x="4276917" y="10286968"/>
                  </a:lnTo>
                  <a:close/>
                </a:path>
              </a:pathLst>
            </a:custGeom>
            <a:solidFill>
              <a:srgbClr val="17B0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2028" y="452813"/>
            <a:ext cx="2908300" cy="533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270"/>
              <a:t>DESCRIPTION</a:t>
            </a:r>
            <a:endParaRPr sz="3300"/>
          </a:p>
        </p:txBody>
      </p:sp>
      <p:sp>
        <p:nvSpPr>
          <p:cNvPr id="6" name="object 6" descr=""/>
          <p:cNvSpPr txBox="1"/>
          <p:nvPr/>
        </p:nvSpPr>
        <p:spPr>
          <a:xfrm>
            <a:off x="195118" y="1011593"/>
            <a:ext cx="13790294" cy="860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74015" marR="879475">
              <a:lnSpc>
                <a:spcPct val="117500"/>
              </a:lnSpc>
              <a:spcBef>
                <a:spcPts val="95"/>
              </a:spcBef>
            </a:pPr>
            <a:r>
              <a:rPr dirty="0" sz="2300" spc="-25">
                <a:latin typeface="Verdana"/>
                <a:cs typeface="Verdana"/>
              </a:rPr>
              <a:t>A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Personal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25">
                <a:latin typeface="Verdana"/>
                <a:cs typeface="Verdana"/>
              </a:rPr>
              <a:t>Finance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Management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App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is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105">
                <a:latin typeface="Verdana"/>
                <a:cs typeface="Verdana"/>
              </a:rPr>
              <a:t>a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mobile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or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65">
                <a:latin typeface="Verdana"/>
                <a:cs typeface="Verdana"/>
              </a:rPr>
              <a:t>web-</a:t>
            </a:r>
            <a:r>
              <a:rPr dirty="0" sz="2300" spc="-25">
                <a:latin typeface="Verdana"/>
                <a:cs typeface="Verdana"/>
              </a:rPr>
              <a:t>based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application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designed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25">
                <a:latin typeface="Verdana"/>
                <a:cs typeface="Verdana"/>
              </a:rPr>
              <a:t>to </a:t>
            </a:r>
            <a:r>
              <a:rPr dirty="0" sz="2300">
                <a:latin typeface="Verdana"/>
                <a:cs typeface="Verdana"/>
              </a:rPr>
              <a:t>help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individuals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100">
                <a:latin typeface="Verdana"/>
                <a:cs typeface="Verdana"/>
              </a:rPr>
              <a:t>manage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their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finances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45">
                <a:latin typeface="Verdana"/>
                <a:cs typeface="Verdana"/>
              </a:rPr>
              <a:t>more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effectively.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125">
                <a:latin typeface="Verdana"/>
                <a:cs typeface="Verdana"/>
              </a:rPr>
              <a:t>It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provides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tools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and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features </a:t>
            </a:r>
            <a:r>
              <a:rPr dirty="0" sz="2300">
                <a:latin typeface="Verdana"/>
                <a:cs typeface="Verdana"/>
              </a:rPr>
              <a:t>to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track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income,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75">
                <a:latin typeface="Verdana"/>
                <a:cs typeface="Verdana"/>
              </a:rPr>
              <a:t>expenses,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90">
                <a:latin typeface="Verdana"/>
                <a:cs typeface="Verdana"/>
              </a:rPr>
              <a:t>savings,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5">
                <a:latin typeface="Verdana"/>
                <a:cs typeface="Verdana"/>
              </a:rPr>
              <a:t>investments,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and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financial</a:t>
            </a:r>
            <a:r>
              <a:rPr dirty="0" sz="2300" spc="-190">
                <a:latin typeface="Verdana"/>
                <a:cs typeface="Verdana"/>
              </a:rPr>
              <a:t> </a:t>
            </a:r>
            <a:r>
              <a:rPr dirty="0" sz="2300" spc="-80">
                <a:latin typeface="Verdana"/>
                <a:cs typeface="Verdana"/>
              </a:rPr>
              <a:t>goals.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The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goal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55">
                <a:latin typeface="Verdana"/>
                <a:cs typeface="Verdana"/>
              </a:rPr>
              <a:t>of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such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25">
                <a:latin typeface="Verdana"/>
                <a:cs typeface="Verdana"/>
              </a:rPr>
              <a:t>an </a:t>
            </a:r>
            <a:r>
              <a:rPr dirty="0" sz="2300">
                <a:latin typeface="Verdana"/>
                <a:cs typeface="Verdana"/>
              </a:rPr>
              <a:t>app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35">
                <a:latin typeface="Verdana"/>
                <a:cs typeface="Verdana"/>
              </a:rPr>
              <a:t>is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to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simplify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financial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90">
                <a:latin typeface="Verdana"/>
                <a:cs typeface="Verdana"/>
              </a:rPr>
              <a:t>management,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provide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40">
                <a:latin typeface="Verdana"/>
                <a:cs typeface="Verdana"/>
              </a:rPr>
              <a:t>insights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into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30">
                <a:latin typeface="Verdana"/>
                <a:cs typeface="Verdana"/>
              </a:rPr>
              <a:t>spending</a:t>
            </a:r>
            <a:r>
              <a:rPr dirty="0" sz="2300" spc="-195">
                <a:latin typeface="Verdana"/>
                <a:cs typeface="Verdana"/>
              </a:rPr>
              <a:t> </a:t>
            </a:r>
            <a:r>
              <a:rPr dirty="0" sz="2300" spc="-50">
                <a:latin typeface="Verdana"/>
                <a:cs typeface="Verdana"/>
              </a:rPr>
              <a:t>habits,</a:t>
            </a:r>
            <a:r>
              <a:rPr dirty="0" sz="2300" spc="-200">
                <a:latin typeface="Verdana"/>
                <a:cs typeface="Verdana"/>
              </a:rPr>
              <a:t> </a:t>
            </a:r>
            <a:r>
              <a:rPr dirty="0" sz="2300" spc="-25">
                <a:latin typeface="Verdana"/>
                <a:cs typeface="Verdana"/>
              </a:rPr>
              <a:t>and </a:t>
            </a:r>
            <a:r>
              <a:rPr dirty="0" sz="2300" spc="-10">
                <a:latin typeface="Verdana"/>
                <a:cs typeface="Verdana"/>
              </a:rPr>
              <a:t>promote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>
                <a:latin typeface="Verdana"/>
                <a:cs typeface="Verdana"/>
              </a:rPr>
              <a:t>better</a:t>
            </a:r>
            <a:r>
              <a:rPr dirty="0" sz="2300" spc="-180">
                <a:latin typeface="Verdana"/>
                <a:cs typeface="Verdana"/>
              </a:rPr>
              <a:t> </a:t>
            </a:r>
            <a:r>
              <a:rPr dirty="0" sz="2300" spc="-10">
                <a:latin typeface="Verdana"/>
                <a:cs typeface="Verdana"/>
              </a:rPr>
              <a:t>financial</a:t>
            </a:r>
            <a:r>
              <a:rPr dirty="0" sz="2300" spc="-185">
                <a:latin typeface="Verdana"/>
                <a:cs typeface="Verdana"/>
              </a:rPr>
              <a:t> </a:t>
            </a:r>
            <a:r>
              <a:rPr dirty="0" sz="2300" spc="-20">
                <a:latin typeface="Verdana"/>
                <a:cs typeface="Verdana"/>
              </a:rPr>
              <a:t>decision-</a:t>
            </a:r>
            <a:r>
              <a:rPr dirty="0" sz="2300" spc="-10">
                <a:latin typeface="Verdana"/>
                <a:cs typeface="Verdana"/>
              </a:rPr>
              <a:t>making.</a:t>
            </a:r>
            <a:endParaRPr sz="2300">
              <a:latin typeface="Verdana"/>
              <a:cs typeface="Verdana"/>
            </a:endParaRPr>
          </a:p>
          <a:p>
            <a:pPr marL="359410">
              <a:lnSpc>
                <a:spcPts val="3660"/>
              </a:lnSpc>
            </a:pPr>
            <a:r>
              <a:rPr dirty="0" sz="3250" spc="-310">
                <a:latin typeface="Arial Black"/>
                <a:cs typeface="Arial Black"/>
              </a:rPr>
              <a:t>OBJECTIVE:</a:t>
            </a:r>
            <a:endParaRPr sz="3250">
              <a:latin typeface="Arial Black"/>
              <a:cs typeface="Arial Black"/>
            </a:endParaRPr>
          </a:p>
          <a:p>
            <a:pPr algn="ctr" marL="304800" marR="398145">
              <a:lnSpc>
                <a:spcPct val="115399"/>
              </a:lnSpc>
              <a:spcBef>
                <a:spcPts val="475"/>
              </a:spcBef>
            </a:pPr>
            <a:r>
              <a:rPr dirty="0" sz="2550" spc="-85">
                <a:latin typeface="Verdana"/>
                <a:cs typeface="Verdana"/>
              </a:rPr>
              <a:t>The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Objective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of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the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Personal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Finance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Management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App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is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to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25">
                <a:latin typeface="Verdana"/>
                <a:cs typeface="Verdana"/>
              </a:rPr>
              <a:t>help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70">
                <a:latin typeface="Verdana"/>
                <a:cs typeface="Verdana"/>
              </a:rPr>
              <a:t>users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10">
                <a:latin typeface="Verdana"/>
                <a:cs typeface="Verdana"/>
              </a:rPr>
              <a:t>take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of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their </a:t>
            </a:r>
            <a:r>
              <a:rPr dirty="0" sz="2550" spc="-35">
                <a:latin typeface="Verdana"/>
                <a:cs typeface="Verdana"/>
              </a:rPr>
              <a:t>financial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45">
                <a:latin typeface="Verdana"/>
                <a:cs typeface="Verdana"/>
              </a:rPr>
              <a:t>health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0">
                <a:latin typeface="Verdana"/>
                <a:cs typeface="Verdana"/>
              </a:rPr>
              <a:t>by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offering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95">
                <a:latin typeface="Verdana"/>
                <a:cs typeface="Verdana"/>
              </a:rPr>
              <a:t>an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40">
                <a:latin typeface="Verdana"/>
                <a:cs typeface="Verdana"/>
              </a:rPr>
              <a:t>intuitive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20">
                <a:latin typeface="Verdana"/>
                <a:cs typeface="Verdana"/>
              </a:rPr>
              <a:t>platform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for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tracking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income,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expenses, </a:t>
            </a:r>
            <a:r>
              <a:rPr dirty="0" sz="2550" spc="-85">
                <a:latin typeface="Verdana"/>
                <a:cs typeface="Verdana"/>
              </a:rPr>
              <a:t>budgeting,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and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goal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85">
                <a:latin typeface="Verdana"/>
                <a:cs typeface="Verdana"/>
              </a:rPr>
              <a:t>setting.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85">
                <a:latin typeface="Verdana"/>
                <a:cs typeface="Verdana"/>
              </a:rPr>
              <a:t>The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30">
                <a:latin typeface="Verdana"/>
                <a:cs typeface="Verdana"/>
              </a:rPr>
              <a:t>app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00">
                <a:latin typeface="Verdana"/>
                <a:cs typeface="Verdana"/>
              </a:rPr>
              <a:t>aims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to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simplify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money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20">
                <a:latin typeface="Verdana"/>
                <a:cs typeface="Verdana"/>
              </a:rPr>
              <a:t>management,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provide </a:t>
            </a:r>
            <a:r>
              <a:rPr dirty="0" sz="2550" spc="-50">
                <a:latin typeface="Verdana"/>
                <a:cs typeface="Verdana"/>
              </a:rPr>
              <a:t>personalized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financial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insights,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and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improve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financial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literacy,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900" spc="-180">
                <a:latin typeface="Arial Black"/>
                <a:cs typeface="Arial Black"/>
              </a:rPr>
              <a:t>FUNCTIONALITIES:</a:t>
            </a:r>
            <a:endParaRPr sz="2900">
              <a:latin typeface="Arial Black"/>
              <a:cs typeface="Arial Black"/>
            </a:endParaRPr>
          </a:p>
          <a:p>
            <a:pPr algn="ctr" marL="158115">
              <a:lnSpc>
                <a:spcPct val="100000"/>
              </a:lnSpc>
              <a:spcBef>
                <a:spcPts val="265"/>
              </a:spcBef>
            </a:pPr>
            <a:r>
              <a:rPr dirty="0" sz="2550" spc="-85">
                <a:latin typeface="Verdana"/>
                <a:cs typeface="Verdana"/>
              </a:rPr>
              <a:t>The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Personal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Finance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Management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App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enables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70">
                <a:latin typeface="Verdana"/>
                <a:cs typeface="Verdana"/>
              </a:rPr>
              <a:t>users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>
                <a:latin typeface="Verdana"/>
                <a:cs typeface="Verdana"/>
              </a:rPr>
              <a:t>to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65">
                <a:latin typeface="Verdana"/>
                <a:cs typeface="Verdana"/>
              </a:rPr>
              <a:t>track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05">
                <a:latin typeface="Verdana"/>
                <a:cs typeface="Verdana"/>
              </a:rPr>
              <a:t>expenses,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45">
                <a:latin typeface="Verdana"/>
                <a:cs typeface="Verdana"/>
              </a:rPr>
              <a:t>set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budgets,</a:t>
            </a:r>
            <a:endParaRPr sz="2550">
              <a:latin typeface="Verdana"/>
              <a:cs typeface="Verdana"/>
            </a:endParaRPr>
          </a:p>
          <a:p>
            <a:pPr algn="ctr" marL="170815" marR="5080">
              <a:lnSpc>
                <a:spcPct val="115700"/>
              </a:lnSpc>
            </a:pPr>
            <a:r>
              <a:rPr dirty="0" sz="2550" spc="-130">
                <a:latin typeface="Verdana"/>
                <a:cs typeface="Verdana"/>
              </a:rPr>
              <a:t>manage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0">
                <a:latin typeface="Verdana"/>
                <a:cs typeface="Verdana"/>
              </a:rPr>
              <a:t>financial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105">
                <a:latin typeface="Verdana"/>
                <a:cs typeface="Verdana"/>
              </a:rPr>
              <a:t>goals,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35">
                <a:latin typeface="Verdana"/>
                <a:cs typeface="Verdana"/>
              </a:rPr>
              <a:t>monitor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45">
                <a:latin typeface="Verdana"/>
                <a:cs typeface="Verdana"/>
              </a:rPr>
              <a:t>income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and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75">
                <a:latin typeface="Verdana"/>
                <a:cs typeface="Verdana"/>
              </a:rPr>
              <a:t>investments,</a:t>
            </a:r>
            <a:r>
              <a:rPr dirty="0" sz="2550" spc="-220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receive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45">
                <a:latin typeface="Verdana"/>
                <a:cs typeface="Verdana"/>
              </a:rPr>
              <a:t>personalized</a:t>
            </a:r>
            <a:r>
              <a:rPr dirty="0" sz="2550" spc="-22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insights, </a:t>
            </a:r>
            <a:r>
              <a:rPr dirty="0" sz="2550" spc="-50">
                <a:latin typeface="Verdana"/>
                <a:cs typeface="Verdana"/>
              </a:rPr>
              <a:t>and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85">
                <a:latin typeface="Verdana"/>
                <a:cs typeface="Verdana"/>
              </a:rPr>
              <a:t>generate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5">
                <a:latin typeface="Verdana"/>
                <a:cs typeface="Verdana"/>
              </a:rPr>
              <a:t>reports,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20">
                <a:latin typeface="Verdana"/>
                <a:cs typeface="Verdana"/>
              </a:rPr>
              <a:t>all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while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80">
                <a:latin typeface="Verdana"/>
                <a:cs typeface="Verdana"/>
              </a:rPr>
              <a:t>ensuring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secure</a:t>
            </a:r>
            <a:r>
              <a:rPr dirty="0" sz="2550" spc="-229">
                <a:latin typeface="Verdana"/>
                <a:cs typeface="Verdana"/>
              </a:rPr>
              <a:t> </a:t>
            </a:r>
            <a:r>
              <a:rPr dirty="0" sz="2550" spc="-50">
                <a:latin typeface="Verdana"/>
                <a:cs typeface="Verdana"/>
              </a:rPr>
              <a:t>data</a:t>
            </a:r>
            <a:r>
              <a:rPr dirty="0" sz="2550" spc="-235">
                <a:latin typeface="Verdana"/>
                <a:cs typeface="Verdana"/>
              </a:rPr>
              <a:t> </a:t>
            </a:r>
            <a:r>
              <a:rPr dirty="0" sz="2550" spc="-10">
                <a:latin typeface="Verdana"/>
                <a:cs typeface="Verdana"/>
              </a:rPr>
              <a:t>protection.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dirty="0" sz="3100" spc="-210">
                <a:latin typeface="Arial Black"/>
                <a:cs typeface="Arial Black"/>
              </a:rPr>
              <a:t>ADDITIONAL </a:t>
            </a:r>
            <a:r>
              <a:rPr dirty="0" sz="3100" spc="-280">
                <a:latin typeface="Arial Black"/>
                <a:cs typeface="Arial Black"/>
              </a:rPr>
              <a:t>REQUIREMENTS:</a:t>
            </a:r>
            <a:endParaRPr sz="3100">
              <a:latin typeface="Arial Black"/>
              <a:cs typeface="Arial Black"/>
            </a:endParaRPr>
          </a:p>
          <a:p>
            <a:pPr algn="ctr" marL="203835" marR="37465">
              <a:lnSpc>
                <a:spcPct val="116599"/>
              </a:lnSpc>
              <a:spcBef>
                <a:spcPts val="2230"/>
              </a:spcBef>
            </a:pPr>
            <a:r>
              <a:rPr dirty="0" sz="2150" spc="-100">
                <a:latin typeface="Verdana"/>
                <a:cs typeface="Verdana"/>
              </a:rPr>
              <a:t>.The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20">
                <a:latin typeface="Verdana"/>
                <a:cs typeface="Verdana"/>
              </a:rPr>
              <a:t>Personal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30">
                <a:latin typeface="Verdana"/>
                <a:cs typeface="Verdana"/>
              </a:rPr>
              <a:t>Finance</a:t>
            </a:r>
            <a:r>
              <a:rPr dirty="0" sz="2150" spc="-180">
                <a:latin typeface="Verdana"/>
                <a:cs typeface="Verdana"/>
              </a:rPr>
              <a:t> </a:t>
            </a:r>
            <a:r>
              <a:rPr dirty="0" sz="2150" spc="-50">
                <a:latin typeface="Verdana"/>
                <a:cs typeface="Verdana"/>
              </a:rPr>
              <a:t>Management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>
                <a:latin typeface="Verdana"/>
                <a:cs typeface="Verdana"/>
              </a:rPr>
              <a:t>App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>
                <a:latin typeface="Verdana"/>
                <a:cs typeface="Verdana"/>
              </a:rPr>
              <a:t>include</a:t>
            </a:r>
            <a:r>
              <a:rPr dirty="0" sz="2150" spc="-180">
                <a:latin typeface="Verdana"/>
                <a:cs typeface="Verdana"/>
              </a:rPr>
              <a:t> </a:t>
            </a:r>
            <a:r>
              <a:rPr dirty="0" sz="2150" spc="-60">
                <a:latin typeface="Verdana"/>
                <a:cs typeface="Verdana"/>
              </a:rPr>
              <a:t>seamless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35">
                <a:latin typeface="Verdana"/>
                <a:cs typeface="Verdana"/>
              </a:rPr>
              <a:t>integration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30">
                <a:latin typeface="Verdana"/>
                <a:cs typeface="Verdana"/>
              </a:rPr>
              <a:t>with</a:t>
            </a:r>
            <a:r>
              <a:rPr dirty="0" sz="2150" spc="-180">
                <a:latin typeface="Verdana"/>
                <a:cs typeface="Verdana"/>
              </a:rPr>
              <a:t> </a:t>
            </a:r>
            <a:r>
              <a:rPr dirty="0" sz="2150" spc="-75">
                <a:latin typeface="Verdana"/>
                <a:cs typeface="Verdana"/>
              </a:rPr>
              <a:t>bank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accounts</a:t>
            </a:r>
            <a:r>
              <a:rPr dirty="0" sz="2150" spc="-185">
                <a:latin typeface="Verdana"/>
                <a:cs typeface="Verdana"/>
              </a:rPr>
              <a:t> </a:t>
            </a:r>
            <a:r>
              <a:rPr dirty="0" sz="2150" spc="-30">
                <a:latin typeface="Verdana"/>
                <a:cs typeface="Verdana"/>
              </a:rPr>
              <a:t>and</a:t>
            </a:r>
            <a:r>
              <a:rPr dirty="0" sz="2150" spc="-18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financial </a:t>
            </a:r>
            <a:r>
              <a:rPr dirty="0" sz="2150" spc="-35">
                <a:latin typeface="Verdana"/>
                <a:cs typeface="Verdana"/>
              </a:rPr>
              <a:t>institutions,</a:t>
            </a:r>
            <a:r>
              <a:rPr dirty="0" sz="2150" spc="-170">
                <a:latin typeface="Verdana"/>
                <a:cs typeface="Verdana"/>
              </a:rPr>
              <a:t> </a:t>
            </a:r>
            <a:r>
              <a:rPr dirty="0" sz="2150" spc="-60">
                <a:latin typeface="Verdana"/>
                <a:cs typeface="Verdana"/>
              </a:rPr>
              <a:t>real-</a:t>
            </a:r>
            <a:r>
              <a:rPr dirty="0" sz="2150" spc="-40">
                <a:latin typeface="Verdana"/>
                <a:cs typeface="Verdana"/>
              </a:rPr>
              <a:t>time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 spc="-25">
                <a:latin typeface="Verdana"/>
                <a:cs typeface="Verdana"/>
              </a:rPr>
              <a:t>transaction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 spc="-70">
                <a:latin typeface="Verdana"/>
                <a:cs typeface="Verdana"/>
              </a:rPr>
              <a:t>syncing,</a:t>
            </a:r>
            <a:r>
              <a:rPr dirty="0" sz="2150" spc="-170">
                <a:latin typeface="Verdana"/>
                <a:cs typeface="Verdana"/>
              </a:rPr>
              <a:t> </a:t>
            </a:r>
            <a:r>
              <a:rPr dirty="0" sz="2150" spc="-50">
                <a:latin typeface="Verdana"/>
                <a:cs typeface="Verdana"/>
              </a:rPr>
              <a:t>multi-</a:t>
            </a:r>
            <a:r>
              <a:rPr dirty="0" sz="2150" spc="-10">
                <a:latin typeface="Verdana"/>
                <a:cs typeface="Verdana"/>
              </a:rPr>
              <a:t>platform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>
                <a:latin typeface="Verdana"/>
                <a:cs typeface="Verdana"/>
              </a:rPr>
              <a:t>support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 spc="-145">
                <a:latin typeface="Verdana"/>
                <a:cs typeface="Verdana"/>
              </a:rPr>
              <a:t>(iOS,</a:t>
            </a:r>
            <a:r>
              <a:rPr dirty="0" sz="2150" spc="-170">
                <a:latin typeface="Verdana"/>
                <a:cs typeface="Verdana"/>
              </a:rPr>
              <a:t> </a:t>
            </a:r>
            <a:r>
              <a:rPr dirty="0" sz="2150" spc="-30">
                <a:latin typeface="Verdana"/>
                <a:cs typeface="Verdana"/>
              </a:rPr>
              <a:t>Android,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 spc="-120">
                <a:latin typeface="Verdana"/>
                <a:cs typeface="Verdana"/>
              </a:rPr>
              <a:t>web),</a:t>
            </a:r>
            <a:r>
              <a:rPr dirty="0" sz="2150" spc="-165">
                <a:latin typeface="Verdana"/>
                <a:cs typeface="Verdana"/>
              </a:rPr>
              <a:t> </a:t>
            </a:r>
            <a:r>
              <a:rPr dirty="0" sz="2150" spc="-25">
                <a:latin typeface="Verdana"/>
                <a:cs typeface="Verdana"/>
              </a:rPr>
              <a:t>advanced</a:t>
            </a:r>
            <a:r>
              <a:rPr dirty="0" sz="2150" spc="-170">
                <a:latin typeface="Verdana"/>
                <a:cs typeface="Verdana"/>
              </a:rPr>
              <a:t> </a:t>
            </a:r>
            <a:r>
              <a:rPr dirty="0" sz="2150" spc="-20">
                <a:latin typeface="Verdana"/>
                <a:cs typeface="Verdana"/>
              </a:rPr>
              <a:t>data </a:t>
            </a:r>
            <a:r>
              <a:rPr dirty="0" sz="2150" spc="-10">
                <a:latin typeface="Verdana"/>
                <a:cs typeface="Verdana"/>
              </a:rPr>
              <a:t>encryption</a:t>
            </a:r>
            <a:r>
              <a:rPr dirty="0" sz="2150" spc="-195">
                <a:latin typeface="Verdana"/>
                <a:cs typeface="Verdana"/>
              </a:rPr>
              <a:t> </a:t>
            </a:r>
            <a:r>
              <a:rPr dirty="0" sz="2150">
                <a:latin typeface="Verdana"/>
                <a:cs typeface="Verdana"/>
              </a:rPr>
              <a:t>for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45">
                <a:latin typeface="Verdana"/>
                <a:cs typeface="Verdana"/>
              </a:rPr>
              <a:t>security,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30">
                <a:latin typeface="Verdana"/>
                <a:cs typeface="Verdana"/>
              </a:rPr>
              <a:t>and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0">
                <a:latin typeface="Verdana"/>
                <a:cs typeface="Verdana"/>
              </a:rPr>
              <a:t>a</a:t>
            </a:r>
            <a:r>
              <a:rPr dirty="0" sz="2150" spc="-195">
                <a:latin typeface="Verdana"/>
                <a:cs typeface="Verdana"/>
              </a:rPr>
              <a:t> </a:t>
            </a:r>
            <a:r>
              <a:rPr dirty="0" sz="2150" spc="-70">
                <a:latin typeface="Verdana"/>
                <a:cs typeface="Verdana"/>
              </a:rPr>
              <a:t>user-</a:t>
            </a:r>
            <a:r>
              <a:rPr dirty="0" sz="2150">
                <a:latin typeface="Verdana"/>
                <a:cs typeface="Verdana"/>
              </a:rPr>
              <a:t>friendly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interface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25">
                <a:latin typeface="Verdana"/>
                <a:cs typeface="Verdana"/>
              </a:rPr>
              <a:t>suitable</a:t>
            </a:r>
            <a:r>
              <a:rPr dirty="0" sz="2150" spc="-195">
                <a:latin typeface="Verdana"/>
                <a:cs typeface="Verdana"/>
              </a:rPr>
              <a:t> </a:t>
            </a:r>
            <a:r>
              <a:rPr dirty="0" sz="2150">
                <a:latin typeface="Verdana"/>
                <a:cs typeface="Verdana"/>
              </a:rPr>
              <a:t>for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all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financial</a:t>
            </a:r>
            <a:r>
              <a:rPr dirty="0" sz="2150" spc="-190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literacy</a:t>
            </a:r>
            <a:r>
              <a:rPr dirty="0" sz="2150" spc="-195">
                <a:latin typeface="Verdana"/>
                <a:cs typeface="Verdana"/>
              </a:rPr>
              <a:t> </a:t>
            </a:r>
            <a:r>
              <a:rPr dirty="0" sz="2150" spc="-10">
                <a:latin typeface="Verdana"/>
                <a:cs typeface="Verdana"/>
              </a:rPr>
              <a:t>levels.</a:t>
            </a:r>
            <a:endParaRPr sz="2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0" marR="6888480" indent="-114935">
              <a:lnSpc>
                <a:spcPct val="116399"/>
              </a:lnSpc>
              <a:spcBef>
                <a:spcPts val="95"/>
              </a:spcBef>
            </a:pPr>
            <a:r>
              <a:rPr dirty="0" spc="-80"/>
              <a:t>Import</a:t>
            </a:r>
            <a:r>
              <a:rPr dirty="0" spc="-335"/>
              <a:t> </a:t>
            </a:r>
            <a:r>
              <a:rPr dirty="0" spc="-40"/>
              <a:t>android.annotation.SuppressLint </a:t>
            </a:r>
            <a:r>
              <a:rPr dirty="0" spc="-10"/>
              <a:t>import</a:t>
            </a:r>
            <a:r>
              <a:rPr dirty="0" spc="-345"/>
              <a:t> </a:t>
            </a:r>
            <a:r>
              <a:rPr dirty="0" spc="-10"/>
              <a:t>android.content.Intent</a:t>
            </a:r>
          </a:p>
          <a:p>
            <a:pPr marL="12700" marR="5080" indent="114300">
              <a:lnSpc>
                <a:spcPct val="116399"/>
              </a:lnSpc>
            </a:pPr>
            <a:r>
              <a:rPr dirty="0" spc="-10"/>
              <a:t>import</a:t>
            </a:r>
            <a:r>
              <a:rPr dirty="0" spc="-310"/>
              <a:t> </a:t>
            </a:r>
            <a:r>
              <a:rPr dirty="0" spc="-55"/>
              <a:t>android.os.Bundle</a:t>
            </a:r>
            <a:r>
              <a:rPr dirty="0" spc="-315"/>
              <a:t> </a:t>
            </a:r>
            <a:r>
              <a:rPr dirty="0" spc="-10"/>
              <a:t>import</a:t>
            </a:r>
            <a:r>
              <a:rPr dirty="0" spc="-310"/>
              <a:t> </a:t>
            </a:r>
            <a:r>
              <a:rPr dirty="0" spc="-25"/>
              <a:t>androidx.activity.ComponentActivity </a:t>
            </a:r>
            <a:r>
              <a:rPr dirty="0" spc="-10"/>
              <a:t>import</a:t>
            </a:r>
            <a:r>
              <a:rPr dirty="0" spc="-345"/>
              <a:t> </a:t>
            </a:r>
            <a:r>
              <a:rPr dirty="0" spc="-10"/>
              <a:t>androidx.activity.compose.setContent</a:t>
            </a:r>
          </a:p>
          <a:p>
            <a:pPr marL="12700" marR="5651500">
              <a:lnSpc>
                <a:spcPct val="116399"/>
              </a:lnSpc>
            </a:pPr>
            <a:r>
              <a:rPr dirty="0" spc="-10"/>
              <a:t>import</a:t>
            </a:r>
            <a:r>
              <a:rPr dirty="0" spc="-345"/>
              <a:t> </a:t>
            </a:r>
            <a:r>
              <a:rPr dirty="0" spc="-45"/>
              <a:t>androidx.compose.foundation.Image </a:t>
            </a:r>
            <a:r>
              <a:rPr dirty="0" spc="-10"/>
              <a:t>import</a:t>
            </a:r>
            <a:r>
              <a:rPr dirty="0" spc="-345"/>
              <a:t> </a:t>
            </a:r>
            <a:r>
              <a:rPr dirty="0" spc="-65"/>
              <a:t>androidx.compose.foundation.layout.* </a:t>
            </a:r>
            <a:r>
              <a:rPr dirty="0" spc="-10"/>
              <a:t>import</a:t>
            </a:r>
            <a:r>
              <a:rPr dirty="0" spc="-345"/>
              <a:t> </a:t>
            </a:r>
            <a:r>
              <a:rPr dirty="0" spc="-55"/>
              <a:t>androidx.compose.material.*</a:t>
            </a:r>
          </a:p>
          <a:p>
            <a:pPr marL="12700" marR="7214870">
              <a:lnSpc>
                <a:spcPct val="116399"/>
              </a:lnSpc>
              <a:spcBef>
                <a:spcPts val="5"/>
              </a:spcBef>
            </a:pPr>
            <a:r>
              <a:rPr dirty="0" spc="-10"/>
              <a:t>import</a:t>
            </a:r>
            <a:r>
              <a:rPr dirty="0" spc="-345"/>
              <a:t> </a:t>
            </a:r>
            <a:r>
              <a:rPr dirty="0" spc="-55"/>
              <a:t>androidx.compose.runtime.* </a:t>
            </a:r>
            <a:r>
              <a:rPr dirty="0" spc="-10"/>
              <a:t>import</a:t>
            </a:r>
            <a:r>
              <a:rPr dirty="0" spc="-345"/>
              <a:t> </a:t>
            </a:r>
            <a:r>
              <a:rPr dirty="0" spc="-65"/>
              <a:t>androidx.compose.ui.Alignment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3735" rIns="0" bIns="0" rtlCol="0" vert="horz">
            <a:spAutoFit/>
          </a:bodyPr>
          <a:lstStyle/>
          <a:p>
            <a:pPr marL="795655">
              <a:lnSpc>
                <a:spcPct val="100000"/>
              </a:lnSpc>
              <a:spcBef>
                <a:spcPts val="105"/>
              </a:spcBef>
            </a:pPr>
            <a:r>
              <a:rPr dirty="0" sz="4100" spc="-245"/>
              <a:t>MAIN</a:t>
            </a:r>
            <a:r>
              <a:rPr dirty="0" sz="4100" spc="-375"/>
              <a:t> </a:t>
            </a:r>
            <a:r>
              <a:rPr dirty="0" sz="4100" spc="-405"/>
              <a:t>ACTIVITY:</a:t>
            </a:r>
            <a:endParaRPr sz="4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153" y="1636664"/>
            <a:ext cx="9575165" cy="1301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androidx.compose.ui.Modifier </a:t>
            </a: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androidx.compose.ui.graphics.Color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27085" y="2913014"/>
            <a:ext cx="11769725" cy="516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androidx.compose.ui.res.painterResource </a:t>
            </a: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65">
                <a:latin typeface="Verdana"/>
                <a:cs typeface="Verdana"/>
              </a:rPr>
              <a:t>androidx.compose.ui.text.font.FontWeight </a:t>
            </a: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75">
                <a:latin typeface="Verdana"/>
                <a:cs typeface="Verdana"/>
              </a:rPr>
              <a:t>androidx.compose.ui.text.style.TextAlign </a:t>
            </a: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60">
                <a:latin typeface="Verdana"/>
                <a:cs typeface="Verdana"/>
              </a:rPr>
              <a:t>androidx.compose.ui.tooling.preview.Preview </a:t>
            </a: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50">
                <a:latin typeface="Verdana"/>
                <a:cs typeface="Verdana"/>
              </a:rPr>
              <a:t>androidx.compose.ui.unit.dp</a:t>
            </a:r>
            <a:endParaRPr sz="3600">
              <a:latin typeface="Verdana"/>
              <a:cs typeface="Verdana"/>
            </a:endParaRPr>
          </a:p>
          <a:p>
            <a:pPr marL="124460">
              <a:lnSpc>
                <a:spcPct val="100000"/>
              </a:lnSpc>
              <a:spcBef>
                <a:spcPts val="705"/>
              </a:spcBef>
            </a:pP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345">
                <a:latin typeface="Verdana"/>
                <a:cs typeface="Verdana"/>
              </a:rPr>
              <a:t> </a:t>
            </a:r>
            <a:r>
              <a:rPr dirty="0" sz="3600" spc="-55">
                <a:latin typeface="Verdana"/>
                <a:cs typeface="Verdana"/>
              </a:rPr>
              <a:t>androidx.compose.ui.unit.sp</a:t>
            </a:r>
            <a:endParaRPr sz="3600">
              <a:latin typeface="Verdana"/>
              <a:cs typeface="Verdana"/>
            </a:endParaRPr>
          </a:p>
          <a:p>
            <a:pPr marL="124460">
              <a:lnSpc>
                <a:spcPct val="100000"/>
              </a:lnSpc>
              <a:spcBef>
                <a:spcPts val="705"/>
              </a:spcBef>
            </a:pPr>
            <a:r>
              <a:rPr dirty="0" sz="3600" spc="-35">
                <a:latin typeface="Verdana"/>
                <a:cs typeface="Verdana"/>
              </a:rPr>
              <a:t>import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-114">
                <a:latin typeface="Verdana"/>
                <a:cs typeface="Verdana"/>
              </a:rPr>
              <a:t>com.example.expensestracker</a:t>
            </a:r>
            <a:r>
              <a:rPr dirty="0" sz="3600" spc="-285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.ui.theme.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3800" spc="-60">
                <a:latin typeface="Verdana"/>
                <a:cs typeface="Verdana"/>
              </a:rPr>
              <a:t>ExpensesTrackerTheme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87425">
              <a:lnSpc>
                <a:spcPct val="100000"/>
              </a:lnSpc>
              <a:spcBef>
                <a:spcPts val="100"/>
              </a:spcBef>
            </a:pPr>
            <a:r>
              <a:rPr dirty="0" sz="4500" spc="-320"/>
              <a:t>classmainactivity: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700781" y="1889280"/>
            <a:ext cx="13978255" cy="76587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5700"/>
              </a:lnSpc>
              <a:spcBef>
                <a:spcPts val="95"/>
              </a:spcBef>
            </a:pPr>
            <a:r>
              <a:rPr dirty="0" sz="2700">
                <a:latin typeface="Lucida Sans Unicode"/>
                <a:cs typeface="Lucida Sans Unicode"/>
              </a:rPr>
              <a:t>ComponentActivity()</a:t>
            </a:r>
            <a:r>
              <a:rPr dirty="0" sz="2700" spc="30">
                <a:latin typeface="Lucida Sans Unicode"/>
                <a:cs typeface="Lucida Sans Unicode"/>
              </a:rPr>
              <a:t> </a:t>
            </a:r>
            <a:r>
              <a:rPr dirty="0" sz="2700" spc="175">
                <a:latin typeface="Lucida Sans Unicode"/>
                <a:cs typeface="Lucida Sans Unicode"/>
              </a:rPr>
              <a:t>{</a:t>
            </a:r>
            <a:r>
              <a:rPr dirty="0" sz="2700" spc="3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@SuppressLint("UnusedMaterialScaffoldPaddingParameter")</a:t>
            </a:r>
            <a:r>
              <a:rPr dirty="0" sz="2700" spc="675">
                <a:latin typeface="Lucida Sans Unicode"/>
                <a:cs typeface="Lucida Sans Unicode"/>
              </a:rPr>
              <a:t>  </a:t>
            </a:r>
            <a:r>
              <a:rPr dirty="0" sz="2700" spc="10">
                <a:latin typeface="Lucida Sans Unicode"/>
                <a:cs typeface="Lucida Sans Unicode"/>
              </a:rPr>
              <a:t>override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 spc="10">
                <a:latin typeface="Lucida Sans Unicode"/>
                <a:cs typeface="Lucida Sans Unicode"/>
              </a:rPr>
              <a:t>fun</a:t>
            </a:r>
            <a:r>
              <a:rPr dirty="0" sz="2700" spc="-10">
                <a:latin typeface="Lucida Sans Unicode"/>
                <a:cs typeface="Lucida Sans Unicode"/>
              </a:rPr>
              <a:t> </a:t>
            </a:r>
            <a:r>
              <a:rPr dirty="0" sz="2700" spc="10">
                <a:latin typeface="Lucida Sans Unicode"/>
                <a:cs typeface="Lucida Sans Unicode"/>
              </a:rPr>
              <a:t>onCreate(savedInstanceState:</a:t>
            </a:r>
            <a:r>
              <a:rPr dirty="0" sz="2700">
                <a:latin typeface="Lucida Sans Unicode"/>
                <a:cs typeface="Lucida Sans Unicode"/>
              </a:rPr>
              <a:t> </a:t>
            </a:r>
            <a:r>
              <a:rPr dirty="0" sz="2700" spc="75">
                <a:latin typeface="Lucida Sans Unicode"/>
                <a:cs typeface="Lucida Sans Unicode"/>
              </a:rPr>
              <a:t>Bundle?)</a:t>
            </a:r>
            <a:r>
              <a:rPr dirty="0" sz="2700" spc="-5">
                <a:latin typeface="Lucida Sans Unicode"/>
                <a:cs typeface="Lucida Sans Unicode"/>
              </a:rPr>
              <a:t> </a:t>
            </a:r>
            <a:r>
              <a:rPr dirty="0" sz="2700" spc="125">
                <a:latin typeface="Lucida Sans Unicode"/>
                <a:cs typeface="Lucida Sans Unicode"/>
              </a:rPr>
              <a:t>{ </a:t>
            </a:r>
            <a:r>
              <a:rPr dirty="0" sz="2700" spc="20">
                <a:latin typeface="Lucida Sans Unicode"/>
                <a:cs typeface="Lucida Sans Unicode"/>
              </a:rPr>
              <a:t>super.onCreate(savedInstanceState)setContent</a:t>
            </a:r>
            <a:r>
              <a:rPr dirty="0" sz="2700" spc="-25">
                <a:latin typeface="Lucida Sans Unicode"/>
                <a:cs typeface="Lucida Sans Unicode"/>
              </a:rPr>
              <a:t> </a:t>
            </a:r>
            <a:r>
              <a:rPr dirty="0" sz="2700" spc="175">
                <a:latin typeface="Lucida Sans Unicode"/>
                <a:cs typeface="Lucida Sans Unicode"/>
              </a:rPr>
              <a:t>{</a:t>
            </a:r>
            <a:r>
              <a:rPr dirty="0" sz="2700" spc="-25">
                <a:latin typeface="Lucida Sans Unicode"/>
                <a:cs typeface="Lucida Sans Unicode"/>
              </a:rPr>
              <a:t> </a:t>
            </a:r>
            <a:r>
              <a:rPr dirty="0" sz="2700" spc="35">
                <a:latin typeface="Lucida Sans Unicode"/>
                <a:cs typeface="Lucida Sans Unicode"/>
              </a:rPr>
              <a:t>Scaffold(</a:t>
            </a:r>
            <a:endParaRPr sz="2700">
              <a:latin typeface="Lucida Sans Unicode"/>
              <a:cs typeface="Lucida Sans Unicode"/>
            </a:endParaRPr>
          </a:p>
          <a:p>
            <a:pPr algn="ctr" marR="76835">
              <a:lnSpc>
                <a:spcPct val="100000"/>
              </a:lnSpc>
              <a:spcBef>
                <a:spcPts val="509"/>
              </a:spcBef>
            </a:pPr>
            <a:r>
              <a:rPr dirty="0" sz="2700" spc="-370">
                <a:latin typeface="Lucida Sans Unicode"/>
                <a:cs typeface="Lucida Sans Unicode"/>
              </a:rPr>
              <a:t>//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in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scaffold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we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are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specifying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top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bar.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50">
                <a:latin typeface="Lucida Sans Unicode"/>
                <a:cs typeface="Lucida Sans Unicode"/>
              </a:rPr>
              <a:t>bottomBar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125">
                <a:latin typeface="Lucida Sans Unicode"/>
                <a:cs typeface="Lucida Sans Unicode"/>
              </a:rPr>
              <a:t>{</a:t>
            </a:r>
            <a:endParaRPr sz="2700">
              <a:latin typeface="Lucida Sans Unicode"/>
              <a:cs typeface="Lucida Sans Unicode"/>
            </a:endParaRPr>
          </a:p>
          <a:p>
            <a:pPr algn="ctr" marR="161290">
              <a:lnSpc>
                <a:spcPct val="100000"/>
              </a:lnSpc>
              <a:spcBef>
                <a:spcPts val="509"/>
              </a:spcBef>
            </a:pPr>
            <a:r>
              <a:rPr dirty="0" sz="2700" spc="-370">
                <a:latin typeface="Lucida Sans Unicode"/>
                <a:cs typeface="Lucida Sans Unicode"/>
              </a:rPr>
              <a:t>//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inside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top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bar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we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are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specifying</a:t>
            </a:r>
            <a:endParaRPr sz="2700">
              <a:latin typeface="Lucida Sans Unicode"/>
              <a:cs typeface="Lucida Sans Unicode"/>
            </a:endParaRPr>
          </a:p>
          <a:p>
            <a:pPr algn="ctr" marR="76200">
              <a:lnSpc>
                <a:spcPct val="100000"/>
              </a:lnSpc>
              <a:spcBef>
                <a:spcPts val="509"/>
              </a:spcBef>
            </a:pPr>
            <a:r>
              <a:rPr dirty="0" sz="2700" spc="-370">
                <a:latin typeface="Lucida Sans Unicode"/>
                <a:cs typeface="Lucida Sans Unicode"/>
              </a:rPr>
              <a:t>//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background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color.</a:t>
            </a:r>
            <a:endParaRPr sz="2700">
              <a:latin typeface="Lucida Sans Unicode"/>
              <a:cs typeface="Lucida Sans Unicode"/>
            </a:endParaRPr>
          </a:p>
          <a:p>
            <a:pPr algn="ctr" marL="2505075" marR="2497455">
              <a:lnSpc>
                <a:spcPct val="115700"/>
              </a:lnSpc>
              <a:spcBef>
                <a:spcPts val="5"/>
              </a:spcBef>
            </a:pPr>
            <a:r>
              <a:rPr dirty="0" sz="2700">
                <a:latin typeface="Lucida Sans Unicode"/>
                <a:cs typeface="Lucida Sans Unicode"/>
              </a:rPr>
              <a:t>BottomAppBar(backgroundColor</a:t>
            </a:r>
            <a:r>
              <a:rPr dirty="0" sz="2700" spc="6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5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Color(0xFFadbef4) modifier</a:t>
            </a:r>
            <a:r>
              <a:rPr dirty="0" sz="2700" spc="-17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-18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Modifier.height(80.dp),</a:t>
            </a:r>
            <a:endParaRPr sz="2700">
              <a:latin typeface="Lucida Sans Unicode"/>
              <a:cs typeface="Lucida Sans Unicode"/>
            </a:endParaRPr>
          </a:p>
          <a:p>
            <a:pPr marL="4011929">
              <a:lnSpc>
                <a:spcPct val="100000"/>
              </a:lnSpc>
              <a:spcBef>
                <a:spcPts val="509"/>
              </a:spcBef>
            </a:pPr>
            <a:r>
              <a:rPr dirty="0" sz="2700" spc="-370">
                <a:latin typeface="Lucida Sans Unicode"/>
                <a:cs typeface="Lucida Sans Unicode"/>
              </a:rPr>
              <a:t>//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along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with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that</a:t>
            </a:r>
            <a:r>
              <a:rPr dirty="0" sz="2700" spc="-12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we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are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specifying</a:t>
            </a:r>
            <a:endParaRPr sz="2700">
              <a:latin typeface="Lucida Sans Unicode"/>
              <a:cs typeface="Lucida Sans Unicode"/>
            </a:endParaRPr>
          </a:p>
          <a:p>
            <a:pPr marL="2795270" marR="2872740" indent="1388110">
              <a:lnSpc>
                <a:spcPct val="115700"/>
              </a:lnSpc>
            </a:pPr>
            <a:r>
              <a:rPr dirty="0" sz="2700" spc="-370">
                <a:latin typeface="Lucida Sans Unicode"/>
                <a:cs typeface="Lucida Sans Unicode"/>
              </a:rPr>
              <a:t>//</a:t>
            </a:r>
            <a:r>
              <a:rPr dirty="0" sz="2700" spc="-11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title</a:t>
            </a:r>
            <a:r>
              <a:rPr dirty="0" sz="2700" spc="-11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for</a:t>
            </a:r>
            <a:r>
              <a:rPr dirty="0" sz="2700" spc="-11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our</a:t>
            </a:r>
            <a:r>
              <a:rPr dirty="0" sz="2700" spc="-10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top</a:t>
            </a:r>
            <a:r>
              <a:rPr dirty="0" sz="2700" spc="-114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bar.</a:t>
            </a:r>
            <a:r>
              <a:rPr dirty="0" sz="2700" spc="-10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content</a:t>
            </a:r>
            <a:r>
              <a:rPr dirty="0" sz="2700" spc="-105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-114">
                <a:latin typeface="Lucida Sans Unicode"/>
                <a:cs typeface="Lucida Sans Unicode"/>
              </a:rPr>
              <a:t> </a:t>
            </a:r>
            <a:r>
              <a:rPr dirty="0" sz="2700" spc="125">
                <a:latin typeface="Lucida Sans Unicode"/>
                <a:cs typeface="Lucida Sans Unicode"/>
              </a:rPr>
              <a:t>{ </a:t>
            </a:r>
            <a:r>
              <a:rPr dirty="0" sz="2700">
                <a:latin typeface="Lucida Sans Unicode"/>
                <a:cs typeface="Lucida Sans Unicode"/>
              </a:rPr>
              <a:t>Spacer(modifier</a:t>
            </a:r>
            <a:r>
              <a:rPr dirty="0" sz="2700" spc="-4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-45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Modifier.width(15.dp))</a:t>
            </a:r>
            <a:r>
              <a:rPr dirty="0" sz="2700" spc="-35">
                <a:latin typeface="Lucida Sans Unicode"/>
                <a:cs typeface="Lucida Sans Unicode"/>
              </a:rPr>
              <a:t> </a:t>
            </a:r>
            <a:r>
              <a:rPr dirty="0" sz="2700" spc="50">
                <a:latin typeface="Lucida Sans Unicode"/>
                <a:cs typeface="Lucida Sans Unicode"/>
              </a:rPr>
              <a:t>Button( </a:t>
            </a:r>
            <a:r>
              <a:rPr dirty="0" sz="2700" spc="-30">
                <a:latin typeface="Lucida Sans Unicode"/>
                <a:cs typeface="Lucida Sans Unicode"/>
              </a:rPr>
              <a:t>onClick</a:t>
            </a:r>
            <a:r>
              <a:rPr dirty="0" sz="2700" spc="15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15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{startActivity(Intent(applicationContext,</a:t>
            </a:r>
            <a:endParaRPr sz="2700">
              <a:latin typeface="Lucida Sans Unicode"/>
              <a:cs typeface="Lucida Sans Unicode"/>
            </a:endParaRPr>
          </a:p>
          <a:p>
            <a:pPr marL="4082415">
              <a:lnSpc>
                <a:spcPct val="100000"/>
              </a:lnSpc>
              <a:spcBef>
                <a:spcPts val="509"/>
              </a:spcBef>
            </a:pPr>
            <a:r>
              <a:rPr dirty="0" sz="2700" spc="-10">
                <a:latin typeface="Lucida Sans Unicode"/>
                <a:cs typeface="Lucida Sans Unicode"/>
              </a:rPr>
              <a:t>AddExpensesActivity::class.java))},</a:t>
            </a:r>
            <a:endParaRPr sz="2700">
              <a:latin typeface="Lucida Sans Unicode"/>
              <a:cs typeface="Lucida Sans Unicode"/>
            </a:endParaRPr>
          </a:p>
          <a:p>
            <a:pPr marL="5861050" marR="2214880" indent="-3639185">
              <a:lnSpc>
                <a:spcPct val="115700"/>
              </a:lnSpc>
            </a:pPr>
            <a:r>
              <a:rPr dirty="0" sz="2700">
                <a:latin typeface="Lucida Sans Unicode"/>
                <a:cs typeface="Lucida Sans Unicode"/>
              </a:rPr>
              <a:t>colors</a:t>
            </a:r>
            <a:r>
              <a:rPr dirty="0" sz="2700" spc="-40">
                <a:latin typeface="Lucida Sans Unicode"/>
                <a:cs typeface="Lucida Sans Unicode"/>
              </a:rPr>
              <a:t> </a:t>
            </a:r>
            <a:r>
              <a:rPr dirty="0" sz="2700" spc="-670">
                <a:latin typeface="Lucida Sans Unicode"/>
                <a:cs typeface="Lucida Sans Unicode"/>
              </a:rPr>
              <a:t>=</a:t>
            </a:r>
            <a:r>
              <a:rPr dirty="0" sz="2700" spc="-4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ButtonDefaults.buttonColors(backgroundColor</a:t>
            </a:r>
            <a:r>
              <a:rPr dirty="0" sz="2700" spc="-30">
                <a:latin typeface="Lucida Sans Unicode"/>
                <a:cs typeface="Lucida Sans Unicode"/>
              </a:rPr>
              <a:t> </a:t>
            </a:r>
            <a:r>
              <a:rPr dirty="0" sz="2700" spc="-720">
                <a:latin typeface="Lucida Sans Unicode"/>
                <a:cs typeface="Lucida Sans Unicode"/>
              </a:rPr>
              <a:t>=</a:t>
            </a:r>
            <a:r>
              <a:rPr dirty="0" sz="2700" spc="-10">
                <a:latin typeface="Lucida Sans Unicode"/>
                <a:cs typeface="Lucida Sans Unicode"/>
              </a:rPr>
              <a:t> Color.White),</a:t>
            </a:r>
            <a:endParaRPr sz="2700">
              <a:latin typeface="Lucida Sans Unicode"/>
              <a:cs typeface="Lucida Sans Unicode"/>
            </a:endParaRPr>
          </a:p>
          <a:p>
            <a:pPr marL="2212340">
              <a:lnSpc>
                <a:spcPct val="100000"/>
              </a:lnSpc>
              <a:spcBef>
                <a:spcPts val="434"/>
              </a:spcBef>
            </a:pPr>
            <a:r>
              <a:rPr dirty="0" sz="2850" spc="-10">
                <a:latin typeface="Lucida Sans Unicode"/>
                <a:cs typeface="Lucida Sans Unicode"/>
              </a:rPr>
              <a:t>modifier</a:t>
            </a:r>
            <a:r>
              <a:rPr dirty="0" sz="2850" spc="-165">
                <a:latin typeface="Lucida Sans Unicode"/>
                <a:cs typeface="Lucida Sans Unicode"/>
              </a:rPr>
              <a:t> </a:t>
            </a:r>
            <a:r>
              <a:rPr dirty="0" sz="2850" spc="-705">
                <a:latin typeface="Lucida Sans Unicode"/>
                <a:cs typeface="Lucida Sans Unicode"/>
              </a:rPr>
              <a:t>=</a:t>
            </a:r>
            <a:r>
              <a:rPr dirty="0" sz="2850" spc="-160">
                <a:latin typeface="Lucida Sans Unicode"/>
                <a:cs typeface="Lucida Sans Unicode"/>
              </a:rPr>
              <a:t> </a:t>
            </a:r>
            <a:r>
              <a:rPr dirty="0" sz="2850" spc="-35">
                <a:latin typeface="Lucida Sans Unicode"/>
                <a:cs typeface="Lucida Sans Unicode"/>
              </a:rPr>
              <a:t>Modifier.size(height</a:t>
            </a:r>
            <a:r>
              <a:rPr dirty="0" sz="2850" spc="-165">
                <a:latin typeface="Lucida Sans Unicode"/>
                <a:cs typeface="Lucida Sans Unicode"/>
              </a:rPr>
              <a:t> </a:t>
            </a:r>
            <a:r>
              <a:rPr dirty="0" sz="2850" spc="-705">
                <a:latin typeface="Lucida Sans Unicode"/>
                <a:cs typeface="Lucida Sans Unicode"/>
              </a:rPr>
              <a:t>=</a:t>
            </a:r>
            <a:r>
              <a:rPr dirty="0" sz="2850" spc="-160">
                <a:latin typeface="Lucida Sans Unicode"/>
                <a:cs typeface="Lucida Sans Unicode"/>
              </a:rPr>
              <a:t> </a:t>
            </a:r>
            <a:r>
              <a:rPr dirty="0" sz="2850" spc="-90">
                <a:latin typeface="Lucida Sans Unicode"/>
                <a:cs typeface="Lucida Sans Unicode"/>
              </a:rPr>
              <a:t>55.dp,</a:t>
            </a:r>
            <a:r>
              <a:rPr dirty="0" sz="2850" spc="-165">
                <a:latin typeface="Lucida Sans Unicode"/>
                <a:cs typeface="Lucida Sans Unicode"/>
              </a:rPr>
              <a:t> </a:t>
            </a:r>
            <a:r>
              <a:rPr dirty="0" sz="2850">
                <a:latin typeface="Lucida Sans Unicode"/>
                <a:cs typeface="Lucida Sans Unicode"/>
              </a:rPr>
              <a:t>width</a:t>
            </a:r>
            <a:r>
              <a:rPr dirty="0" sz="2850" spc="-160">
                <a:latin typeface="Lucida Sans Unicode"/>
                <a:cs typeface="Lucida Sans Unicode"/>
              </a:rPr>
              <a:t> </a:t>
            </a:r>
            <a:r>
              <a:rPr dirty="0" sz="2850" spc="-705">
                <a:latin typeface="Lucida Sans Unicode"/>
                <a:cs typeface="Lucida Sans Unicode"/>
              </a:rPr>
              <a:t>=</a:t>
            </a:r>
            <a:r>
              <a:rPr dirty="0" sz="2850" spc="-160">
                <a:latin typeface="Lucida Sans Unicode"/>
                <a:cs typeface="Lucida Sans Unicode"/>
              </a:rPr>
              <a:t> </a:t>
            </a:r>
            <a:r>
              <a:rPr dirty="0" sz="2850" spc="-10">
                <a:latin typeface="Lucida Sans Unicode"/>
                <a:cs typeface="Lucida Sans Unicode"/>
              </a:rPr>
              <a:t>110.dp)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0117" y="1724090"/>
            <a:ext cx="16746855" cy="6717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397000" marR="1389380">
              <a:lnSpc>
                <a:spcPct val="116500"/>
              </a:lnSpc>
              <a:spcBef>
                <a:spcPts val="95"/>
              </a:spcBef>
            </a:pPr>
            <a:r>
              <a:rPr dirty="0" sz="2900">
                <a:latin typeface="Lucida Sans Unicode"/>
                <a:cs typeface="Lucida Sans Unicode"/>
              </a:rPr>
              <a:t>Spacer(modifier</a:t>
            </a:r>
            <a:r>
              <a:rPr dirty="0" sz="2900" spc="-5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45">
                <a:latin typeface="Lucida Sans Unicode"/>
                <a:cs typeface="Lucida Sans Unicode"/>
              </a:rPr>
              <a:t> </a:t>
            </a:r>
            <a:r>
              <a:rPr dirty="0" sz="2900" spc="-25">
                <a:latin typeface="Lucida Sans Unicode"/>
                <a:cs typeface="Lucida Sans Unicode"/>
              </a:rPr>
              <a:t>Modifier.width(15.dp</a:t>
            </a:r>
            <a:r>
              <a:rPr dirty="0" sz="2900" spc="-4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Button(onClick</a:t>
            </a:r>
            <a:r>
              <a:rPr dirty="0" sz="2900" spc="-4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45">
                <a:latin typeface="Lucida Sans Unicode"/>
                <a:cs typeface="Lucida Sans Unicode"/>
              </a:rPr>
              <a:t> </a:t>
            </a:r>
            <a:r>
              <a:rPr dirty="0" sz="2900" spc="185">
                <a:latin typeface="Lucida Sans Unicode"/>
                <a:cs typeface="Lucida Sans Unicode"/>
              </a:rPr>
              <a:t>{</a:t>
            </a:r>
            <a:r>
              <a:rPr dirty="0" sz="2900" spc="-45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startActivity(Intent( applicationContext,SetLimitActivity::class.java))},</a:t>
            </a:r>
            <a:endParaRPr sz="2900">
              <a:latin typeface="Lucida Sans Unicode"/>
              <a:cs typeface="Lucida Sans Unicode"/>
            </a:endParaRPr>
          </a:p>
          <a:p>
            <a:pPr algn="ctr" marL="1075055" marR="1067435">
              <a:lnSpc>
                <a:spcPct val="116500"/>
              </a:lnSpc>
            </a:pPr>
            <a:r>
              <a:rPr dirty="0" sz="2900">
                <a:latin typeface="Lucida Sans Unicode"/>
                <a:cs typeface="Lucida Sans Unicode"/>
              </a:rPr>
              <a:t>colors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ButtonDefaults.buttonColors(backgroundColor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5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Color.White),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modifier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65">
                <a:latin typeface="Lucida Sans Unicode"/>
                <a:cs typeface="Lucida Sans Unicode"/>
              </a:rPr>
              <a:t>=</a:t>
            </a:r>
            <a:r>
              <a:rPr dirty="0" sz="2900" spc="-30">
                <a:latin typeface="Lucida Sans Unicode"/>
                <a:cs typeface="Lucida Sans Unicode"/>
              </a:rPr>
              <a:t> Modifier.size(height</a:t>
            </a:r>
            <a:r>
              <a:rPr dirty="0" sz="2900" spc="-1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-85">
                <a:latin typeface="Lucida Sans Unicode"/>
                <a:cs typeface="Lucida Sans Unicode"/>
              </a:rPr>
              <a:t>55.dp,</a:t>
            </a:r>
            <a:r>
              <a:rPr dirty="0" sz="2900" spc="-15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width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55">
                <a:latin typeface="Lucida Sans Unicode"/>
                <a:cs typeface="Lucida Sans Unicode"/>
              </a:rPr>
              <a:t> </a:t>
            </a:r>
            <a:r>
              <a:rPr dirty="0" sz="2900" spc="-65">
                <a:latin typeface="Lucida Sans Unicode"/>
                <a:cs typeface="Lucida Sans Unicode"/>
              </a:rPr>
              <a:t>110.dp))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135">
                <a:latin typeface="Lucida Sans Unicode"/>
                <a:cs typeface="Lucida Sans Unicode"/>
              </a:rPr>
              <a:t>{</a:t>
            </a:r>
            <a:endParaRPr sz="2900">
              <a:latin typeface="Lucida Sans Unicode"/>
              <a:cs typeface="Lucida Sans Unicode"/>
            </a:endParaRPr>
          </a:p>
          <a:p>
            <a:pPr algn="ctr" marL="330200" marR="504825">
              <a:lnSpc>
                <a:spcPct val="116500"/>
              </a:lnSpc>
            </a:pPr>
            <a:r>
              <a:rPr dirty="0" sz="2900" spc="-65">
                <a:latin typeface="Lucida Sans Unicode"/>
                <a:cs typeface="Lucida Sans Unicode"/>
              </a:rPr>
              <a:t>Text(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text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130">
                <a:latin typeface="Lucida Sans Unicode"/>
                <a:cs typeface="Lucida Sans Unicode"/>
              </a:rPr>
              <a:t>"Set</a:t>
            </a:r>
            <a:r>
              <a:rPr dirty="0" sz="2900" spc="-17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Limit",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7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Color.Black,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fontSize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114">
                <a:latin typeface="Lucida Sans Unicode"/>
                <a:cs typeface="Lucida Sans Unicode"/>
              </a:rPr>
              <a:t>14.sp,</a:t>
            </a:r>
            <a:r>
              <a:rPr dirty="0" sz="2900" spc="-175">
                <a:latin typeface="Lucida Sans Unicode"/>
                <a:cs typeface="Lucida Sans Unicode"/>
              </a:rPr>
              <a:t> </a:t>
            </a:r>
            <a:r>
              <a:rPr dirty="0" sz="2900" spc="-45">
                <a:latin typeface="Lucida Sans Unicode"/>
                <a:cs typeface="Lucida Sans Unicode"/>
              </a:rPr>
              <a:t>textAlign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80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TextAlign.Center)} </a:t>
            </a:r>
            <a:r>
              <a:rPr dirty="0" sz="2900">
                <a:latin typeface="Lucida Sans Unicode"/>
                <a:cs typeface="Lucida Sans Unicode"/>
              </a:rPr>
              <a:t>Spacer(modifier</a:t>
            </a:r>
            <a:r>
              <a:rPr dirty="0" sz="2900" spc="2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25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Modifier.width(15.dp))}</a:t>
            </a:r>
            <a:endParaRPr sz="2900">
              <a:latin typeface="Lucida Sans Unicode"/>
              <a:cs typeface="Lucida Sans Unicode"/>
            </a:endParaRPr>
          </a:p>
          <a:p>
            <a:pPr algn="ctr" marL="112395" marR="196215">
              <a:lnSpc>
                <a:spcPct val="116500"/>
              </a:lnSpc>
            </a:pPr>
            <a:r>
              <a:rPr dirty="0" sz="2900">
                <a:latin typeface="Lucida Sans Unicode"/>
                <a:cs typeface="Lucida Sans Unicode"/>
              </a:rPr>
              <a:t>Button(onClick</a:t>
            </a:r>
            <a:r>
              <a:rPr dirty="0" sz="2900" spc="-6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60">
                <a:latin typeface="Lucida Sans Unicode"/>
                <a:cs typeface="Lucida Sans Unicode"/>
              </a:rPr>
              <a:t> </a:t>
            </a:r>
            <a:r>
              <a:rPr dirty="0" sz="2900" spc="45">
                <a:latin typeface="Lucida Sans Unicode"/>
                <a:cs typeface="Lucida Sans Unicode"/>
              </a:rPr>
              <a:t>startActivity(</a:t>
            </a:r>
            <a:r>
              <a:rPr dirty="0" sz="2900" spc="-6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Intent</a:t>
            </a:r>
            <a:r>
              <a:rPr dirty="0" sz="2900" spc="-6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(</a:t>
            </a:r>
            <a:r>
              <a:rPr dirty="0" sz="2900" spc="-60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applicationContext,ViewRecordsActivity::class.java))}</a:t>
            </a:r>
            <a:r>
              <a:rPr dirty="0" sz="2900" spc="72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colors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ButtonDefaults.buttonColors(backgroundColor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5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Color.White),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modifier</a:t>
            </a:r>
            <a:r>
              <a:rPr dirty="0" sz="2900" spc="-55">
                <a:latin typeface="Lucida Sans Unicode"/>
                <a:cs typeface="Lucida Sans Unicode"/>
              </a:rPr>
              <a:t> </a:t>
            </a:r>
            <a:r>
              <a:rPr dirty="0" sz="2900" spc="-765">
                <a:latin typeface="Lucida Sans Unicode"/>
                <a:cs typeface="Lucida Sans Unicode"/>
              </a:rPr>
              <a:t>=</a:t>
            </a:r>
            <a:r>
              <a:rPr dirty="0" sz="2900" spc="-30">
                <a:latin typeface="Lucida Sans Unicode"/>
                <a:cs typeface="Lucida Sans Unicode"/>
              </a:rPr>
              <a:t> Modifier.size(height</a:t>
            </a:r>
            <a:r>
              <a:rPr dirty="0" sz="2900" spc="-155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-85">
                <a:latin typeface="Lucida Sans Unicode"/>
                <a:cs typeface="Lucida Sans Unicode"/>
              </a:rPr>
              <a:t>55.dp,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width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50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110.dp)){</a:t>
            </a:r>
            <a:endParaRPr sz="29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900" spc="-20">
                <a:latin typeface="Lucida Sans Unicode"/>
                <a:cs typeface="Lucida Sans Unicode"/>
              </a:rPr>
              <a:t>text(text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"View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Records",</a:t>
            </a:r>
            <a:r>
              <a:rPr dirty="0" sz="2900" spc="-12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Color.Black,</a:t>
            </a:r>
            <a:r>
              <a:rPr dirty="0" sz="2900" spc="-125">
                <a:latin typeface="Lucida Sans Unicode"/>
                <a:cs typeface="Lucida Sans Unicode"/>
              </a:rPr>
              <a:t> </a:t>
            </a:r>
            <a:r>
              <a:rPr dirty="0" sz="2900">
                <a:latin typeface="Lucida Sans Unicode"/>
                <a:cs typeface="Lucida Sans Unicode"/>
              </a:rPr>
              <a:t>fontSize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114">
                <a:latin typeface="Lucida Sans Unicode"/>
                <a:cs typeface="Lucida Sans Unicode"/>
              </a:rPr>
              <a:t>14.sp,</a:t>
            </a:r>
            <a:r>
              <a:rPr dirty="0" sz="2900" spc="-125">
                <a:latin typeface="Lucida Sans Unicode"/>
                <a:cs typeface="Lucida Sans Unicode"/>
              </a:rPr>
              <a:t> </a:t>
            </a:r>
            <a:r>
              <a:rPr dirty="0" sz="2900" spc="-45">
                <a:latin typeface="Lucida Sans Unicode"/>
                <a:cs typeface="Lucida Sans Unicode"/>
              </a:rPr>
              <a:t>textAlign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715">
                <a:latin typeface="Lucida Sans Unicode"/>
                <a:cs typeface="Lucida Sans Unicode"/>
              </a:rPr>
              <a:t>=</a:t>
            </a:r>
            <a:r>
              <a:rPr dirty="0" sz="2900" spc="-130">
                <a:latin typeface="Lucida Sans Unicode"/>
                <a:cs typeface="Lucida Sans Unicode"/>
              </a:rPr>
              <a:t> </a:t>
            </a:r>
            <a:r>
              <a:rPr dirty="0" sz="2900" spc="-10">
                <a:latin typeface="Lucida Sans Unicode"/>
                <a:cs typeface="Lucida Sans Unicode"/>
              </a:rPr>
              <a:t>TextAlign.Center)}}</a:t>
            </a:r>
            <a:endParaRPr sz="2900">
              <a:latin typeface="Lucida Sans Unicode"/>
              <a:cs typeface="Lucida Sans Unicode"/>
            </a:endParaRPr>
          </a:p>
          <a:p>
            <a:pPr algn="ctr" marR="83185">
              <a:lnSpc>
                <a:spcPct val="100000"/>
              </a:lnSpc>
              <a:spcBef>
                <a:spcPts val="570"/>
              </a:spcBef>
            </a:pPr>
            <a:r>
              <a:rPr dirty="0" sz="2900">
                <a:latin typeface="Lucida Sans Unicode"/>
                <a:cs typeface="Lucida Sans Unicode"/>
              </a:rPr>
              <a:t>{Mainpage</a:t>
            </a:r>
            <a:r>
              <a:rPr dirty="0" sz="2900" spc="-80">
                <a:latin typeface="Lucida Sans Unicode"/>
                <a:cs typeface="Lucida Sans Unicode"/>
              </a:rPr>
              <a:t> </a:t>
            </a:r>
            <a:r>
              <a:rPr dirty="0" sz="2900" spc="160">
                <a:latin typeface="Lucida Sans Unicode"/>
                <a:cs typeface="Lucida Sans Unicode"/>
              </a:rPr>
              <a:t>}}</a:t>
            </a:r>
            <a:endParaRPr sz="2900">
              <a:latin typeface="Lucida Sans Unicode"/>
              <a:cs typeface="Lucida Sans Unicode"/>
            </a:endParaRPr>
          </a:p>
          <a:p>
            <a:pPr algn="ctr" marR="83185">
              <a:lnSpc>
                <a:spcPct val="100000"/>
              </a:lnSpc>
              <a:spcBef>
                <a:spcPts val="575"/>
              </a:spcBef>
            </a:pPr>
            <a:r>
              <a:rPr dirty="0" sz="2900" spc="135">
                <a:latin typeface="Lucida Sans Unicode"/>
                <a:cs typeface="Lucida Sans Unicode"/>
              </a:rPr>
              <a:t>}</a:t>
            </a:r>
            <a:endParaRPr sz="2900">
              <a:latin typeface="Lucida Sans Unicode"/>
              <a:cs typeface="Lucida Sans Unicode"/>
            </a:endParaRPr>
          </a:p>
          <a:p>
            <a:pPr algn="ctr" marR="83185">
              <a:lnSpc>
                <a:spcPct val="100000"/>
              </a:lnSpc>
              <a:spcBef>
                <a:spcPts val="575"/>
              </a:spcBef>
            </a:pPr>
            <a:r>
              <a:rPr dirty="0" sz="2900" spc="135">
                <a:latin typeface="Lucida Sans Unicode"/>
                <a:cs typeface="Lucida Sans Unicode"/>
              </a:rPr>
              <a:t>}</a:t>
            </a:r>
            <a:endParaRPr sz="2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91044" y="1468184"/>
            <a:ext cx="12624435" cy="662622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3400" spc="40">
                <a:latin typeface="Lucida Sans Unicode"/>
                <a:cs typeface="Lucida Sans Unicode"/>
              </a:rPr>
              <a:t>@Composable</a:t>
            </a:r>
            <a:endParaRPr sz="3400">
              <a:latin typeface="Lucida Sans Unicode"/>
              <a:cs typeface="Lucida Sans Unicode"/>
            </a:endParaRPr>
          </a:p>
          <a:p>
            <a:pPr algn="ctr" marR="99060">
              <a:lnSpc>
                <a:spcPct val="100000"/>
              </a:lnSpc>
              <a:spcBef>
                <a:spcPts val="645"/>
              </a:spcBef>
            </a:pPr>
            <a:r>
              <a:rPr dirty="0" sz="3400">
                <a:latin typeface="Lucida Sans Unicode"/>
                <a:cs typeface="Lucida Sans Unicode"/>
              </a:rPr>
              <a:t>fun</a:t>
            </a:r>
            <a:r>
              <a:rPr dirty="0" sz="3400" spc="-16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MainPage()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220">
                <a:latin typeface="Lucida Sans Unicode"/>
                <a:cs typeface="Lucida Sans Unicode"/>
              </a:rPr>
              <a:t>{</a:t>
            </a:r>
            <a:r>
              <a:rPr dirty="0" sz="3400" spc="-15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Column(</a:t>
            </a:r>
            <a:endParaRPr sz="3400">
              <a:latin typeface="Lucida Sans Unicode"/>
              <a:cs typeface="Lucida Sans Unicode"/>
            </a:endParaRPr>
          </a:p>
          <a:p>
            <a:pPr algn="ctr" marL="700405" marR="799465" indent="-107314">
              <a:lnSpc>
                <a:spcPct val="115799"/>
              </a:lnSpc>
            </a:pPr>
            <a:r>
              <a:rPr dirty="0" sz="3400">
                <a:latin typeface="Lucida Sans Unicode"/>
                <a:cs typeface="Lucida Sans Unicode"/>
              </a:rPr>
              <a:t>modifier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23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Modifier.padding(20.dp).fillMaxSize(), </a:t>
            </a:r>
            <a:r>
              <a:rPr dirty="0" sz="3400">
                <a:latin typeface="Lucida Sans Unicode"/>
                <a:cs typeface="Lucida Sans Unicode"/>
              </a:rPr>
              <a:t>verticalArrangement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5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Arrangement.Center, </a:t>
            </a:r>
            <a:r>
              <a:rPr dirty="0" sz="3400" spc="-35">
                <a:latin typeface="Lucida Sans Unicode"/>
                <a:cs typeface="Lucida Sans Unicode"/>
              </a:rPr>
              <a:t>horizontalAlignment</a:t>
            </a:r>
            <a:r>
              <a:rPr dirty="0" sz="3400" spc="-17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5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Alignment.CenterHorizontally)</a:t>
            </a:r>
            <a:endParaRPr sz="3400">
              <a:latin typeface="Lucida Sans Unicode"/>
              <a:cs typeface="Lucida Sans Unicode"/>
            </a:endParaRPr>
          </a:p>
          <a:p>
            <a:pPr algn="ctr" marL="1292225" marR="1391285" indent="-107314">
              <a:lnSpc>
                <a:spcPct val="115799"/>
              </a:lnSpc>
            </a:pPr>
            <a:r>
              <a:rPr dirty="0" sz="3400" spc="220">
                <a:latin typeface="Lucida Sans Unicode"/>
                <a:cs typeface="Lucida Sans Unicode"/>
              </a:rPr>
              <a:t>{</a:t>
            </a:r>
            <a:r>
              <a:rPr dirty="0" sz="3400" spc="-225">
                <a:latin typeface="Lucida Sans Unicode"/>
                <a:cs typeface="Lucida Sans Unicode"/>
              </a:rPr>
              <a:t> </a:t>
            </a:r>
            <a:r>
              <a:rPr dirty="0" sz="3400" spc="-55">
                <a:latin typeface="Lucida Sans Unicode"/>
                <a:cs typeface="Lucida Sans Unicode"/>
              </a:rPr>
              <a:t>Text(text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80">
                <a:latin typeface="Lucida Sans Unicode"/>
                <a:cs typeface="Lucida Sans Unicode"/>
              </a:rPr>
              <a:t>"Welcome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85">
                <a:latin typeface="Lucida Sans Unicode"/>
                <a:cs typeface="Lucida Sans Unicode"/>
              </a:rPr>
              <a:t>To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Expense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Tracker", </a:t>
            </a:r>
            <a:r>
              <a:rPr dirty="0" sz="3400">
                <a:latin typeface="Lucida Sans Unicode"/>
                <a:cs typeface="Lucida Sans Unicode"/>
              </a:rPr>
              <a:t>fontSize</a:t>
            </a:r>
            <a:r>
              <a:rPr dirty="0" sz="3400" spc="-17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120">
                <a:latin typeface="Lucida Sans Unicode"/>
                <a:cs typeface="Lucida Sans Unicode"/>
              </a:rPr>
              <a:t>42.sp,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fontWeight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FontWeight.Bold, </a:t>
            </a:r>
            <a:r>
              <a:rPr dirty="0" sz="3400" spc="-60">
                <a:latin typeface="Lucida Sans Unicode"/>
                <a:cs typeface="Lucida Sans Unicode"/>
              </a:rPr>
              <a:t>textAlign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22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TextAlign.Center) </a:t>
            </a:r>
            <a:r>
              <a:rPr dirty="0" sz="3400">
                <a:latin typeface="Lucida Sans Unicode"/>
                <a:cs typeface="Lucida Sans Unicode"/>
              </a:rPr>
              <a:t>Image(painterResource(id</a:t>
            </a:r>
            <a:r>
              <a:rPr dirty="0" sz="3400" spc="-8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80">
                <a:latin typeface="Lucida Sans Unicode"/>
                <a:cs typeface="Lucida Sans Unicode"/>
              </a:rPr>
              <a:t> </a:t>
            </a:r>
            <a:r>
              <a:rPr dirty="0" sz="3400" spc="-10">
                <a:latin typeface="Lucida Sans Unicode"/>
                <a:cs typeface="Lucida Sans Unicode"/>
              </a:rPr>
              <a:t>R.drawable.img_1), </a:t>
            </a:r>
            <a:r>
              <a:rPr dirty="0" sz="3400">
                <a:latin typeface="Lucida Sans Unicode"/>
                <a:cs typeface="Lucida Sans Unicode"/>
              </a:rPr>
              <a:t>contentDescription</a:t>
            </a:r>
            <a:r>
              <a:rPr dirty="0" sz="3400" spc="450">
                <a:latin typeface="Lucida Sans Unicode"/>
                <a:cs typeface="Lucida Sans Unicode"/>
              </a:rPr>
              <a:t> </a:t>
            </a:r>
            <a:r>
              <a:rPr dirty="0" sz="3400" spc="-20">
                <a:latin typeface="Lucida Sans Unicode"/>
                <a:cs typeface="Lucida Sans Unicode"/>
              </a:rPr>
              <a:t>="",</a:t>
            </a:r>
            <a:endParaRPr sz="34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>
                <a:latin typeface="Lucida Sans Unicode"/>
                <a:cs typeface="Lucida Sans Unicode"/>
              </a:rPr>
              <a:t>modifier</a:t>
            </a:r>
            <a:r>
              <a:rPr dirty="0" sz="3400" spc="-17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35">
                <a:latin typeface="Lucida Sans Unicode"/>
                <a:cs typeface="Lucida Sans Unicode"/>
              </a:rPr>
              <a:t>Modifier.size(height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500.dp,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width</a:t>
            </a:r>
            <a:r>
              <a:rPr dirty="0" sz="3400" spc="-175">
                <a:latin typeface="Lucida Sans Unicode"/>
                <a:cs typeface="Lucida Sans Unicode"/>
              </a:rPr>
              <a:t> </a:t>
            </a:r>
            <a:r>
              <a:rPr dirty="0" sz="3400" spc="-840">
                <a:latin typeface="Lucida Sans Unicode"/>
                <a:cs typeface="Lucida Sans Unicode"/>
              </a:rPr>
              <a:t>=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500.dp))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220">
                <a:latin typeface="Lucida Sans Unicode"/>
                <a:cs typeface="Lucida Sans Unicode"/>
              </a:rPr>
              <a:t>}</a:t>
            </a:r>
            <a:r>
              <a:rPr dirty="0" sz="3400" spc="-170">
                <a:latin typeface="Lucida Sans Unicode"/>
                <a:cs typeface="Lucida Sans Unicode"/>
              </a:rPr>
              <a:t> </a:t>
            </a:r>
            <a:r>
              <a:rPr dirty="0" sz="3400" spc="170">
                <a:latin typeface="Lucida Sans Unicode"/>
                <a:cs typeface="Lucida Sans Unicode"/>
              </a:rPr>
              <a:t>}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406" rIns="0" bIns="0" rtlCol="0" vert="horz">
            <a:spAutoFit/>
          </a:bodyPr>
          <a:lstStyle/>
          <a:p>
            <a:pPr marL="1049655">
              <a:lnSpc>
                <a:spcPct val="100000"/>
              </a:lnSpc>
              <a:spcBef>
                <a:spcPts val="100"/>
              </a:spcBef>
            </a:pPr>
            <a:r>
              <a:rPr dirty="0" spc="-490"/>
              <a:t>OUTPUT</a:t>
            </a:r>
            <a:r>
              <a:rPr dirty="0" spc="-495"/>
              <a:t> </a:t>
            </a:r>
            <a:r>
              <a:rPr dirty="0" spc="-365"/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0578" y="1501520"/>
            <a:ext cx="3124199" cy="6515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Mukilan Ramarathinam</dc:creator>
  <cp:keywords>DAGWhmt7sxM,BAFydfCjPOw</cp:keywords>
  <dc:title> NM - MONEY MATTERS</dc:title>
  <dcterms:created xsi:type="dcterms:W3CDTF">2024-11-18T05:30:25Z</dcterms:created>
  <dcterms:modified xsi:type="dcterms:W3CDTF">2024-11-18T05:30:25Z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2024-11-18T00:00:00Z</vt:filetime>
  </property>
  <property fmtid="{D5CDD505-2E9C-101B-9397-08002B2CF9AE}" pid="5" name="Producer">
    <vt:lpwstr>Canva</vt:lpwstr>
  </property>
</Properties>
</file>