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3"/>
  </p:notesMasterIdLst>
  <p:sldIdLst>
    <p:sldId id="256" r:id="rId2"/>
    <p:sldId id="3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Lst>
  <p:sldSz cx="12192000" cy="6858000"/>
  <p:notesSz cx="6858000" cy="9144000"/>
  <p:embeddedFontLst>
    <p:embeddedFont>
      <p:font typeface="Consolas" panose="020B0609020204030204" pitchFamily="49" charset="0"/>
      <p:regular r:id="rId134"/>
      <p:bold r:id="rId135"/>
      <p:italic r:id="rId136"/>
      <p:boldItalic r:id="rId137"/>
    </p:embeddedFont>
    <p:embeddedFont>
      <p:font typeface="Helvetica Neue" panose="020B0604020202020204" charset="0"/>
      <p:regular r:id="rId138"/>
      <p:bold r:id="rId139"/>
      <p:italic r:id="rId140"/>
      <p:boldItalic r:id="rId141"/>
    </p:embeddedFont>
    <p:embeddedFont>
      <p:font typeface="Sofia" panose="020B0604020202020204" charset="0"/>
      <p:regular r:id="rId1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3" roundtripDataSignature="AMtx7mjQiRH80eqnD04446Uo/myEfZL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965791-12D7-43C5-9367-AFD8EF4BF480}">
  <a:tblStyle styleId="{8B965791-12D7-43C5-9367-AFD8EF4BF4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7.fntdata"/><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2.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10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p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10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0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1" name="Google Shape;771;p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0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6" name="Google Shape;776;p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8" name="Google Shape;788;p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1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4" name="Google Shape;794;p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0" name="Google Shape;800;p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1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6" name="Google Shape;806;p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1" name="Google Shape;811;p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6" name="Google Shape;816;p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1" name="Google Shape;821;p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1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6" name="Google Shape;826;p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1" name="Google Shape;831;p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7" name="Google Shape;837;p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1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2" name="Google Shape;842;p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1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7" name="Google Shape;847;p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3" name="Google Shape;853;p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9" name="Google Shape;859;p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123: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124</a:t>
            </a:fld>
            <a:endParaRPr sz="1200" b="0" i="0" u="none" strike="noStrike" cap="none">
              <a:solidFill>
                <a:schemeClr val="dk1"/>
              </a:solidFill>
              <a:latin typeface="Helvetica Neue"/>
              <a:ea typeface="Helvetica Neue"/>
              <a:cs typeface="Helvetica Neue"/>
              <a:sym typeface="Helvetica Neue"/>
            </a:endParaRPr>
          </a:p>
        </p:txBody>
      </p:sp>
      <p:sp>
        <p:nvSpPr>
          <p:cNvPr id="864" name="Google Shape;864;p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5" name="Google Shape;865;p1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24: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125</a:t>
            </a:fld>
            <a:endParaRPr sz="1200" b="0" i="0" u="none" strike="noStrike" cap="none">
              <a:solidFill>
                <a:schemeClr val="dk1"/>
              </a:solidFill>
              <a:latin typeface="Helvetica Neue"/>
              <a:ea typeface="Helvetica Neue"/>
              <a:cs typeface="Helvetica Neue"/>
              <a:sym typeface="Helvetica Neue"/>
            </a:endParaRPr>
          </a:p>
        </p:txBody>
      </p:sp>
      <p:sp>
        <p:nvSpPr>
          <p:cNvPr id="872" name="Google Shape;872;p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1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25:notes"/>
          <p:cNvSpPr txBox="1"/>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126</a:t>
            </a:fld>
            <a:endParaRPr sz="1200" b="0" i="0" u="none" strike="noStrike" cap="none">
              <a:solidFill>
                <a:schemeClr val="dk1"/>
              </a:solidFill>
              <a:latin typeface="Helvetica Neue"/>
              <a:ea typeface="Helvetica Neue"/>
              <a:cs typeface="Helvetica Neue"/>
              <a:sym typeface="Helvetica Neue"/>
            </a:endParaRPr>
          </a:p>
        </p:txBody>
      </p:sp>
      <p:sp>
        <p:nvSpPr>
          <p:cNvPr id="879" name="Google Shape;879;p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1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6" name="Google Shape;886;p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4" name="Google Shape;894;p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9" name="Google Shape;899;p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4" name="Google Shape;904;p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1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9" name="Google Shape;909;p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3" name="Google Shape;533;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7" name="Google Shape;57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3" name="Google Shape;583;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6" name="Google Shape;61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1" name="Google Shape;631;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7" name="Google Shape;637;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5" name="Google Shape;645;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5" name="Google Shape;665;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2" name="Google Shape;672;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7" name="Google Shape;677;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3" name="Google Shape;683;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0" name="Google Shape;690;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6" name="Google Shape;696;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5" name="Google Shape;705;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1" name="Google Shape;711;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7" name="Google Shape;717;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32"/>
          <p:cNvSpPr/>
          <p:nvPr/>
        </p:nvSpPr>
        <p:spPr>
          <a:xfrm>
            <a:off x="9525000" y="55563"/>
            <a:ext cx="2543175" cy="1066800"/>
          </a:xfrm>
          <a:prstGeom prst="rect">
            <a:avLst/>
          </a:prstGeom>
          <a:blipFill rotWithShape="1">
            <a:blip r:embed="rId2">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40"/>
          <p:cNvSpPr>
            <a:spLocks noGrp="1"/>
          </p:cNvSpPr>
          <p:nvPr>
            <p:ph type="pic" idx="2"/>
          </p:nvPr>
        </p:nvSpPr>
        <p:spPr>
          <a:xfrm>
            <a:off x="5183188" y="987425"/>
            <a:ext cx="6172200" cy="4873625"/>
          </a:xfrm>
          <a:prstGeom prst="rect">
            <a:avLst/>
          </a:prstGeom>
          <a:noFill/>
          <a:ln>
            <a:noFill/>
          </a:ln>
        </p:spPr>
      </p:sp>
      <p:sp>
        <p:nvSpPr>
          <p:cNvPr id="70" name="Google Shape;70;p1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31"/>
          <p:cNvPicPr preferRelativeResize="0"/>
          <p:nvPr/>
        </p:nvPicPr>
        <p:blipFill rotWithShape="1">
          <a:blip r:embed="rId13">
            <a:alphaModFix/>
          </a:blip>
          <a:srcRect/>
          <a:stretch/>
        </p:blipFill>
        <p:spPr>
          <a:xfrm>
            <a:off x="9991725" y="0"/>
            <a:ext cx="2114550" cy="1174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tudytonight.com/dbms/database-key.ph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studytonight.com/dbms/alter-query.ph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sql-where-clause/"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www.geeksforgeeks.org/sql-group-by/" TargetMode="External"/><Relationship Id="rId5" Type="http://schemas.openxmlformats.org/officeDocument/2006/relationships/hyperlink" Target="https://www.geeksforgeeks.org/sql-order-by/" TargetMode="External"/><Relationship Id="rId4" Type="http://schemas.openxmlformats.org/officeDocument/2006/relationships/hyperlink" Target="https://www.geeksforgeeks.org/having-vs-where-claus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524000" y="11985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Unit 3</a:t>
            </a:r>
            <a:endParaRPr dirty="0"/>
          </a:p>
        </p:txBody>
      </p:sp>
      <p:sp>
        <p:nvSpPr>
          <p:cNvPr id="91" name="Google Shape;91;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sz="6000" dirty="0"/>
              <a:t>SQL </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body" idx="1"/>
          </p:nvPr>
        </p:nvSpPr>
        <p:spPr>
          <a:xfrm>
            <a:off x="796955" y="930719"/>
            <a:ext cx="10863742" cy="499656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0" i="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b="0" i="0">
                <a:solidFill>
                  <a:srgbClr val="FF0000"/>
                </a:solidFill>
                <a:latin typeface="Times New Roman"/>
                <a:ea typeface="Times New Roman"/>
                <a:cs typeface="Times New Roman"/>
                <a:sym typeface="Times New Roman"/>
              </a:rPr>
              <a:t>ALTER</a:t>
            </a:r>
            <a:r>
              <a:rPr lang="en-US" sz="2000" b="0" i="0">
                <a:solidFill>
                  <a:srgbClr val="001C3B"/>
                </a:solidFill>
                <a:latin typeface="Times New Roman"/>
                <a:ea typeface="Times New Roman"/>
                <a:cs typeface="Times New Roman"/>
                <a:sym typeface="Times New Roman"/>
              </a:rPr>
              <a:t> - Add a new attribute or Modify the characteristics of some existing attribute.</a:t>
            </a:r>
            <a:endParaRPr/>
          </a:p>
          <a:p>
            <a:pPr marL="228600" lvl="0" indent="-101600" algn="just"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ADD</a:t>
            </a:r>
            <a:r>
              <a:rPr lang="en-US" sz="2000">
                <a:latin typeface="Times New Roman"/>
                <a:ea typeface="Times New Roman"/>
                <a:cs typeface="Times New Roman"/>
                <a:sym typeface="Times New Roman"/>
              </a:rPr>
              <a:t> (column_name1 data_type (size), column_name2 data_type (size),….., column_nameN data_type (size));</a:t>
            </a:r>
            <a:endParaRPr/>
          </a:p>
          <a:p>
            <a:pPr marL="0" lvl="0" indent="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(Address varchar2(20));</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(Designation varchar2(20), Dept varchar2(3));</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Cursor</a:t>
            </a:r>
            <a:endParaRPr/>
          </a:p>
        </p:txBody>
      </p:sp>
      <p:sp>
        <p:nvSpPr>
          <p:cNvPr id="732" name="Google Shape;732;p99"/>
          <p:cNvSpPr txBox="1">
            <a:spLocks noGrp="1"/>
          </p:cNvSpPr>
          <p:nvPr>
            <p:ph type="body" idx="1"/>
          </p:nvPr>
        </p:nvSpPr>
        <p:spPr>
          <a:xfrm>
            <a:off x="1981200" y="1600200"/>
            <a:ext cx="8229600" cy="4800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2800"/>
              <a:buChar char="•"/>
            </a:pPr>
            <a:r>
              <a:rPr lang="en-US">
                <a:solidFill>
                  <a:srgbClr val="000000"/>
                </a:solidFill>
              </a:rPr>
              <a:t>A </a:t>
            </a:r>
            <a:r>
              <a:rPr lang="en-US" b="1">
                <a:solidFill>
                  <a:srgbClr val="000000"/>
                </a:solidFill>
              </a:rPr>
              <a:t>cursor</a:t>
            </a:r>
            <a:r>
              <a:rPr lang="en-US">
                <a:solidFill>
                  <a:srgbClr val="000000"/>
                </a:solidFill>
              </a:rPr>
              <a:t> is a pointer to this context area. PL/SQL controls the context area through a cursor. A cursor holds the rows (one or more) returned by a SQL statement. The set of rows the cursor holds is referred to as the </a:t>
            </a:r>
            <a:r>
              <a:rPr lang="en-US" b="1">
                <a:solidFill>
                  <a:srgbClr val="000000"/>
                </a:solidFill>
              </a:rPr>
              <a:t>active set</a:t>
            </a:r>
            <a:r>
              <a:rPr lang="en-US">
                <a:solidFill>
                  <a:srgbClr val="000000"/>
                </a:solidFill>
              </a:rPr>
              <a:t>.</a:t>
            </a:r>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rPr>
              <a:t>There are two types of cursors −</a:t>
            </a:r>
            <a:endParaRPr/>
          </a:p>
          <a:p>
            <a:pPr marL="0" lvl="0" indent="0" algn="l" rtl="0">
              <a:lnSpc>
                <a:spcPct val="90000"/>
              </a:lnSpc>
              <a:spcBef>
                <a:spcPts val="1000"/>
              </a:spcBef>
              <a:spcAft>
                <a:spcPts val="0"/>
              </a:spcAft>
              <a:buClr>
                <a:schemeClr val="dk1"/>
              </a:buClr>
              <a:buSzPts val="2800"/>
              <a:buNone/>
            </a:pPr>
            <a:r>
              <a:rPr lang="en-US"/>
              <a:t>	Implicit cursors</a:t>
            </a:r>
            <a:endParaRPr/>
          </a:p>
          <a:p>
            <a:pPr marL="0" lvl="0" indent="0" algn="l" rtl="0">
              <a:lnSpc>
                <a:spcPct val="90000"/>
              </a:lnSpc>
              <a:spcBef>
                <a:spcPts val="1000"/>
              </a:spcBef>
              <a:spcAft>
                <a:spcPts val="0"/>
              </a:spcAft>
              <a:buClr>
                <a:schemeClr val="dk1"/>
              </a:buClr>
              <a:buSzPts val="2800"/>
              <a:buNone/>
            </a:pPr>
            <a:r>
              <a:rPr lang="en-US"/>
              <a:t>	Explicit cursors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100"/>
          <p:cNvSpPr txBox="1">
            <a:spLocks noGrp="1"/>
          </p:cNvSpPr>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Implicit Cursors</a:t>
            </a:r>
            <a:endParaRPr/>
          </a:p>
        </p:txBody>
      </p:sp>
      <p:sp>
        <p:nvSpPr>
          <p:cNvPr id="738" name="Google Shape;738;p100"/>
          <p:cNvSpPr txBox="1">
            <a:spLocks noGrp="1"/>
          </p:cNvSpPr>
          <p:nvPr>
            <p:ph type="body" idx="1"/>
          </p:nvPr>
        </p:nvSpPr>
        <p:spPr>
          <a:xfrm>
            <a:off x="1981200" y="1142985"/>
            <a:ext cx="8229600" cy="4983179"/>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800"/>
              <a:buChar char="•"/>
            </a:pPr>
            <a:r>
              <a:rPr lang="en-US"/>
              <a:t>Implicit cursors are automatically created by Oracle whenever an SQL statement is executed, when there is no explicit cursor for the statement. </a:t>
            </a:r>
            <a:endParaRPr/>
          </a:p>
          <a:p>
            <a:pPr marL="457200" lvl="0" indent="-342900" algn="just" rtl="0">
              <a:lnSpc>
                <a:spcPct val="90000"/>
              </a:lnSpc>
              <a:spcBef>
                <a:spcPts val="1000"/>
              </a:spcBef>
              <a:spcAft>
                <a:spcPts val="0"/>
              </a:spcAft>
              <a:buSzPts val="1800"/>
              <a:buChar char="•"/>
            </a:pPr>
            <a:r>
              <a:rPr lang="en-US"/>
              <a:t>Programmers cannot control the implicit cursors and the information in it.</a:t>
            </a:r>
            <a:endParaRPr/>
          </a:p>
          <a:p>
            <a:pPr marL="457200" lvl="0" indent="-342900" algn="just" rtl="0">
              <a:lnSpc>
                <a:spcPct val="90000"/>
              </a:lnSpc>
              <a:spcBef>
                <a:spcPts val="1000"/>
              </a:spcBef>
              <a:spcAft>
                <a:spcPts val="0"/>
              </a:spcAft>
              <a:buSzPts val="1800"/>
              <a:buChar char="•"/>
            </a:pPr>
            <a:r>
              <a:rPr lang="en-US"/>
              <a:t>In PL/SQL, the most recent implicit cursor is the </a:t>
            </a:r>
            <a:r>
              <a:rPr lang="en-US" b="1"/>
              <a:t>SQL cursor</a:t>
            </a:r>
            <a:r>
              <a:rPr lang="en-US"/>
              <a:t>, which has the following attributes.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01"/>
          <p:cNvSpPr txBox="1">
            <a:spLocks noGrp="1"/>
          </p:cNvSpPr>
          <p:nvPr>
            <p:ph type="title"/>
          </p:nvPr>
        </p:nvSpPr>
        <p:spPr>
          <a:xfrm>
            <a:off x="1981200" y="274638"/>
            <a:ext cx="8229600" cy="36828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br>
              <a:rPr lang="en-US"/>
            </a:br>
            <a:r>
              <a:rPr lang="en-US"/>
              <a:t>Implicit Cursors</a:t>
            </a:r>
            <a:br>
              <a:rPr lang="en-US"/>
            </a:br>
            <a:endParaRPr/>
          </a:p>
        </p:txBody>
      </p:sp>
      <p:graphicFrame>
        <p:nvGraphicFramePr>
          <p:cNvPr id="744" name="Google Shape;744;p101"/>
          <p:cNvGraphicFramePr/>
          <p:nvPr/>
        </p:nvGraphicFramePr>
        <p:xfrm>
          <a:off x="1143000" y="836713"/>
          <a:ext cx="8872550" cy="5400600"/>
        </p:xfrm>
        <a:graphic>
          <a:graphicData uri="http://schemas.openxmlformats.org/drawingml/2006/table">
            <a:tbl>
              <a:tblPr>
                <a:noFill/>
                <a:tableStyleId>{8B965791-12D7-43C5-9367-AFD8EF4BF480}</a:tableStyleId>
              </a:tblPr>
              <a:tblGrid>
                <a:gridCol w="1634425">
                  <a:extLst>
                    <a:ext uri="{9D8B030D-6E8A-4147-A177-3AD203B41FA5}">
                      <a16:colId xmlns:a16="http://schemas.microsoft.com/office/drawing/2014/main" val="20000"/>
                    </a:ext>
                  </a:extLst>
                </a:gridCol>
                <a:gridCol w="7238125">
                  <a:extLst>
                    <a:ext uri="{9D8B030D-6E8A-4147-A177-3AD203B41FA5}">
                      <a16:colId xmlns:a16="http://schemas.microsoft.com/office/drawing/2014/main" val="20001"/>
                    </a:ext>
                  </a:extLst>
                </a:gridCol>
              </a:tblGrid>
              <a:tr h="317750">
                <a:tc>
                  <a:txBody>
                    <a:bodyPr/>
                    <a:lstStyle/>
                    <a:p>
                      <a:pPr marL="0" marR="0" lvl="0" indent="0" algn="ctr" rtl="0">
                        <a:lnSpc>
                          <a:spcPct val="100000"/>
                        </a:lnSpc>
                        <a:spcBef>
                          <a:spcPts val="0"/>
                        </a:spcBef>
                        <a:spcAft>
                          <a:spcPts val="0"/>
                        </a:spcAft>
                        <a:buNone/>
                      </a:pPr>
                      <a:r>
                        <a:rPr lang="en-US" sz="1400" u="none" strike="noStrike" cap="none"/>
                        <a:t>S.No</a:t>
                      </a:r>
                      <a:endParaRPr sz="1400" u="none" strike="noStrike" cap="none"/>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ctr" rtl="0">
                        <a:lnSpc>
                          <a:spcPct val="100000"/>
                        </a:lnSpc>
                        <a:spcBef>
                          <a:spcPts val="0"/>
                        </a:spcBef>
                        <a:spcAft>
                          <a:spcPts val="0"/>
                        </a:spcAft>
                        <a:buNone/>
                      </a:pPr>
                      <a:r>
                        <a:rPr lang="en-US" sz="1400" u="none" strike="noStrike" cap="none"/>
                        <a:t>Attribute &amp; Description</a:t>
                      </a:r>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1314325">
                <a:tc>
                  <a:txBody>
                    <a:bodyPr/>
                    <a:lstStyle/>
                    <a:p>
                      <a:pPr marL="0" marR="0" lvl="0" indent="0" algn="ctr" rtl="0">
                        <a:lnSpc>
                          <a:spcPct val="100000"/>
                        </a:lnSpc>
                        <a:spcBef>
                          <a:spcPts val="0"/>
                        </a:spcBef>
                        <a:spcAft>
                          <a:spcPts val="0"/>
                        </a:spcAft>
                        <a:buNone/>
                      </a:pPr>
                      <a:r>
                        <a:rPr lang="en-US" sz="1400" u="none" strike="noStrike" cap="none"/>
                        <a:t>1</a:t>
                      </a:r>
                      <a:endParaRPr/>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%FOUND</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Returns TRUE if an INSERT, UPDATE, or DELETE statement affected one or more rows or a SELECT INTO statement returned one or more rows. Otherwise, it returns FALSE.</a:t>
                      </a:r>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1488725">
                <a:tc>
                  <a:txBody>
                    <a:bodyPr/>
                    <a:lstStyle/>
                    <a:p>
                      <a:pPr marL="0" marR="0" lvl="0" indent="0" algn="ctr" rtl="0">
                        <a:lnSpc>
                          <a:spcPct val="100000"/>
                        </a:lnSpc>
                        <a:spcBef>
                          <a:spcPts val="0"/>
                        </a:spcBef>
                        <a:spcAft>
                          <a:spcPts val="0"/>
                        </a:spcAft>
                        <a:buNone/>
                      </a:pPr>
                      <a:r>
                        <a:rPr lang="en-US" sz="1400" u="none" strike="noStrike" cap="none"/>
                        <a:t>2</a:t>
                      </a:r>
                      <a:endParaRPr/>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%NOTFOUND</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The logical opposite of %FOUND. It returns TRUE if an INSERT, UPDATE, or DELETE statement affected no rows, or a SELECT INTO statement returned no rows. Otherwise, it returns FALSE.</a:t>
                      </a:r>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1139900">
                <a:tc>
                  <a:txBody>
                    <a:bodyPr/>
                    <a:lstStyle/>
                    <a:p>
                      <a:pPr marL="0" marR="0" lvl="0" indent="0" algn="ctr" rtl="0">
                        <a:lnSpc>
                          <a:spcPct val="100000"/>
                        </a:lnSpc>
                        <a:spcBef>
                          <a:spcPts val="0"/>
                        </a:spcBef>
                        <a:spcAft>
                          <a:spcPts val="0"/>
                        </a:spcAft>
                        <a:buNone/>
                      </a:pPr>
                      <a:r>
                        <a:rPr lang="en-US" sz="1400" u="none" strike="noStrike" cap="none"/>
                        <a:t>3</a:t>
                      </a:r>
                      <a:endParaRPr/>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%ISOPEN</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Always returns FALSE for implicit cursors, because Oracle closes the SQL cursor automatically after executing its associated SQL statement.</a:t>
                      </a:r>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1139900">
                <a:tc>
                  <a:txBody>
                    <a:bodyPr/>
                    <a:lstStyle/>
                    <a:p>
                      <a:pPr marL="0" marR="0" lvl="0" indent="0" algn="ctr" rtl="0">
                        <a:lnSpc>
                          <a:spcPct val="100000"/>
                        </a:lnSpc>
                        <a:spcBef>
                          <a:spcPts val="0"/>
                        </a:spcBef>
                        <a:spcAft>
                          <a:spcPts val="0"/>
                        </a:spcAft>
                        <a:buNone/>
                      </a:pPr>
                      <a:r>
                        <a:rPr lang="en-US" sz="1400" u="none" strike="noStrike" cap="none"/>
                        <a:t>4</a:t>
                      </a:r>
                      <a:endParaRPr/>
                    </a:p>
                  </a:txBody>
                  <a:tcPr marL="40850" marR="40850" marT="40850" marB="40850" anchor="ctr">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rPr>
                        <a:t>%ROWCOUNT</a:t>
                      </a:r>
                      <a:endParaRPr sz="1400" u="none" strike="noStrike" cap="none">
                        <a:solidFill>
                          <a:srgbClr val="000000"/>
                        </a:solidFill>
                      </a:endParaRPr>
                    </a:p>
                    <a:p>
                      <a:pPr marL="0" marR="0" lvl="0" indent="0" algn="just" rtl="0">
                        <a:lnSpc>
                          <a:spcPct val="100000"/>
                        </a:lnSpc>
                        <a:spcBef>
                          <a:spcPts val="0"/>
                        </a:spcBef>
                        <a:spcAft>
                          <a:spcPts val="0"/>
                        </a:spcAft>
                        <a:buNone/>
                      </a:pPr>
                      <a:r>
                        <a:rPr lang="en-US" sz="1400" u="none" strike="noStrike" cap="none">
                          <a:solidFill>
                            <a:srgbClr val="000000"/>
                          </a:solidFill>
                        </a:rPr>
                        <a:t>Returns the number of rows affected by an INSERT, UPDATE, or DELETE statement, or returned by a SELECT INTO statement.</a:t>
                      </a:r>
                      <a:endParaRPr/>
                    </a:p>
                  </a:txBody>
                  <a:tcPr marL="40850" marR="40850" marT="40850" marB="408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02"/>
          <p:cNvSpPr txBox="1">
            <a:spLocks noGrp="1"/>
          </p:cNvSpPr>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Example</a:t>
            </a:r>
            <a:endParaRPr/>
          </a:p>
        </p:txBody>
      </p:sp>
      <p:sp>
        <p:nvSpPr>
          <p:cNvPr id="750" name="Google Shape;750;p102"/>
          <p:cNvSpPr txBox="1">
            <a:spLocks noGrp="1"/>
          </p:cNvSpPr>
          <p:nvPr>
            <p:ph type="body" idx="1"/>
          </p:nvPr>
        </p:nvSpPr>
        <p:spPr>
          <a:xfrm>
            <a:off x="614362" y="857232"/>
            <a:ext cx="9972675" cy="5604676"/>
          </a:xfrm>
          <a:prstGeom prst="rect">
            <a:avLst/>
          </a:prstGeom>
          <a:noFill/>
          <a:ln>
            <a:noFill/>
          </a:ln>
        </p:spPr>
        <p:txBody>
          <a:bodyPr spcFirstLastPara="1" wrap="square" lIns="91425" tIns="45700" rIns="91425" bIns="45700" anchor="t" anchorCtr="0">
            <a:noAutofit/>
          </a:bodyPr>
          <a:lstStyle/>
          <a:p>
            <a:pPr marL="114300" lvl="0" indent="0" algn="just" rtl="0">
              <a:lnSpc>
                <a:spcPct val="90000"/>
              </a:lnSpc>
              <a:spcBef>
                <a:spcPts val="1000"/>
              </a:spcBef>
              <a:spcAft>
                <a:spcPts val="0"/>
              </a:spcAft>
              <a:buSzPts val="1800"/>
              <a:buNone/>
            </a:pPr>
            <a:r>
              <a:rPr lang="en-US" sz="1800"/>
              <a:t>The following program will update the employee table and increase the salary of each customer by 500 and use the SQL%ROWCOUNT attribute to determine the number of rows affected −</a:t>
            </a:r>
            <a:endParaRPr/>
          </a:p>
          <a:p>
            <a:pPr marL="0" lvl="0" indent="0" algn="l" rtl="0">
              <a:lnSpc>
                <a:spcPct val="90000"/>
              </a:lnSpc>
              <a:spcBef>
                <a:spcPts val="1000"/>
              </a:spcBef>
              <a:spcAft>
                <a:spcPts val="0"/>
              </a:spcAft>
              <a:buSzPts val="1800"/>
              <a:buNone/>
            </a:pPr>
            <a:r>
              <a:rPr lang="en-US" sz="1800"/>
              <a:t>DECLARE  </a:t>
            </a:r>
            <a:endParaRPr/>
          </a:p>
          <a:p>
            <a:pPr marL="0" lvl="0" indent="0" algn="l" rtl="0">
              <a:lnSpc>
                <a:spcPct val="90000"/>
              </a:lnSpc>
              <a:spcBef>
                <a:spcPts val="1000"/>
              </a:spcBef>
              <a:spcAft>
                <a:spcPts val="0"/>
              </a:spcAft>
              <a:buSzPts val="1800"/>
              <a:buNone/>
            </a:pPr>
            <a:r>
              <a:rPr lang="en-US" sz="1800"/>
              <a:t>   total_rows number(2); </a:t>
            </a:r>
            <a:endParaRPr/>
          </a:p>
          <a:p>
            <a:pPr marL="0" lvl="0" indent="0" algn="l" rtl="0">
              <a:lnSpc>
                <a:spcPct val="90000"/>
              </a:lnSpc>
              <a:spcBef>
                <a:spcPts val="1000"/>
              </a:spcBef>
              <a:spcAft>
                <a:spcPts val="0"/>
              </a:spcAft>
              <a:buSzPts val="1800"/>
              <a:buNone/>
            </a:pPr>
            <a:r>
              <a:rPr lang="en-US" sz="1800"/>
              <a:t>BEGIN </a:t>
            </a:r>
            <a:endParaRPr/>
          </a:p>
          <a:p>
            <a:pPr marL="0" lvl="0" indent="0" algn="l" rtl="0">
              <a:lnSpc>
                <a:spcPct val="90000"/>
              </a:lnSpc>
              <a:spcBef>
                <a:spcPts val="1000"/>
              </a:spcBef>
              <a:spcAft>
                <a:spcPts val="0"/>
              </a:spcAft>
              <a:buSzPts val="1800"/>
              <a:buNone/>
            </a:pPr>
            <a:r>
              <a:rPr lang="en-US" sz="1800"/>
              <a:t>   UPDATE customers </a:t>
            </a:r>
            <a:endParaRPr/>
          </a:p>
          <a:p>
            <a:pPr marL="0" lvl="0" indent="0" algn="l" rtl="0">
              <a:lnSpc>
                <a:spcPct val="90000"/>
              </a:lnSpc>
              <a:spcBef>
                <a:spcPts val="1000"/>
              </a:spcBef>
              <a:spcAft>
                <a:spcPts val="0"/>
              </a:spcAft>
              <a:buSzPts val="1800"/>
              <a:buNone/>
            </a:pPr>
            <a:r>
              <a:rPr lang="en-US" sz="1800"/>
              <a:t>   SET salary = salary + 500; </a:t>
            </a:r>
            <a:endParaRPr/>
          </a:p>
          <a:p>
            <a:pPr marL="0" lvl="0" indent="0" algn="l" rtl="0">
              <a:lnSpc>
                <a:spcPct val="90000"/>
              </a:lnSpc>
              <a:spcBef>
                <a:spcPts val="1000"/>
              </a:spcBef>
              <a:spcAft>
                <a:spcPts val="0"/>
              </a:spcAft>
              <a:buSzPts val="1800"/>
              <a:buNone/>
            </a:pPr>
            <a:r>
              <a:rPr lang="en-US" sz="1800"/>
              <a:t>   IF sql%notfound THEN </a:t>
            </a:r>
            <a:endParaRPr/>
          </a:p>
          <a:p>
            <a:pPr marL="0" lvl="0" indent="0" algn="l" rtl="0">
              <a:lnSpc>
                <a:spcPct val="90000"/>
              </a:lnSpc>
              <a:spcBef>
                <a:spcPts val="1000"/>
              </a:spcBef>
              <a:spcAft>
                <a:spcPts val="0"/>
              </a:spcAft>
              <a:buSzPts val="1800"/>
              <a:buNone/>
            </a:pPr>
            <a:r>
              <a:rPr lang="en-US" sz="1800"/>
              <a:t>      dbms_output.put_line('no customers selected'); </a:t>
            </a:r>
            <a:endParaRPr/>
          </a:p>
          <a:p>
            <a:pPr marL="0" lvl="0" indent="0" algn="l" rtl="0">
              <a:lnSpc>
                <a:spcPct val="90000"/>
              </a:lnSpc>
              <a:spcBef>
                <a:spcPts val="1000"/>
              </a:spcBef>
              <a:spcAft>
                <a:spcPts val="0"/>
              </a:spcAft>
              <a:buSzPts val="1800"/>
              <a:buNone/>
            </a:pPr>
            <a:r>
              <a:rPr lang="en-US" sz="1800"/>
              <a:t>   ELSIF sql%found THEN </a:t>
            </a:r>
            <a:endParaRPr/>
          </a:p>
          <a:p>
            <a:pPr marL="0" lvl="0" indent="0" algn="l" rtl="0">
              <a:lnSpc>
                <a:spcPct val="90000"/>
              </a:lnSpc>
              <a:spcBef>
                <a:spcPts val="1000"/>
              </a:spcBef>
              <a:spcAft>
                <a:spcPts val="0"/>
              </a:spcAft>
              <a:buSzPts val="1800"/>
              <a:buNone/>
            </a:pPr>
            <a:r>
              <a:rPr lang="en-US" sz="1800"/>
              <a:t>      total_rows := sql%rowcount;</a:t>
            </a:r>
            <a:endParaRPr/>
          </a:p>
          <a:p>
            <a:pPr marL="0" lvl="0" indent="0" algn="l" rtl="0">
              <a:lnSpc>
                <a:spcPct val="90000"/>
              </a:lnSpc>
              <a:spcBef>
                <a:spcPts val="1000"/>
              </a:spcBef>
              <a:spcAft>
                <a:spcPts val="0"/>
              </a:spcAft>
              <a:buSzPts val="1800"/>
              <a:buNone/>
            </a:pPr>
            <a:r>
              <a:rPr lang="en-US" sz="1800"/>
              <a:t>      dbms_output.put_line( total_rows || ' customers selected '); </a:t>
            </a:r>
            <a:endParaRPr/>
          </a:p>
          <a:p>
            <a:pPr marL="0" lvl="0" indent="0" algn="l" rtl="0">
              <a:lnSpc>
                <a:spcPct val="90000"/>
              </a:lnSpc>
              <a:spcBef>
                <a:spcPts val="1000"/>
              </a:spcBef>
              <a:spcAft>
                <a:spcPts val="0"/>
              </a:spcAft>
              <a:buSzPts val="1800"/>
              <a:buNone/>
            </a:pPr>
            <a:r>
              <a:rPr lang="en-US" sz="1800"/>
              <a:t>   END IF;  </a:t>
            </a:r>
            <a:endParaRPr/>
          </a:p>
          <a:p>
            <a:pPr marL="0" lvl="0" indent="0" algn="l" rtl="0">
              <a:lnSpc>
                <a:spcPct val="90000"/>
              </a:lnSpc>
              <a:spcBef>
                <a:spcPts val="1000"/>
              </a:spcBef>
              <a:spcAft>
                <a:spcPts val="0"/>
              </a:spcAft>
              <a:buSzPts val="1800"/>
              <a:buNone/>
            </a:pPr>
            <a:r>
              <a:rPr lang="en-US" sz="1800"/>
              <a:t>END;  </a:t>
            </a:r>
            <a:endParaRPr/>
          </a:p>
          <a:p>
            <a:pPr marL="0" lvl="0" indent="0" algn="l" rtl="0">
              <a:lnSpc>
                <a:spcPct val="90000"/>
              </a:lnSpc>
              <a:spcBef>
                <a:spcPts val="1000"/>
              </a:spcBef>
              <a:spcAft>
                <a:spcPts val="0"/>
              </a:spcAft>
              <a:buSzPts val="1800"/>
              <a:buNone/>
            </a:pPr>
            <a:r>
              <a:rPr lang="en-US" sz="1800" b="1"/>
              <a:t>Output:</a:t>
            </a:r>
            <a:endParaRPr/>
          </a:p>
          <a:p>
            <a:pPr marL="0" lvl="0" indent="0" algn="l" rtl="0">
              <a:lnSpc>
                <a:spcPct val="90000"/>
              </a:lnSpc>
              <a:spcBef>
                <a:spcPts val="1000"/>
              </a:spcBef>
              <a:spcAft>
                <a:spcPts val="0"/>
              </a:spcAft>
              <a:buSzPts val="1800"/>
              <a:buNone/>
            </a:pPr>
            <a:r>
              <a:rPr lang="en-US" sz="1800"/>
              <a:t>6 customers selected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03"/>
          <p:cNvSpPr txBox="1">
            <a:spLocks noGrp="1"/>
          </p:cNvSpPr>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br>
              <a:rPr lang="en-US"/>
            </a:br>
            <a:r>
              <a:rPr lang="en-US"/>
              <a:t>Explicit Cursors</a:t>
            </a:r>
            <a:br>
              <a:rPr lang="en-US"/>
            </a:br>
            <a:endParaRPr/>
          </a:p>
        </p:txBody>
      </p:sp>
      <p:sp>
        <p:nvSpPr>
          <p:cNvPr id="756" name="Google Shape;756;p103"/>
          <p:cNvSpPr txBox="1">
            <a:spLocks noGrp="1"/>
          </p:cNvSpPr>
          <p:nvPr>
            <p:ph type="body" idx="1"/>
          </p:nvPr>
        </p:nvSpPr>
        <p:spPr>
          <a:xfrm>
            <a:off x="957263" y="1000108"/>
            <a:ext cx="9425017" cy="559724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SzPts val="1800"/>
              <a:buNone/>
            </a:pPr>
            <a:r>
              <a:rPr lang="en-US" sz="2000"/>
              <a:t>Explicit cursors are programmer-defined cursors for gaining more control over the context area. An explicit cursor should be defined in the declaration section of the PL/SQL Block. It is created on a SELECT Statement which returns more than one row.</a:t>
            </a:r>
            <a:endParaRPr/>
          </a:p>
          <a:p>
            <a:pPr marL="457200" lvl="0" indent="-228600" algn="just" rtl="0">
              <a:lnSpc>
                <a:spcPct val="90000"/>
              </a:lnSpc>
              <a:spcBef>
                <a:spcPts val="1000"/>
              </a:spcBef>
              <a:spcAft>
                <a:spcPts val="0"/>
              </a:spcAft>
              <a:buSzPts val="1800"/>
              <a:buNone/>
            </a:pPr>
            <a:endParaRPr sz="2000"/>
          </a:p>
          <a:p>
            <a:pPr marL="0" lvl="0" indent="0" algn="just" rtl="0">
              <a:lnSpc>
                <a:spcPct val="90000"/>
              </a:lnSpc>
              <a:spcBef>
                <a:spcPts val="1000"/>
              </a:spcBef>
              <a:spcAft>
                <a:spcPts val="0"/>
              </a:spcAft>
              <a:buSzPts val="1800"/>
              <a:buNone/>
            </a:pPr>
            <a:r>
              <a:rPr lang="en-US" sz="2000" b="1"/>
              <a:t>The syntax for creating an explicit cursor is −</a:t>
            </a:r>
            <a:endParaRPr/>
          </a:p>
          <a:p>
            <a:pPr marL="0" lvl="0" indent="0" algn="just" rtl="0">
              <a:lnSpc>
                <a:spcPct val="90000"/>
              </a:lnSpc>
              <a:spcBef>
                <a:spcPts val="1000"/>
              </a:spcBef>
              <a:spcAft>
                <a:spcPts val="0"/>
              </a:spcAft>
              <a:buSzPts val="1800"/>
              <a:buNone/>
            </a:pPr>
            <a:r>
              <a:rPr lang="en-US" sz="2000"/>
              <a:t>	CURSOR cursor_name  IS  select_statement; </a:t>
            </a:r>
            <a:endParaRPr/>
          </a:p>
          <a:p>
            <a:pPr marL="0" lvl="0" indent="0" algn="just" rtl="0">
              <a:lnSpc>
                <a:spcPct val="90000"/>
              </a:lnSpc>
              <a:spcBef>
                <a:spcPts val="1000"/>
              </a:spcBef>
              <a:spcAft>
                <a:spcPts val="0"/>
              </a:spcAft>
              <a:buSzPts val="1800"/>
              <a:buNone/>
            </a:pPr>
            <a:endParaRPr sz="2000"/>
          </a:p>
          <a:p>
            <a:pPr marL="0" lvl="0" indent="0" algn="just" rtl="0">
              <a:lnSpc>
                <a:spcPct val="90000"/>
              </a:lnSpc>
              <a:spcBef>
                <a:spcPts val="1000"/>
              </a:spcBef>
              <a:spcAft>
                <a:spcPts val="0"/>
              </a:spcAft>
              <a:buSzPts val="1800"/>
              <a:buNone/>
            </a:pPr>
            <a:r>
              <a:rPr lang="en-US" sz="2000" b="1"/>
              <a:t>Working with an explicit cursor includes the following steps −</a:t>
            </a:r>
            <a:endParaRPr/>
          </a:p>
          <a:p>
            <a:pPr marL="457200" lvl="0" indent="-342900" algn="just" rtl="0">
              <a:lnSpc>
                <a:spcPct val="90000"/>
              </a:lnSpc>
              <a:spcBef>
                <a:spcPts val="1000"/>
              </a:spcBef>
              <a:spcAft>
                <a:spcPts val="0"/>
              </a:spcAft>
              <a:buSzPts val="1800"/>
              <a:buChar char="•"/>
            </a:pPr>
            <a:r>
              <a:rPr lang="en-US" sz="2000"/>
              <a:t>Declaring the cursor for initializing the memory</a:t>
            </a:r>
            <a:endParaRPr/>
          </a:p>
          <a:p>
            <a:pPr marL="457200" lvl="0" indent="-342900" algn="just" rtl="0">
              <a:lnSpc>
                <a:spcPct val="90000"/>
              </a:lnSpc>
              <a:spcBef>
                <a:spcPts val="1000"/>
              </a:spcBef>
              <a:spcAft>
                <a:spcPts val="0"/>
              </a:spcAft>
              <a:buSzPts val="1800"/>
              <a:buChar char="•"/>
            </a:pPr>
            <a:r>
              <a:rPr lang="en-US" sz="2000"/>
              <a:t>Opening the cursor for allocating the memory</a:t>
            </a:r>
            <a:endParaRPr/>
          </a:p>
          <a:p>
            <a:pPr marL="457200" lvl="0" indent="-342900" algn="just" rtl="0">
              <a:lnSpc>
                <a:spcPct val="90000"/>
              </a:lnSpc>
              <a:spcBef>
                <a:spcPts val="1000"/>
              </a:spcBef>
              <a:spcAft>
                <a:spcPts val="0"/>
              </a:spcAft>
              <a:buSzPts val="1800"/>
              <a:buChar char="•"/>
            </a:pPr>
            <a:r>
              <a:rPr lang="en-US" sz="2000"/>
              <a:t>Fetching the cursor for retrieving the data</a:t>
            </a:r>
            <a:endParaRPr/>
          </a:p>
          <a:p>
            <a:pPr marL="457200" lvl="0" indent="-342900" algn="just" rtl="0">
              <a:lnSpc>
                <a:spcPct val="90000"/>
              </a:lnSpc>
              <a:spcBef>
                <a:spcPts val="1000"/>
              </a:spcBef>
              <a:spcAft>
                <a:spcPts val="0"/>
              </a:spcAft>
              <a:buSzPts val="1800"/>
              <a:buChar char="•"/>
            </a:pPr>
            <a:r>
              <a:rPr lang="en-US" sz="2000"/>
              <a:t>Closing the cursor to release the allocated memory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04"/>
          <p:cNvSpPr txBox="1">
            <a:spLocks noGrp="1"/>
          </p:cNvSpPr>
          <p:nvPr>
            <p:ph type="title"/>
          </p:nvPr>
        </p:nvSpPr>
        <p:spPr>
          <a:xfrm>
            <a:off x="1991544" y="220962"/>
            <a:ext cx="8229600" cy="56483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Cursor-Declaration</a:t>
            </a:r>
            <a:endParaRPr/>
          </a:p>
        </p:txBody>
      </p:sp>
      <p:sp>
        <p:nvSpPr>
          <p:cNvPr id="762" name="Google Shape;762;p104"/>
          <p:cNvSpPr txBox="1">
            <a:spLocks noGrp="1"/>
          </p:cNvSpPr>
          <p:nvPr>
            <p:ph type="body" idx="1"/>
          </p:nvPr>
        </p:nvSpPr>
        <p:spPr>
          <a:xfrm>
            <a:off x="242888" y="908720"/>
            <a:ext cx="10444162" cy="5663552"/>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US" sz="1800" b="1"/>
              <a:t>Declaring the Cursor</a:t>
            </a:r>
            <a:endParaRPr/>
          </a:p>
          <a:p>
            <a:pPr marL="0" lvl="0" indent="0" algn="l" rtl="0">
              <a:lnSpc>
                <a:spcPct val="90000"/>
              </a:lnSpc>
              <a:spcBef>
                <a:spcPts val="1000"/>
              </a:spcBef>
              <a:spcAft>
                <a:spcPts val="0"/>
              </a:spcAft>
              <a:buSzPts val="1800"/>
              <a:buNone/>
            </a:pPr>
            <a:r>
              <a:rPr lang="en-US" sz="1800"/>
              <a:t>Declaring the cursor defines the cursor with a name and the associated SELECT statement. </a:t>
            </a:r>
            <a:endParaRPr/>
          </a:p>
          <a:p>
            <a:pPr marL="0" lvl="0" indent="0" algn="l" rtl="0">
              <a:lnSpc>
                <a:spcPct val="90000"/>
              </a:lnSpc>
              <a:spcBef>
                <a:spcPts val="1000"/>
              </a:spcBef>
              <a:spcAft>
                <a:spcPts val="0"/>
              </a:spcAft>
              <a:buSzPts val="1800"/>
              <a:buNone/>
            </a:pPr>
            <a:r>
              <a:rPr lang="en-US" sz="1800"/>
              <a:t>For example −</a:t>
            </a:r>
            <a:endParaRPr/>
          </a:p>
          <a:p>
            <a:pPr marL="0" lvl="0" indent="0" algn="l" rtl="0">
              <a:lnSpc>
                <a:spcPct val="90000"/>
              </a:lnSpc>
              <a:spcBef>
                <a:spcPts val="1000"/>
              </a:spcBef>
              <a:spcAft>
                <a:spcPts val="0"/>
              </a:spcAft>
              <a:buSzPts val="1800"/>
              <a:buNone/>
            </a:pPr>
            <a:r>
              <a:rPr lang="en-US" sz="1800"/>
              <a:t>CURSOR c_customers IS SELECT id, name, address FROM customers; </a:t>
            </a:r>
            <a:endParaRPr/>
          </a:p>
          <a:p>
            <a:pPr marL="457200" lvl="0" indent="-342900" algn="l" rtl="0">
              <a:lnSpc>
                <a:spcPct val="90000"/>
              </a:lnSpc>
              <a:spcBef>
                <a:spcPts val="1000"/>
              </a:spcBef>
              <a:spcAft>
                <a:spcPts val="0"/>
              </a:spcAft>
              <a:buClr>
                <a:schemeClr val="dk1"/>
              </a:buClr>
              <a:buSzPts val="1800"/>
              <a:buChar char="•"/>
            </a:pPr>
            <a:r>
              <a:rPr lang="en-US" sz="1800" b="1"/>
              <a:t>Opening the Cursor</a:t>
            </a:r>
            <a:endParaRPr/>
          </a:p>
          <a:p>
            <a:pPr marL="0" lvl="0" indent="0" algn="just" rtl="0">
              <a:lnSpc>
                <a:spcPct val="90000"/>
              </a:lnSpc>
              <a:spcBef>
                <a:spcPts val="1000"/>
              </a:spcBef>
              <a:spcAft>
                <a:spcPts val="0"/>
              </a:spcAft>
              <a:buSzPts val="1800"/>
              <a:buNone/>
            </a:pPr>
            <a:r>
              <a:rPr lang="en-US" sz="1800"/>
              <a:t>Opening the cursor allocates the memory for the cursor and makes it ready for fetching the rows returned by the SQL statement into it. For example, we will open the above defined cursor as follows −</a:t>
            </a:r>
            <a:endParaRPr/>
          </a:p>
          <a:p>
            <a:pPr marL="0" lvl="0" indent="0" algn="just" rtl="0">
              <a:lnSpc>
                <a:spcPct val="90000"/>
              </a:lnSpc>
              <a:spcBef>
                <a:spcPts val="1000"/>
              </a:spcBef>
              <a:spcAft>
                <a:spcPts val="0"/>
              </a:spcAft>
              <a:buSzPts val="1800"/>
              <a:buNone/>
            </a:pPr>
            <a:r>
              <a:rPr lang="en-US" sz="1800"/>
              <a:t>OPEN c_customers; </a:t>
            </a:r>
            <a:endParaRPr/>
          </a:p>
          <a:p>
            <a:pPr marL="457200" lvl="0" indent="-342900" algn="just" rtl="0">
              <a:lnSpc>
                <a:spcPct val="90000"/>
              </a:lnSpc>
              <a:spcBef>
                <a:spcPts val="1000"/>
              </a:spcBef>
              <a:spcAft>
                <a:spcPts val="0"/>
              </a:spcAft>
              <a:buSzPts val="1800"/>
              <a:buChar char="•"/>
            </a:pPr>
            <a:r>
              <a:rPr lang="en-US" sz="1800" b="1"/>
              <a:t>Fetching the Cursor</a:t>
            </a:r>
            <a:endParaRPr/>
          </a:p>
          <a:p>
            <a:pPr marL="0" lvl="0" indent="0" algn="just" rtl="0">
              <a:lnSpc>
                <a:spcPct val="90000"/>
              </a:lnSpc>
              <a:spcBef>
                <a:spcPts val="1000"/>
              </a:spcBef>
              <a:spcAft>
                <a:spcPts val="0"/>
              </a:spcAft>
              <a:buSzPts val="1800"/>
              <a:buNone/>
            </a:pPr>
            <a:r>
              <a:rPr lang="en-US" sz="1800"/>
              <a:t>Fetching the cursor involves accessing one row at a time. For example, we will fetch rows from the above-opened cursor as follows −</a:t>
            </a:r>
            <a:endParaRPr/>
          </a:p>
          <a:p>
            <a:pPr marL="0" lvl="0" indent="0" algn="just" rtl="0">
              <a:lnSpc>
                <a:spcPct val="90000"/>
              </a:lnSpc>
              <a:spcBef>
                <a:spcPts val="1000"/>
              </a:spcBef>
              <a:spcAft>
                <a:spcPts val="0"/>
              </a:spcAft>
              <a:buSzPts val="1800"/>
              <a:buNone/>
            </a:pPr>
            <a:r>
              <a:rPr lang="en-US" sz="1800"/>
              <a:t>FETCH c_customers INTO c_id, c_name, c_addr; </a:t>
            </a:r>
            <a:endParaRPr/>
          </a:p>
          <a:p>
            <a:pPr marL="457200" lvl="0" indent="-342900" algn="just" rtl="0">
              <a:lnSpc>
                <a:spcPct val="90000"/>
              </a:lnSpc>
              <a:spcBef>
                <a:spcPts val="1000"/>
              </a:spcBef>
              <a:spcAft>
                <a:spcPts val="0"/>
              </a:spcAft>
              <a:buSzPts val="1800"/>
              <a:buChar char="•"/>
            </a:pPr>
            <a:r>
              <a:rPr lang="en-US" sz="1800" b="1"/>
              <a:t>Closing the Cursor</a:t>
            </a:r>
            <a:endParaRPr/>
          </a:p>
          <a:p>
            <a:pPr marL="0" lvl="0" indent="0" algn="just" rtl="0">
              <a:lnSpc>
                <a:spcPct val="90000"/>
              </a:lnSpc>
              <a:spcBef>
                <a:spcPts val="1000"/>
              </a:spcBef>
              <a:spcAft>
                <a:spcPts val="0"/>
              </a:spcAft>
              <a:buSzPts val="1800"/>
              <a:buNone/>
            </a:pPr>
            <a:r>
              <a:rPr lang="en-US" sz="1800"/>
              <a:t>Closing the cursor means releasing the allocated memory. For example, we will close the above-opened cursor as follows −</a:t>
            </a:r>
            <a:endParaRPr/>
          </a:p>
          <a:p>
            <a:pPr marL="0" lvl="0" indent="0" algn="just" rtl="0">
              <a:lnSpc>
                <a:spcPct val="90000"/>
              </a:lnSpc>
              <a:spcBef>
                <a:spcPts val="1000"/>
              </a:spcBef>
              <a:spcAft>
                <a:spcPts val="0"/>
              </a:spcAft>
              <a:buSzPts val="1800"/>
              <a:buNone/>
            </a:pPr>
            <a:r>
              <a:rPr lang="en-US" sz="1800"/>
              <a:t>CLOSE c_customers;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5"/>
          <p:cNvSpPr txBox="1">
            <a:spLocks noGrp="1"/>
          </p:cNvSpPr>
          <p:nvPr>
            <p:ph type="title"/>
          </p:nvPr>
        </p:nvSpPr>
        <p:spPr>
          <a:xfrm>
            <a:off x="1981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en-US"/>
              <a:t>Example</a:t>
            </a:r>
            <a:endParaRPr/>
          </a:p>
        </p:txBody>
      </p:sp>
      <p:sp>
        <p:nvSpPr>
          <p:cNvPr id="768" name="Google Shape;768;p105"/>
          <p:cNvSpPr txBox="1">
            <a:spLocks noGrp="1"/>
          </p:cNvSpPr>
          <p:nvPr>
            <p:ph type="body" idx="1"/>
          </p:nvPr>
        </p:nvSpPr>
        <p:spPr>
          <a:xfrm>
            <a:off x="1809720" y="928671"/>
            <a:ext cx="8643998" cy="51974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1800"/>
              <a:t>DECLARE </a:t>
            </a:r>
            <a:endParaRPr/>
          </a:p>
          <a:p>
            <a:pPr marL="0" lvl="0" indent="0" algn="l" rtl="0">
              <a:lnSpc>
                <a:spcPct val="90000"/>
              </a:lnSpc>
              <a:spcBef>
                <a:spcPts val="1000"/>
              </a:spcBef>
              <a:spcAft>
                <a:spcPts val="0"/>
              </a:spcAft>
              <a:buSzPts val="1800"/>
              <a:buNone/>
            </a:pPr>
            <a:r>
              <a:rPr lang="en-US" sz="1800"/>
              <a:t>   c_id customers.id%type; </a:t>
            </a:r>
            <a:endParaRPr/>
          </a:p>
          <a:p>
            <a:pPr marL="0" lvl="0" indent="0" algn="l" rtl="0">
              <a:lnSpc>
                <a:spcPct val="90000"/>
              </a:lnSpc>
              <a:spcBef>
                <a:spcPts val="1000"/>
              </a:spcBef>
              <a:spcAft>
                <a:spcPts val="0"/>
              </a:spcAft>
              <a:buSzPts val="1800"/>
              <a:buNone/>
            </a:pPr>
            <a:r>
              <a:rPr lang="en-US" sz="1800"/>
              <a:t>   c_name customer.name%type; </a:t>
            </a:r>
            <a:endParaRPr/>
          </a:p>
          <a:p>
            <a:pPr marL="0" lvl="0" indent="0" algn="l" rtl="0">
              <a:lnSpc>
                <a:spcPct val="90000"/>
              </a:lnSpc>
              <a:spcBef>
                <a:spcPts val="1000"/>
              </a:spcBef>
              <a:spcAft>
                <a:spcPts val="0"/>
              </a:spcAft>
              <a:buSzPts val="1800"/>
              <a:buNone/>
            </a:pPr>
            <a:r>
              <a:rPr lang="en-US" sz="1800"/>
              <a:t>   c_addr customers.address%type; </a:t>
            </a:r>
            <a:endParaRPr/>
          </a:p>
          <a:p>
            <a:pPr marL="0" lvl="0" indent="0" algn="l" rtl="0">
              <a:lnSpc>
                <a:spcPct val="90000"/>
              </a:lnSpc>
              <a:spcBef>
                <a:spcPts val="1000"/>
              </a:spcBef>
              <a:spcAft>
                <a:spcPts val="0"/>
              </a:spcAft>
              <a:buSzPts val="1800"/>
              <a:buNone/>
            </a:pPr>
            <a:r>
              <a:rPr lang="en-US" sz="1800"/>
              <a:t>   CURSOR c_customers is </a:t>
            </a:r>
            <a:endParaRPr/>
          </a:p>
          <a:p>
            <a:pPr marL="0" lvl="0" indent="0" algn="l" rtl="0">
              <a:lnSpc>
                <a:spcPct val="90000"/>
              </a:lnSpc>
              <a:spcBef>
                <a:spcPts val="1000"/>
              </a:spcBef>
              <a:spcAft>
                <a:spcPts val="0"/>
              </a:spcAft>
              <a:buSzPts val="1800"/>
              <a:buNone/>
            </a:pPr>
            <a:r>
              <a:rPr lang="en-US" sz="1800"/>
              <a:t>      SELECT id, name, address FROM customers; </a:t>
            </a:r>
            <a:endParaRPr/>
          </a:p>
          <a:p>
            <a:pPr marL="0" lvl="0" indent="0" algn="l" rtl="0">
              <a:lnSpc>
                <a:spcPct val="90000"/>
              </a:lnSpc>
              <a:spcBef>
                <a:spcPts val="1000"/>
              </a:spcBef>
              <a:spcAft>
                <a:spcPts val="0"/>
              </a:spcAft>
              <a:buSzPts val="1800"/>
              <a:buNone/>
            </a:pPr>
            <a:r>
              <a:rPr lang="en-US" sz="1800"/>
              <a:t>BEGIN </a:t>
            </a:r>
            <a:endParaRPr/>
          </a:p>
          <a:p>
            <a:pPr marL="0" lvl="0" indent="0" algn="l" rtl="0">
              <a:lnSpc>
                <a:spcPct val="90000"/>
              </a:lnSpc>
              <a:spcBef>
                <a:spcPts val="1000"/>
              </a:spcBef>
              <a:spcAft>
                <a:spcPts val="0"/>
              </a:spcAft>
              <a:buSzPts val="1800"/>
              <a:buNone/>
            </a:pPr>
            <a:r>
              <a:rPr lang="en-US" sz="1800"/>
              <a:t>   OPEN c_customers; </a:t>
            </a:r>
            <a:endParaRPr/>
          </a:p>
          <a:p>
            <a:pPr marL="0" lvl="0" indent="0" algn="l" rtl="0">
              <a:lnSpc>
                <a:spcPct val="90000"/>
              </a:lnSpc>
              <a:spcBef>
                <a:spcPts val="1000"/>
              </a:spcBef>
              <a:spcAft>
                <a:spcPts val="0"/>
              </a:spcAft>
              <a:buSzPts val="1800"/>
              <a:buNone/>
            </a:pPr>
            <a:r>
              <a:rPr lang="en-US" sz="1800"/>
              <a:t>   LOOP </a:t>
            </a:r>
            <a:endParaRPr/>
          </a:p>
          <a:p>
            <a:pPr marL="0" lvl="0" indent="0" algn="l" rtl="0">
              <a:lnSpc>
                <a:spcPct val="90000"/>
              </a:lnSpc>
              <a:spcBef>
                <a:spcPts val="1000"/>
              </a:spcBef>
              <a:spcAft>
                <a:spcPts val="0"/>
              </a:spcAft>
              <a:buSzPts val="1800"/>
              <a:buNone/>
            </a:pPr>
            <a:r>
              <a:rPr lang="en-US" sz="1800"/>
              <a:t>   FETCH c_customers into c_id, c_name, c_addr; </a:t>
            </a:r>
            <a:endParaRPr/>
          </a:p>
          <a:p>
            <a:pPr marL="0" lvl="0" indent="0" algn="l" rtl="0">
              <a:lnSpc>
                <a:spcPct val="90000"/>
              </a:lnSpc>
              <a:spcBef>
                <a:spcPts val="1000"/>
              </a:spcBef>
              <a:spcAft>
                <a:spcPts val="0"/>
              </a:spcAft>
              <a:buSzPts val="1800"/>
              <a:buNone/>
            </a:pPr>
            <a:r>
              <a:rPr lang="en-US" sz="1800"/>
              <a:t>      EXIT WHEN c_customers%notfound; </a:t>
            </a:r>
            <a:endParaRPr/>
          </a:p>
          <a:p>
            <a:pPr marL="0" lvl="0" indent="0" algn="l" rtl="0">
              <a:lnSpc>
                <a:spcPct val="90000"/>
              </a:lnSpc>
              <a:spcBef>
                <a:spcPts val="1000"/>
              </a:spcBef>
              <a:spcAft>
                <a:spcPts val="0"/>
              </a:spcAft>
              <a:buSzPts val="1800"/>
              <a:buNone/>
            </a:pPr>
            <a:r>
              <a:rPr lang="en-US" sz="1800"/>
              <a:t>      dbms_output.put_line(c_id || ' ' || c_name || ' ' || c_addr); </a:t>
            </a:r>
            <a:endParaRPr/>
          </a:p>
          <a:p>
            <a:pPr marL="0" lvl="0" indent="0" algn="l" rtl="0">
              <a:lnSpc>
                <a:spcPct val="90000"/>
              </a:lnSpc>
              <a:spcBef>
                <a:spcPts val="1000"/>
              </a:spcBef>
              <a:spcAft>
                <a:spcPts val="0"/>
              </a:spcAft>
              <a:buSzPts val="1800"/>
              <a:buNone/>
            </a:pPr>
            <a:r>
              <a:rPr lang="en-US" sz="1800"/>
              <a:t>   END LOOP; </a:t>
            </a:r>
            <a:endParaRPr/>
          </a:p>
          <a:p>
            <a:pPr marL="0" lvl="0" indent="0" algn="l" rtl="0">
              <a:lnSpc>
                <a:spcPct val="90000"/>
              </a:lnSpc>
              <a:spcBef>
                <a:spcPts val="1000"/>
              </a:spcBef>
              <a:spcAft>
                <a:spcPts val="0"/>
              </a:spcAft>
              <a:buSzPts val="1800"/>
              <a:buNone/>
            </a:pPr>
            <a:r>
              <a:rPr lang="en-US" sz="1800"/>
              <a:t>   CLOSE c_customers; </a:t>
            </a:r>
            <a:endParaRPr/>
          </a:p>
          <a:p>
            <a:pPr marL="0" lvl="0" indent="0" algn="l" rtl="0">
              <a:lnSpc>
                <a:spcPct val="90000"/>
              </a:lnSpc>
              <a:spcBef>
                <a:spcPts val="1000"/>
              </a:spcBef>
              <a:spcAft>
                <a:spcPts val="0"/>
              </a:spcAft>
              <a:buSzPts val="1800"/>
              <a:buNone/>
            </a:pPr>
            <a:r>
              <a:rPr lang="en-US" sz="1800"/>
              <a:t>END; </a:t>
            </a:r>
            <a:endParaRPr/>
          </a:p>
          <a:p>
            <a:pPr marL="0" lvl="0" indent="0" algn="l" rtl="0">
              <a:lnSpc>
                <a:spcPct val="90000"/>
              </a:lnSpc>
              <a:spcBef>
                <a:spcPts val="1000"/>
              </a:spcBef>
              <a:spcAft>
                <a:spcPts val="0"/>
              </a:spcAft>
              <a:buSzPts val="1800"/>
              <a:buNone/>
            </a:pPr>
            <a:r>
              <a:rPr lang="en-US" sz="1800"/>
              <a:t>/</a:t>
            </a:r>
            <a:endParaRPr/>
          </a:p>
          <a:p>
            <a:pPr marL="1714500" lvl="4" indent="0" algn="l" rtl="0">
              <a:lnSpc>
                <a:spcPct val="90000"/>
              </a:lnSpc>
              <a:spcBef>
                <a:spcPts val="500"/>
              </a:spcBef>
              <a:spcAft>
                <a:spcPts val="0"/>
              </a:spcAft>
              <a:buSzPts val="1800"/>
              <a:buNone/>
            </a:pPr>
            <a:r>
              <a:rPr lang="en-US" b="1"/>
              <a:t>Output:</a:t>
            </a:r>
            <a:endParaRPr/>
          </a:p>
          <a:p>
            <a:pPr marL="1714500" lvl="4" indent="0" algn="l" rtl="0">
              <a:lnSpc>
                <a:spcPct val="90000"/>
              </a:lnSpc>
              <a:spcBef>
                <a:spcPts val="500"/>
              </a:spcBef>
              <a:spcAft>
                <a:spcPts val="0"/>
              </a:spcAft>
              <a:buSzPts val="1800"/>
              <a:buNone/>
            </a:pPr>
            <a:r>
              <a:rPr lang="en-US"/>
              <a:t>1 Ramesh Ahmedabad  </a:t>
            </a:r>
            <a:endParaRPr/>
          </a:p>
          <a:p>
            <a:pPr marL="1714500" lvl="4" indent="0" algn="l" rtl="0">
              <a:lnSpc>
                <a:spcPct val="90000"/>
              </a:lnSpc>
              <a:spcBef>
                <a:spcPts val="500"/>
              </a:spcBef>
              <a:spcAft>
                <a:spcPts val="0"/>
              </a:spcAft>
              <a:buSzPts val="1800"/>
              <a:buNone/>
            </a:pPr>
            <a:r>
              <a:rPr lang="en-US"/>
              <a:t>2 Khilan Delhi  </a:t>
            </a:r>
            <a:endParaRPr/>
          </a:p>
          <a:p>
            <a:pPr marL="1714500" lvl="4" indent="0" algn="l" rtl="0">
              <a:lnSpc>
                <a:spcPct val="90000"/>
              </a:lnSpc>
              <a:spcBef>
                <a:spcPts val="500"/>
              </a:spcBef>
              <a:spcAft>
                <a:spcPts val="0"/>
              </a:spcAft>
              <a:buSzPts val="1800"/>
              <a:buNone/>
            </a:pPr>
            <a:r>
              <a:rPr lang="en-US"/>
              <a:t>3 kaushik Kota     </a:t>
            </a:r>
            <a:endParaRPr/>
          </a:p>
          <a:p>
            <a:pPr marL="1714500" lvl="4" indent="0" algn="l" rtl="0">
              <a:lnSpc>
                <a:spcPct val="90000"/>
              </a:lnSpc>
              <a:spcBef>
                <a:spcPts val="500"/>
              </a:spcBef>
              <a:spcAft>
                <a:spcPts val="0"/>
              </a:spcAft>
              <a:buSzPts val="1800"/>
              <a:buNone/>
            </a:pPr>
            <a:r>
              <a:rPr lang="en-US"/>
              <a:t>4 Chaitali Mumbai  </a:t>
            </a:r>
            <a:endParaRPr/>
          </a:p>
          <a:p>
            <a:pPr marL="1714500" lvl="4" indent="0" algn="l" rtl="0">
              <a:lnSpc>
                <a:spcPct val="90000"/>
              </a:lnSpc>
              <a:spcBef>
                <a:spcPts val="500"/>
              </a:spcBef>
              <a:spcAft>
                <a:spcPts val="0"/>
              </a:spcAft>
              <a:buSzPts val="1800"/>
              <a:buNone/>
            </a:pPr>
            <a:r>
              <a:rPr lang="en-US"/>
              <a:t>5 Hardik Bhopal   </a:t>
            </a:r>
            <a:endParaRPr/>
          </a:p>
          <a:p>
            <a:pPr marL="1714500" lvl="4" indent="0" algn="l" rtl="0">
              <a:lnSpc>
                <a:spcPct val="90000"/>
              </a:lnSpc>
              <a:spcBef>
                <a:spcPts val="500"/>
              </a:spcBef>
              <a:spcAft>
                <a:spcPts val="0"/>
              </a:spcAft>
              <a:buSzPts val="1800"/>
              <a:buNone/>
            </a:pPr>
            <a:r>
              <a:rPr lang="en-US"/>
              <a:t>6 Komal MP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6"/>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a:t>
            </a:r>
            <a:r>
              <a:rPr lang="en-US" sz="2400" b="1">
                <a:latin typeface="Calibri"/>
                <a:ea typeface="Calibri"/>
                <a:cs typeface="Calibri"/>
                <a:sym typeface="Calibri"/>
              </a:rPr>
              <a:t>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07"/>
          <p:cNvSpPr txBox="1">
            <a:spLocks noGrp="1"/>
          </p:cNvSpPr>
          <p:nvPr>
            <p:ph type="ctrTitle"/>
          </p:nvPr>
        </p:nvSpPr>
        <p:spPr>
          <a:xfrm>
            <a:off x="1676400" y="76200"/>
            <a:ext cx="7772400" cy="76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000"/>
              <a:buFont typeface="Calibri"/>
              <a:buNone/>
            </a:pPr>
            <a:r>
              <a:rPr lang="en-US" sz="2000" b="1" u="sng"/>
              <a:t>Stored Procedure</a:t>
            </a:r>
            <a:endParaRPr sz="2000"/>
          </a:p>
        </p:txBody>
      </p:sp>
      <p:sp>
        <p:nvSpPr>
          <p:cNvPr id="779" name="Google Shape;779;p107"/>
          <p:cNvSpPr txBox="1">
            <a:spLocks noGrp="1"/>
          </p:cNvSpPr>
          <p:nvPr>
            <p:ph type="subTitle" idx="1"/>
          </p:nvPr>
        </p:nvSpPr>
        <p:spPr>
          <a:xfrm>
            <a:off x="2514600" y="1219200"/>
            <a:ext cx="6934200" cy="4953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Font typeface="Calibri"/>
              <a:buChar char="•"/>
            </a:pPr>
            <a:r>
              <a:rPr lang="en-US" sz="2000"/>
              <a:t>A stored procedure in SQL is a group of SQL statements that are stored together in a database. </a:t>
            </a:r>
            <a:endParaRPr/>
          </a:p>
          <a:p>
            <a:pPr marL="0" lvl="0" indent="0" algn="just" rtl="0">
              <a:lnSpc>
                <a:spcPct val="90000"/>
              </a:lnSpc>
              <a:spcBef>
                <a:spcPts val="1000"/>
              </a:spcBef>
              <a:spcAft>
                <a:spcPts val="0"/>
              </a:spcAft>
              <a:buClr>
                <a:schemeClr val="dk1"/>
              </a:buClr>
              <a:buSzPts val="2000"/>
              <a:buFont typeface="Calibri"/>
              <a:buChar char="•"/>
            </a:pPr>
            <a:r>
              <a:rPr lang="en-US" sz="2000"/>
              <a:t>Based on the statements in the procedure and the parameters you pass, it can perform one or multiple DML operations on the database, and return value, if any. </a:t>
            </a:r>
            <a:endParaRPr/>
          </a:p>
          <a:p>
            <a:pPr marL="0" lvl="0" indent="0" algn="l" rtl="0">
              <a:lnSpc>
                <a:spcPct val="90000"/>
              </a:lnSpc>
              <a:spcBef>
                <a:spcPts val="1000"/>
              </a:spcBef>
              <a:spcAft>
                <a:spcPts val="0"/>
              </a:spcAft>
              <a:buClr>
                <a:schemeClr val="dk1"/>
              </a:buClr>
              <a:buSzPts val="2000"/>
              <a:buFont typeface="Calibri"/>
              <a:buChar char="•"/>
            </a:pPr>
            <a:r>
              <a:rPr lang="en-US" sz="2000"/>
              <a:t>Stored Procedure  is a function in a shared library accessible to the database server</a:t>
            </a:r>
            <a:endParaRPr/>
          </a:p>
          <a:p>
            <a:pPr marL="0" lvl="0" indent="0" algn="l" rtl="0">
              <a:lnSpc>
                <a:spcPct val="90000"/>
              </a:lnSpc>
              <a:spcBef>
                <a:spcPts val="1000"/>
              </a:spcBef>
              <a:spcAft>
                <a:spcPts val="0"/>
              </a:spcAft>
              <a:buClr>
                <a:schemeClr val="dk1"/>
              </a:buClr>
              <a:buSzPts val="2000"/>
              <a:buFont typeface="Calibri"/>
              <a:buChar char="•"/>
            </a:pPr>
            <a:r>
              <a:rPr lang="en-US" sz="2000"/>
              <a:t>can also write stored  procedures using languages such as C or Java</a:t>
            </a:r>
            <a:endParaRPr/>
          </a:p>
          <a:p>
            <a:pPr marL="0" lvl="0" indent="0" algn="l" rtl="0">
              <a:lnSpc>
                <a:spcPct val="90000"/>
              </a:lnSpc>
              <a:spcBef>
                <a:spcPts val="1000"/>
              </a:spcBef>
              <a:spcAft>
                <a:spcPts val="0"/>
              </a:spcAft>
              <a:buClr>
                <a:schemeClr val="dk1"/>
              </a:buClr>
              <a:buSzPts val="2000"/>
              <a:buFont typeface="Calibri"/>
              <a:buChar char="•"/>
            </a:pPr>
            <a:r>
              <a:rPr lang="en-US" sz="2000"/>
              <a:t>: Reduced network traffic</a:t>
            </a:r>
            <a:endParaRPr/>
          </a:p>
          <a:p>
            <a:pPr marL="0" lvl="0" indent="0" algn="l" rtl="0">
              <a:lnSpc>
                <a:spcPct val="90000"/>
              </a:lnSpc>
              <a:spcBef>
                <a:spcPts val="1000"/>
              </a:spcBef>
              <a:spcAft>
                <a:spcPts val="0"/>
              </a:spcAft>
              <a:buClr>
                <a:schemeClr val="dk1"/>
              </a:buClr>
              <a:buSzPts val="2000"/>
              <a:buFont typeface="Calibri"/>
              <a:buChar char="•"/>
            </a:pPr>
            <a:r>
              <a:rPr lang="en-US" sz="2000"/>
              <a:t>The more SQL statements that are grouped together for execution, the larger the savings in network traffic </a:t>
            </a:r>
            <a:endParaRPr/>
          </a:p>
          <a:p>
            <a:pPr marL="0" lvl="0" indent="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8"/>
          <p:cNvSpPr txBox="1">
            <a:spLocks noGrp="1"/>
          </p:cNvSpPr>
          <p:nvPr>
            <p:ph type="title"/>
          </p:nvPr>
        </p:nvSpPr>
        <p:spPr>
          <a:xfrm>
            <a:off x="1981200" y="36513"/>
            <a:ext cx="77724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Advantages of stored procedure</a:t>
            </a:r>
            <a:endParaRPr/>
          </a:p>
        </p:txBody>
      </p:sp>
      <p:sp>
        <p:nvSpPr>
          <p:cNvPr id="785" name="Google Shape;785;p108"/>
          <p:cNvSpPr txBox="1">
            <a:spLocks noGrp="1"/>
          </p:cNvSpPr>
          <p:nvPr>
            <p:ph type="body" idx="1"/>
          </p:nvPr>
        </p:nvSpPr>
        <p:spPr>
          <a:xfrm>
            <a:off x="2133600" y="990600"/>
            <a:ext cx="8229600" cy="5562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Reusable: As mentioned, multiple users and applications can easily use and reuse stored procedures by merely calling it.</a:t>
            </a:r>
            <a:endParaRPr/>
          </a:p>
          <a:p>
            <a:pPr marL="228600" lvl="0" indent="-228600" algn="just" rtl="0">
              <a:lnSpc>
                <a:spcPct val="90000"/>
              </a:lnSpc>
              <a:spcBef>
                <a:spcPts val="1000"/>
              </a:spcBef>
              <a:spcAft>
                <a:spcPts val="0"/>
              </a:spcAft>
              <a:buClr>
                <a:schemeClr val="dk1"/>
              </a:buClr>
              <a:buSzPts val="2400"/>
              <a:buChar char="•"/>
            </a:pPr>
            <a:r>
              <a:rPr lang="en-US" sz="2400"/>
              <a:t>Easy to modify: You can quickly change the statements in a stored procedure as and when you want to, with the help of the ALTER TABLE command.</a:t>
            </a:r>
            <a:endParaRPr/>
          </a:p>
          <a:p>
            <a:pPr marL="228600" lvl="0" indent="-228600" algn="just" rtl="0">
              <a:lnSpc>
                <a:spcPct val="90000"/>
              </a:lnSpc>
              <a:spcBef>
                <a:spcPts val="1000"/>
              </a:spcBef>
              <a:spcAft>
                <a:spcPts val="0"/>
              </a:spcAft>
              <a:buClr>
                <a:schemeClr val="dk1"/>
              </a:buClr>
              <a:buSzPts val="2400"/>
              <a:buChar char="•"/>
            </a:pPr>
            <a:r>
              <a:rPr lang="en-US" sz="2400"/>
              <a:t>Security: Stored procedures allow you to enhance the security of an application or a database by restricting the users from direct access to the table.</a:t>
            </a:r>
            <a:endParaRPr/>
          </a:p>
          <a:p>
            <a:pPr marL="228600" lvl="0" indent="-228600" algn="just" rtl="0">
              <a:lnSpc>
                <a:spcPct val="90000"/>
              </a:lnSpc>
              <a:spcBef>
                <a:spcPts val="1000"/>
              </a:spcBef>
              <a:spcAft>
                <a:spcPts val="0"/>
              </a:spcAft>
              <a:buClr>
                <a:schemeClr val="dk1"/>
              </a:buClr>
              <a:buSzPts val="2400"/>
              <a:buChar char="•"/>
            </a:pPr>
            <a:r>
              <a:rPr lang="en-US" sz="2400"/>
              <a:t>Low network traffic: The server only passes the procedure name instead of the whole query, reducing network traffic.</a:t>
            </a:r>
            <a:endParaRPr/>
          </a:p>
          <a:p>
            <a:pPr marL="228600" lvl="0" indent="-228600" algn="just" rtl="0">
              <a:lnSpc>
                <a:spcPct val="90000"/>
              </a:lnSpc>
              <a:spcBef>
                <a:spcPts val="1000"/>
              </a:spcBef>
              <a:spcAft>
                <a:spcPts val="0"/>
              </a:spcAft>
              <a:buClr>
                <a:schemeClr val="dk1"/>
              </a:buClr>
              <a:buSzPts val="2400"/>
              <a:buChar char="•"/>
            </a:pPr>
            <a:r>
              <a:rPr lang="en-US" sz="2400"/>
              <a:t>Increases performance: Upon the first use, a plan for the stored procedure is created and stored in the buffer pool for quick execution for the next time.</a:t>
            </a:r>
            <a:endParaRPr/>
          </a:p>
          <a:p>
            <a:pPr marL="228600" lvl="0" indent="-76200" algn="just"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body" idx="1"/>
          </p:nvPr>
        </p:nvSpPr>
        <p:spPr>
          <a:xfrm>
            <a:off x="1174743" y="825857"/>
            <a:ext cx="10511121" cy="520628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MODIFY</a:t>
            </a:r>
            <a:r>
              <a:rPr lang="en-US" sz="2000">
                <a:latin typeface="Times New Roman"/>
                <a:ea typeface="Times New Roman"/>
                <a:cs typeface="Times New Roman"/>
                <a:sym typeface="Times New Roman"/>
              </a:rPr>
              <a:t> (column_name data_type(new_size));</a:t>
            </a:r>
            <a:endParaRPr/>
          </a:p>
          <a:p>
            <a:pPr marL="0" lvl="0" indent="0" algn="just" rtl="0">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marL="0" lvl="0" indent="0" algn="just" rtl="0">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Employee MODIFY (Name varchar2(30));</a:t>
            </a:r>
            <a:endParaRPr/>
          </a:p>
          <a:p>
            <a:pPr marL="0" lvl="0" indent="0" algn="just" rtl="0">
              <a:lnSpc>
                <a:spcPct val="90000"/>
              </a:lnSpc>
              <a:spcBef>
                <a:spcPts val="1000"/>
              </a:spcBef>
              <a:spcAft>
                <a:spcPts val="0"/>
              </a:spcAft>
              <a:buClr>
                <a:schemeClr val="dk1"/>
              </a:buClr>
              <a:buSzPts val="2000"/>
              <a:buNone/>
            </a:pPr>
            <a:endParaRPr sz="2000" b="0" i="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b="0" i="0">
                <a:solidFill>
                  <a:srgbClr val="FF0000"/>
                </a:solidFill>
                <a:latin typeface="Times New Roman"/>
                <a:ea typeface="Times New Roman"/>
                <a:cs typeface="Times New Roman"/>
                <a:sym typeface="Times New Roman"/>
              </a:rPr>
              <a:t>ALTER</a:t>
            </a:r>
            <a:r>
              <a:rPr lang="en-US" sz="2000" b="0" i="0">
                <a:solidFill>
                  <a:srgbClr val="001C3B"/>
                </a:solidFill>
                <a:latin typeface="Times New Roman"/>
                <a:ea typeface="Times New Roman"/>
                <a:cs typeface="Times New Roman"/>
                <a:sym typeface="Times New Roman"/>
              </a:rPr>
              <a:t> - dropping a column from the table</a:t>
            </a:r>
            <a:endParaRPr sz="200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DROP COLUMN </a:t>
            </a:r>
            <a:r>
              <a:rPr lang="en-US" sz="2000">
                <a:latin typeface="Times New Roman"/>
                <a:ea typeface="Times New Roman"/>
                <a:cs typeface="Times New Roman"/>
                <a:sym typeface="Times New Roman"/>
              </a:rPr>
              <a:t>column_name;</a:t>
            </a:r>
            <a:endParaRPr/>
          </a:p>
          <a:p>
            <a:pPr marL="0" lvl="0" indent="0" algn="just" rtl="0">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marL="0" lvl="0" indent="0" algn="just" rtl="0">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Student DROP COLUMN Age;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pic>
        <p:nvPicPr>
          <p:cNvPr id="790" name="Google Shape;790;p109"/>
          <p:cNvPicPr preferRelativeResize="0"/>
          <p:nvPr/>
        </p:nvPicPr>
        <p:blipFill rotWithShape="1">
          <a:blip r:embed="rId3">
            <a:alphaModFix/>
          </a:blip>
          <a:srcRect/>
          <a:stretch/>
        </p:blipFill>
        <p:spPr>
          <a:xfrm>
            <a:off x="2590800" y="1219200"/>
            <a:ext cx="6477000" cy="4656138"/>
          </a:xfrm>
          <a:prstGeom prst="rect">
            <a:avLst/>
          </a:prstGeom>
          <a:noFill/>
          <a:ln>
            <a:noFill/>
          </a:ln>
        </p:spPr>
      </p:pic>
      <p:sp>
        <p:nvSpPr>
          <p:cNvPr id="791" name="Google Shape;791;p109"/>
          <p:cNvSpPr txBox="1"/>
          <p:nvPr/>
        </p:nvSpPr>
        <p:spPr>
          <a:xfrm>
            <a:off x="3078163" y="5146676"/>
            <a:ext cx="1828800" cy="366713"/>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imes New Roman"/>
                <a:ea typeface="Times New Roman"/>
                <a:cs typeface="Times New Roman"/>
                <a:sym typeface="Times New Roman"/>
              </a:rPr>
              <a:t>Normal Database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6" name="Google Shape;796;p110"/>
          <p:cNvPicPr preferRelativeResize="0"/>
          <p:nvPr/>
        </p:nvPicPr>
        <p:blipFill rotWithShape="1">
          <a:blip r:embed="rId3">
            <a:alphaModFix/>
          </a:blip>
          <a:srcRect/>
          <a:stretch/>
        </p:blipFill>
        <p:spPr>
          <a:xfrm>
            <a:off x="3048000" y="1143001"/>
            <a:ext cx="6573838" cy="4803775"/>
          </a:xfrm>
          <a:prstGeom prst="rect">
            <a:avLst/>
          </a:prstGeom>
          <a:noFill/>
          <a:ln>
            <a:noFill/>
          </a:ln>
        </p:spPr>
      </p:pic>
      <p:sp>
        <p:nvSpPr>
          <p:cNvPr id="797" name="Google Shape;797;p110"/>
          <p:cNvSpPr txBox="1"/>
          <p:nvPr/>
        </p:nvSpPr>
        <p:spPr>
          <a:xfrm>
            <a:off x="3733800" y="5029200"/>
            <a:ext cx="3124200" cy="1066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Applications using stored procedures</a:t>
            </a:r>
            <a:endParaRPr sz="1050" b="1" i="0" u="none" strike="noStrike" cap="non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11"/>
          <p:cNvSpPr txBox="1">
            <a:spLocks noGrp="1"/>
          </p:cNvSpPr>
          <p:nvPr>
            <p:ph type="title"/>
          </p:nvPr>
        </p:nvSpPr>
        <p:spPr>
          <a:xfrm>
            <a:off x="2209800" y="609600"/>
            <a:ext cx="7772400" cy="53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Calibri"/>
              <a:buNone/>
            </a:pPr>
            <a:r>
              <a:rPr lang="en-US" sz="2000"/>
              <a:t>Writing Stored Procedures </a:t>
            </a:r>
            <a:endParaRPr/>
          </a:p>
        </p:txBody>
      </p:sp>
      <p:sp>
        <p:nvSpPr>
          <p:cNvPr id="803" name="Google Shape;803;p111"/>
          <p:cNvSpPr txBox="1">
            <a:spLocks noGrp="1"/>
          </p:cNvSpPr>
          <p:nvPr>
            <p:ph type="body" idx="1"/>
          </p:nvPr>
        </p:nvSpPr>
        <p:spPr>
          <a:xfrm>
            <a:off x="2209800" y="1600200"/>
            <a:ext cx="7772400" cy="4495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CREATE or REPLACE PROCEDURE name(parameters)</a:t>
            </a:r>
            <a:endParaRPr/>
          </a:p>
          <a:p>
            <a:pPr marL="228600" lvl="0" indent="-228600" algn="l" rtl="0">
              <a:lnSpc>
                <a:spcPct val="90000"/>
              </a:lnSpc>
              <a:spcBef>
                <a:spcPts val="1000"/>
              </a:spcBef>
              <a:spcAft>
                <a:spcPts val="0"/>
              </a:spcAft>
              <a:buClr>
                <a:schemeClr val="dk1"/>
              </a:buClr>
              <a:buSzPts val="1800"/>
              <a:buChar char="•"/>
            </a:pPr>
            <a:r>
              <a:rPr lang="en-US" sz="1800"/>
              <a:t>AS</a:t>
            </a:r>
            <a:endParaRPr/>
          </a:p>
          <a:p>
            <a:pPr marL="228600" lvl="0" indent="-228600" algn="l" rtl="0">
              <a:lnSpc>
                <a:spcPct val="90000"/>
              </a:lnSpc>
              <a:spcBef>
                <a:spcPts val="1000"/>
              </a:spcBef>
              <a:spcAft>
                <a:spcPts val="0"/>
              </a:spcAft>
              <a:buClr>
                <a:schemeClr val="dk1"/>
              </a:buClr>
              <a:buSzPts val="1800"/>
              <a:buChar char="•"/>
            </a:pPr>
            <a:r>
              <a:rPr lang="en-US" sz="1800"/>
              <a:t>variables;</a:t>
            </a:r>
            <a:endParaRPr/>
          </a:p>
          <a:p>
            <a:pPr marL="228600" lvl="0" indent="-228600" algn="l" rtl="0">
              <a:lnSpc>
                <a:spcPct val="90000"/>
              </a:lnSpc>
              <a:spcBef>
                <a:spcPts val="1000"/>
              </a:spcBef>
              <a:spcAft>
                <a:spcPts val="0"/>
              </a:spcAft>
              <a:buClr>
                <a:schemeClr val="dk1"/>
              </a:buClr>
              <a:buSzPts val="1800"/>
              <a:buChar char="•"/>
            </a:pPr>
            <a:r>
              <a:rPr lang="en-US" sz="1800"/>
              <a:t>BEGIN;</a:t>
            </a:r>
            <a:endParaRPr/>
          </a:p>
          <a:p>
            <a:pPr marL="228600" lvl="0" indent="-228600" algn="l" rtl="0">
              <a:lnSpc>
                <a:spcPct val="90000"/>
              </a:lnSpc>
              <a:spcBef>
                <a:spcPts val="1000"/>
              </a:spcBef>
              <a:spcAft>
                <a:spcPts val="0"/>
              </a:spcAft>
              <a:buClr>
                <a:schemeClr val="dk1"/>
              </a:buClr>
              <a:buSzPts val="1800"/>
              <a:buChar char="•"/>
            </a:pPr>
            <a:r>
              <a:rPr lang="en-US" sz="1800"/>
              <a:t>//statements;</a:t>
            </a:r>
            <a:endParaRPr/>
          </a:p>
          <a:p>
            <a:pPr marL="228600" lvl="0" indent="-228600" algn="l" rtl="0">
              <a:lnSpc>
                <a:spcPct val="90000"/>
              </a:lnSpc>
              <a:spcBef>
                <a:spcPts val="1000"/>
              </a:spcBef>
              <a:spcAft>
                <a:spcPts val="0"/>
              </a:spcAft>
              <a:buClr>
                <a:schemeClr val="dk1"/>
              </a:buClr>
              <a:buSzPts val="1800"/>
              <a:buChar char="•"/>
            </a:pPr>
            <a:r>
              <a:rPr lang="en-US" sz="1800"/>
              <a:t>END;</a:t>
            </a:r>
            <a:endParaRPr/>
          </a:p>
          <a:p>
            <a:pPr marL="228600" lvl="0" indent="-120650" algn="l" rtl="0">
              <a:lnSpc>
                <a:spcPct val="90000"/>
              </a:lnSpc>
              <a:spcBef>
                <a:spcPts val="1000"/>
              </a:spcBef>
              <a:spcAft>
                <a:spcPts val="0"/>
              </a:spcAft>
              <a:buClr>
                <a:schemeClr val="dk1"/>
              </a:buClr>
              <a:buSzPts val="1700"/>
              <a:buFont typeface="Noto Sans Symbols"/>
              <a:buNone/>
            </a:pPr>
            <a:endParaRPr sz="1700"/>
          </a:p>
          <a:p>
            <a:pPr marL="0" lvl="0" indent="0" algn="l" rtl="0">
              <a:lnSpc>
                <a:spcPct val="90000"/>
              </a:lnSpc>
              <a:spcBef>
                <a:spcPts val="1000"/>
              </a:spcBef>
              <a:spcAft>
                <a:spcPts val="0"/>
              </a:spcAft>
              <a:buClr>
                <a:schemeClr val="dk1"/>
              </a:buClr>
              <a:buSzPts val="1800"/>
              <a:buNone/>
            </a:pPr>
            <a:r>
              <a:rPr lang="en-US" sz="1800"/>
              <a:t>Three types of parameters are:</a:t>
            </a:r>
            <a:endParaRPr/>
          </a:p>
          <a:p>
            <a:pPr marL="228600" lvl="0" indent="-228600" algn="l" rtl="0">
              <a:lnSpc>
                <a:spcPct val="90000"/>
              </a:lnSpc>
              <a:spcBef>
                <a:spcPts val="1000"/>
              </a:spcBef>
              <a:spcAft>
                <a:spcPts val="0"/>
              </a:spcAft>
              <a:buClr>
                <a:schemeClr val="dk1"/>
              </a:buClr>
              <a:buSzPts val="1800"/>
              <a:buChar char="•"/>
            </a:pPr>
            <a:r>
              <a:rPr lang="en-US" sz="1800"/>
              <a:t>IN: It is the default parameter that will receive input value from the program</a:t>
            </a:r>
            <a:endParaRPr/>
          </a:p>
          <a:p>
            <a:pPr marL="228600" lvl="0" indent="-228600" algn="l" rtl="0">
              <a:lnSpc>
                <a:spcPct val="90000"/>
              </a:lnSpc>
              <a:spcBef>
                <a:spcPts val="1000"/>
              </a:spcBef>
              <a:spcAft>
                <a:spcPts val="0"/>
              </a:spcAft>
              <a:buClr>
                <a:schemeClr val="dk1"/>
              </a:buClr>
              <a:buSzPts val="1800"/>
              <a:buChar char="•"/>
            </a:pPr>
            <a:r>
              <a:rPr lang="en-US" sz="1800"/>
              <a:t>OUT: It will send output value to the program</a:t>
            </a:r>
            <a:endParaRPr/>
          </a:p>
          <a:p>
            <a:pPr marL="228600" lvl="0" indent="-228600" algn="l" rtl="0">
              <a:lnSpc>
                <a:spcPct val="90000"/>
              </a:lnSpc>
              <a:spcBef>
                <a:spcPts val="1000"/>
              </a:spcBef>
              <a:spcAft>
                <a:spcPts val="0"/>
              </a:spcAft>
              <a:buClr>
                <a:schemeClr val="dk1"/>
              </a:buClr>
              <a:buSzPts val="1800"/>
              <a:buChar char="•"/>
            </a:pPr>
            <a:r>
              <a:rPr lang="en-US" sz="1800"/>
              <a:t>IN OUT: It is the combination of both IN and OUT. Thus, it receives from, as well as sends a value to the program</a:t>
            </a: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228600" algn="l" rtl="0">
              <a:lnSpc>
                <a:spcPct val="90000"/>
              </a:lnSpc>
              <a:spcBef>
                <a:spcPts val="1000"/>
              </a:spcBef>
              <a:spcAft>
                <a:spcPts val="0"/>
              </a:spcAft>
              <a:buClr>
                <a:schemeClr val="dk1"/>
              </a:buClr>
              <a:buSzPts val="1700"/>
              <a:buFont typeface="Calibri"/>
              <a:buNone/>
            </a:pPr>
            <a:endParaRPr sz="1700"/>
          </a:p>
          <a:p>
            <a:pPr marL="228600" lvl="0" indent="-120650" algn="l" rtl="0">
              <a:lnSpc>
                <a:spcPct val="90000"/>
              </a:lnSpc>
              <a:spcBef>
                <a:spcPts val="1000"/>
              </a:spcBef>
              <a:spcAft>
                <a:spcPts val="0"/>
              </a:spcAft>
              <a:buClr>
                <a:schemeClr val="dk1"/>
              </a:buClr>
              <a:buSzPts val="1700"/>
              <a:buNone/>
            </a:pPr>
            <a:endParaRPr sz="1700"/>
          </a:p>
          <a:p>
            <a:pPr marL="228600" lvl="0" indent="-120650" algn="l" rtl="0">
              <a:lnSpc>
                <a:spcPct val="90000"/>
              </a:lnSpc>
              <a:spcBef>
                <a:spcPts val="1000"/>
              </a:spcBef>
              <a:spcAft>
                <a:spcPts val="0"/>
              </a:spcAft>
              <a:buClr>
                <a:schemeClr val="dk1"/>
              </a:buClr>
              <a:buSzPts val="1700"/>
              <a:buNone/>
            </a:pPr>
            <a:endParaRPr sz="17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12"/>
          <p:cNvSpPr txBox="1">
            <a:spLocks noGrp="1"/>
          </p:cNvSpPr>
          <p:nvPr>
            <p:ph type="body" idx="1"/>
          </p:nvPr>
        </p:nvSpPr>
        <p:spPr>
          <a:xfrm>
            <a:off x="2514600" y="533400"/>
            <a:ext cx="7772400" cy="5562600"/>
          </a:xfrm>
          <a:prstGeom prst="rect">
            <a:avLst/>
          </a:prstGeom>
          <a:noFill/>
          <a:ln>
            <a:noFill/>
          </a:ln>
        </p:spPr>
        <p:txBody>
          <a:bodyPr spcFirstLastPara="1" wrap="square" lIns="91425" tIns="45700" rIns="91425" bIns="45700" anchor="t" anchorCtr="0">
            <a:normAutofit lnSpcReduction="10000"/>
          </a:bodyPr>
          <a:lstStyle/>
          <a:p>
            <a:pPr marL="1143000" lvl="2" indent="-228600" algn="l" rtl="0">
              <a:lnSpc>
                <a:spcPct val="90000"/>
              </a:lnSpc>
              <a:spcBef>
                <a:spcPts val="0"/>
              </a:spcBef>
              <a:spcAft>
                <a:spcPts val="0"/>
              </a:spcAft>
              <a:buClr>
                <a:schemeClr val="dk1"/>
              </a:buClr>
              <a:buSzPts val="1700"/>
              <a:buFont typeface="Calibri"/>
              <a:buNone/>
            </a:pPr>
            <a:endParaRPr sz="1700"/>
          </a:p>
          <a:p>
            <a:pPr marL="228600" lvl="0" indent="-228600" algn="l" rtl="0">
              <a:lnSpc>
                <a:spcPct val="90000"/>
              </a:lnSpc>
              <a:spcBef>
                <a:spcPts val="1000"/>
              </a:spcBef>
              <a:spcAft>
                <a:spcPts val="0"/>
              </a:spcAft>
              <a:buClr>
                <a:schemeClr val="dk1"/>
              </a:buClr>
              <a:buSzPts val="1700"/>
              <a:buFont typeface="Calibri"/>
              <a:buNone/>
            </a:pPr>
            <a:r>
              <a:rPr lang="en-US" sz="1700"/>
              <a:t>	</a:t>
            </a:r>
            <a:r>
              <a:rPr lang="en-US" sz="1500" i="1" u="sng"/>
              <a:t>EXAMPLE:</a:t>
            </a:r>
            <a:endParaRPr sz="1700" i="1" u="sng"/>
          </a:p>
          <a:p>
            <a:pPr marL="1143000" lvl="2" indent="-228600" algn="l" rtl="0">
              <a:lnSpc>
                <a:spcPct val="90000"/>
              </a:lnSpc>
              <a:spcBef>
                <a:spcPts val="500"/>
              </a:spcBef>
              <a:spcAft>
                <a:spcPts val="0"/>
              </a:spcAft>
              <a:buClr>
                <a:schemeClr val="dk1"/>
              </a:buClr>
              <a:buSzPts val="1500"/>
              <a:buFont typeface="Calibri"/>
              <a:buNone/>
            </a:pPr>
            <a:endParaRPr sz="1500"/>
          </a:p>
          <a:p>
            <a:pPr marL="1143000" lvl="2" indent="-228600" algn="l" rtl="0">
              <a:lnSpc>
                <a:spcPct val="10000"/>
              </a:lnSpc>
              <a:spcBef>
                <a:spcPts val="500"/>
              </a:spcBef>
              <a:spcAft>
                <a:spcPts val="0"/>
              </a:spcAft>
              <a:buClr>
                <a:schemeClr val="dk1"/>
              </a:buClr>
              <a:buSzPts val="1500"/>
              <a:buFont typeface="Calibri"/>
              <a:buNone/>
            </a:pPr>
            <a:r>
              <a:rPr lang="en-US" sz="1500"/>
              <a:t>CREATE PROCEDURE UPDATE_SALARY_1         (1)</a:t>
            </a:r>
            <a:endParaRPr/>
          </a:p>
          <a:p>
            <a:pPr marL="228600" lvl="0" indent="-228600" algn="l" rtl="0">
              <a:lnSpc>
                <a:spcPct val="80000"/>
              </a:lnSpc>
              <a:spcBef>
                <a:spcPts val="1000"/>
              </a:spcBef>
              <a:spcAft>
                <a:spcPts val="0"/>
              </a:spcAft>
              <a:buClr>
                <a:schemeClr val="dk1"/>
              </a:buClr>
              <a:buSzPts val="1500"/>
              <a:buFont typeface="Calibri"/>
              <a:buNone/>
            </a:pPr>
            <a:r>
              <a:rPr lang="en-US" sz="1500"/>
              <a:t>                       (IN EMPLOYEE_NUMBER CHAR(6),             (2)</a:t>
            </a:r>
            <a:endParaRPr/>
          </a:p>
          <a:p>
            <a:pPr marL="228600" lvl="0" indent="-228600" algn="l" rtl="0">
              <a:lnSpc>
                <a:spcPct val="80000"/>
              </a:lnSpc>
              <a:spcBef>
                <a:spcPts val="1000"/>
              </a:spcBef>
              <a:spcAft>
                <a:spcPts val="0"/>
              </a:spcAft>
              <a:buClr>
                <a:schemeClr val="dk1"/>
              </a:buClr>
              <a:buSzPts val="1500"/>
              <a:buFont typeface="Calibri"/>
              <a:buNone/>
            </a:pPr>
            <a:r>
              <a:rPr lang="en-US" sz="1500"/>
              <a:t>                       IN RATE INTEGER)                         (2)</a:t>
            </a:r>
            <a:endParaRPr/>
          </a:p>
          <a:p>
            <a:pPr marL="228600" lvl="0" indent="-228600" algn="l" rtl="0">
              <a:lnSpc>
                <a:spcPct val="70000"/>
              </a:lnSpc>
              <a:spcBef>
                <a:spcPts val="1000"/>
              </a:spcBef>
              <a:spcAft>
                <a:spcPts val="0"/>
              </a:spcAft>
              <a:buClr>
                <a:schemeClr val="dk1"/>
              </a:buClr>
              <a:buSzPts val="1500"/>
              <a:buFont typeface="Calibri"/>
              <a:buNone/>
            </a:pPr>
            <a:r>
              <a:rPr lang="en-US" sz="1500"/>
              <a:t>                       LANGUAGE SQL                             (3)</a:t>
            </a:r>
            <a:endParaRPr/>
          </a:p>
          <a:p>
            <a:pPr marL="228600" lvl="0" indent="-228600" algn="l" rtl="0">
              <a:lnSpc>
                <a:spcPct val="60000"/>
              </a:lnSpc>
              <a:spcBef>
                <a:spcPts val="1000"/>
              </a:spcBef>
              <a:spcAft>
                <a:spcPts val="0"/>
              </a:spcAft>
              <a:buClr>
                <a:schemeClr val="dk1"/>
              </a:buClr>
              <a:buSzPts val="1500"/>
              <a:buFont typeface="Calibri"/>
              <a:buNone/>
            </a:pPr>
            <a:r>
              <a:rPr lang="en-US" sz="1500"/>
              <a:t>                       BEGIN</a:t>
            </a:r>
            <a:endParaRPr/>
          </a:p>
          <a:p>
            <a:pPr marL="228600" lvl="0" indent="-228600" algn="l" rtl="0">
              <a:lnSpc>
                <a:spcPct val="70000"/>
              </a:lnSpc>
              <a:spcBef>
                <a:spcPts val="1000"/>
              </a:spcBef>
              <a:spcAft>
                <a:spcPts val="0"/>
              </a:spcAft>
              <a:buClr>
                <a:schemeClr val="dk1"/>
              </a:buClr>
              <a:buSzPts val="1500"/>
              <a:buFont typeface="Calibri"/>
              <a:buNone/>
            </a:pPr>
            <a:r>
              <a:rPr lang="en-US" sz="1500"/>
              <a:t>                          UPDATE EMPLOYEE                       (4)</a:t>
            </a:r>
            <a:endParaRPr/>
          </a:p>
          <a:p>
            <a:pPr marL="228600" lvl="0" indent="-228600" algn="l" rtl="0">
              <a:lnSpc>
                <a:spcPct val="60000"/>
              </a:lnSpc>
              <a:spcBef>
                <a:spcPts val="1000"/>
              </a:spcBef>
              <a:spcAft>
                <a:spcPts val="0"/>
              </a:spcAft>
              <a:buClr>
                <a:schemeClr val="dk1"/>
              </a:buClr>
              <a:buSzPts val="1500"/>
              <a:buFont typeface="Calibri"/>
              <a:buNone/>
            </a:pPr>
            <a:r>
              <a:rPr lang="en-US" sz="1500"/>
              <a:t>                          SET SALARY = SALARY * (1.0 * RATE / 100.0 )</a:t>
            </a:r>
            <a:endParaRPr/>
          </a:p>
          <a:p>
            <a:pPr marL="228600" lvl="0" indent="-228600" algn="l" rtl="0">
              <a:lnSpc>
                <a:spcPct val="70000"/>
              </a:lnSpc>
              <a:spcBef>
                <a:spcPts val="1000"/>
              </a:spcBef>
              <a:spcAft>
                <a:spcPts val="0"/>
              </a:spcAft>
              <a:buClr>
                <a:schemeClr val="dk1"/>
              </a:buClr>
              <a:buSzPts val="1500"/>
              <a:buFont typeface="Calibri"/>
              <a:buNone/>
            </a:pPr>
            <a:r>
              <a:rPr lang="en-US" sz="1500"/>
              <a:t>                          WHERE SSN = EMPLOYEE_NUMBER;</a:t>
            </a:r>
            <a:endParaRPr/>
          </a:p>
          <a:p>
            <a:pPr marL="228600" lvl="0" indent="-228600" algn="l" rtl="0">
              <a:lnSpc>
                <a:spcPct val="70000"/>
              </a:lnSpc>
              <a:spcBef>
                <a:spcPts val="1000"/>
              </a:spcBef>
              <a:spcAft>
                <a:spcPts val="0"/>
              </a:spcAft>
              <a:buClr>
                <a:schemeClr val="dk1"/>
              </a:buClr>
              <a:buSzPts val="1500"/>
              <a:buFont typeface="Calibri"/>
              <a:buNone/>
            </a:pPr>
            <a:r>
              <a:rPr lang="en-US" sz="1500"/>
              <a:t>                       END</a:t>
            </a:r>
            <a:endParaRPr/>
          </a:p>
          <a:p>
            <a:pPr marL="228600" lvl="0" indent="-228600" algn="l" rtl="0">
              <a:lnSpc>
                <a:spcPct val="70000"/>
              </a:lnSpc>
              <a:spcBef>
                <a:spcPts val="1000"/>
              </a:spcBef>
              <a:spcAft>
                <a:spcPts val="0"/>
              </a:spcAft>
              <a:buClr>
                <a:schemeClr val="dk1"/>
              </a:buClr>
              <a:buSzPts val="1500"/>
              <a:buFont typeface="Calibri"/>
              <a:buNone/>
            </a:pPr>
            <a:endParaRPr sz="1500"/>
          </a:p>
          <a:p>
            <a:pPr marL="228600" lvl="0" indent="-228600" algn="l" rtl="0">
              <a:lnSpc>
                <a:spcPct val="90000"/>
              </a:lnSpc>
              <a:spcBef>
                <a:spcPts val="1000"/>
              </a:spcBef>
              <a:spcAft>
                <a:spcPts val="0"/>
              </a:spcAft>
              <a:buClr>
                <a:schemeClr val="dk1"/>
              </a:buClr>
              <a:buSzPts val="1300"/>
              <a:buFont typeface="Calibri"/>
              <a:buNone/>
            </a:pPr>
            <a:r>
              <a:rPr lang="en-US" sz="1300"/>
              <a:t>LANGUAGE value of SQL and the BEGIN...END block, which forms the procedure body, are particular to an SQL procedure</a:t>
            </a:r>
            <a:endParaRPr sz="1500"/>
          </a:p>
          <a:p>
            <a:pPr marL="228600" lvl="0" indent="-228600" algn="l" rtl="0">
              <a:lnSpc>
                <a:spcPct val="90000"/>
              </a:lnSpc>
              <a:spcBef>
                <a:spcPts val="1000"/>
              </a:spcBef>
              <a:spcAft>
                <a:spcPts val="0"/>
              </a:spcAft>
              <a:buClr>
                <a:schemeClr val="dk1"/>
              </a:buClr>
              <a:buSzPts val="1700"/>
              <a:buFont typeface="Calibri"/>
              <a:buNone/>
            </a:pPr>
            <a:r>
              <a:rPr lang="en-US" sz="1700"/>
              <a:t>1)</a:t>
            </a:r>
            <a:r>
              <a:rPr lang="en-US" sz="1500"/>
              <a:t>The stored procedure name is UPDATE_SALARY_1. </a:t>
            </a:r>
            <a:endParaRPr/>
          </a:p>
          <a:p>
            <a:pPr marL="228600" lvl="0" indent="-228600" algn="l" rtl="0">
              <a:lnSpc>
                <a:spcPct val="80000"/>
              </a:lnSpc>
              <a:spcBef>
                <a:spcPts val="1000"/>
              </a:spcBef>
              <a:spcAft>
                <a:spcPts val="0"/>
              </a:spcAft>
              <a:buClr>
                <a:schemeClr val="dk1"/>
              </a:buClr>
              <a:buSzPts val="1500"/>
              <a:buFont typeface="Calibri"/>
              <a:buNone/>
            </a:pPr>
            <a:r>
              <a:rPr lang="en-US" sz="1500"/>
              <a:t>2)The two parameters have data types of CHAR(6) and INTEGER. Both are input parameters. </a:t>
            </a:r>
            <a:endParaRPr/>
          </a:p>
          <a:p>
            <a:pPr marL="228600" lvl="0" indent="-228600" algn="l" rtl="0">
              <a:lnSpc>
                <a:spcPct val="70000"/>
              </a:lnSpc>
              <a:spcBef>
                <a:spcPts val="1000"/>
              </a:spcBef>
              <a:spcAft>
                <a:spcPts val="0"/>
              </a:spcAft>
              <a:buClr>
                <a:schemeClr val="dk1"/>
              </a:buClr>
              <a:buSzPts val="1500"/>
              <a:buFont typeface="Calibri"/>
              <a:buNone/>
            </a:pPr>
            <a:r>
              <a:rPr lang="en-US" sz="1500"/>
              <a:t>3)LANGUAGE SQL indicates that this is an SQL procedure, so a procedure body follows the other parameters.</a:t>
            </a:r>
            <a:endParaRPr/>
          </a:p>
          <a:p>
            <a:pPr marL="228600" lvl="0" indent="-228600" algn="l" rtl="0">
              <a:lnSpc>
                <a:spcPct val="70000"/>
              </a:lnSpc>
              <a:spcBef>
                <a:spcPts val="1000"/>
              </a:spcBef>
              <a:spcAft>
                <a:spcPts val="0"/>
              </a:spcAft>
              <a:buClr>
                <a:schemeClr val="dk1"/>
              </a:buClr>
              <a:buSzPts val="1500"/>
              <a:buFont typeface="Calibri"/>
              <a:buNone/>
            </a:pPr>
            <a:r>
              <a:rPr lang="en-US" sz="1500"/>
              <a:t>4)The procedure body consists of a single SQL UPDATE statement, which updates rows in the employee table.</a:t>
            </a:r>
            <a:r>
              <a:rPr lang="en-US"/>
              <a:t>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13"/>
          <p:cNvSpPr txBox="1">
            <a:spLocks noGrp="1"/>
          </p:cNvSpPr>
          <p:nvPr>
            <p:ph type="body" idx="1"/>
          </p:nvPr>
        </p:nvSpPr>
        <p:spPr>
          <a:xfrm>
            <a:off x="2209800" y="533400"/>
            <a:ext cx="7772400" cy="5562600"/>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2000"/>
              <a:buFont typeface="Calibri"/>
              <a:buNone/>
            </a:pPr>
            <a:r>
              <a:rPr lang="en-US" sz="2000" b="1" u="sng"/>
              <a:t>Some Valid SQL Procedure Body Statements</a:t>
            </a:r>
            <a:endParaRPr/>
          </a:p>
          <a:p>
            <a:pPr marL="228600" lvl="0" indent="-228600" algn="ctr" rtl="0">
              <a:lnSpc>
                <a:spcPct val="90000"/>
              </a:lnSpc>
              <a:spcBef>
                <a:spcPts val="1000"/>
              </a:spcBef>
              <a:spcAft>
                <a:spcPts val="0"/>
              </a:spcAft>
              <a:buClr>
                <a:schemeClr val="dk1"/>
              </a:buClr>
              <a:buSzPts val="2000"/>
              <a:buFont typeface="Calibri"/>
              <a:buNone/>
            </a:pPr>
            <a:endParaRPr sz="2000" b="1" u="sng"/>
          </a:p>
          <a:p>
            <a:pPr marL="228600" lvl="0" indent="-228600" algn="l" rtl="0">
              <a:lnSpc>
                <a:spcPct val="90000"/>
              </a:lnSpc>
              <a:spcBef>
                <a:spcPts val="1000"/>
              </a:spcBef>
              <a:spcAft>
                <a:spcPts val="0"/>
              </a:spcAft>
              <a:buClr>
                <a:schemeClr val="dk1"/>
              </a:buClr>
              <a:buSzPts val="2000"/>
              <a:buFont typeface="Noto Sans Symbols"/>
              <a:buChar char="∙"/>
            </a:pPr>
            <a:r>
              <a:rPr lang="en-US" sz="2000"/>
              <a:t>CASE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FOR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GOTO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IF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ITERATE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RETURN statement</a:t>
            </a:r>
            <a:endParaRPr/>
          </a:p>
          <a:p>
            <a:pPr marL="228600" lvl="0" indent="-228600" algn="l" rtl="0">
              <a:lnSpc>
                <a:spcPct val="90000"/>
              </a:lnSpc>
              <a:spcBef>
                <a:spcPts val="1000"/>
              </a:spcBef>
              <a:spcAft>
                <a:spcPts val="0"/>
              </a:spcAft>
              <a:buClr>
                <a:schemeClr val="dk1"/>
              </a:buClr>
              <a:buSzPts val="2000"/>
              <a:buFont typeface="Noto Sans Symbols"/>
              <a:buChar char="∙"/>
            </a:pPr>
            <a:r>
              <a:rPr lang="en-US" sz="2000"/>
              <a:t>WHILE statement</a:t>
            </a:r>
            <a:endParaRPr/>
          </a:p>
          <a:p>
            <a:pPr marL="228600" lvl="0" indent="-228600" algn="l" rtl="0">
              <a:lnSpc>
                <a:spcPct val="90000"/>
              </a:lnSpc>
              <a:spcBef>
                <a:spcPts val="1000"/>
              </a:spcBef>
              <a:spcAft>
                <a:spcPts val="0"/>
              </a:spcAft>
              <a:buClr>
                <a:schemeClr val="dk1"/>
              </a:buClr>
              <a:buSzPts val="2800"/>
              <a:buFont typeface="Calibri"/>
              <a:buNone/>
            </a:pP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14"/>
          <p:cNvSpPr txBox="1">
            <a:spLocks noGrp="1"/>
          </p:cNvSpPr>
          <p:nvPr>
            <p:ph type="body" idx="1"/>
          </p:nvPr>
        </p:nvSpPr>
        <p:spPr>
          <a:xfrm>
            <a:off x="2209800" y="533400"/>
            <a:ext cx="7772400" cy="5562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700"/>
              <a:buChar char="•"/>
            </a:pPr>
            <a:r>
              <a:rPr lang="en-US" sz="1700" b="1"/>
              <a:t>Invoking Procedures </a:t>
            </a:r>
            <a:endParaRPr/>
          </a:p>
          <a:p>
            <a:pPr marL="228600" lvl="0" indent="-228600" algn="l" rtl="0">
              <a:lnSpc>
                <a:spcPct val="80000"/>
              </a:lnSpc>
              <a:spcBef>
                <a:spcPts val="1000"/>
              </a:spcBef>
              <a:spcAft>
                <a:spcPts val="0"/>
              </a:spcAft>
              <a:buClr>
                <a:schemeClr val="dk1"/>
              </a:buClr>
              <a:buSzPts val="1700"/>
              <a:buFont typeface="Calibri"/>
              <a:buNone/>
            </a:pPr>
            <a:r>
              <a:rPr lang="en-US" sz="1700"/>
              <a:t>      Can invoke Stored procedure stored at the location of the database by using the SQL CALL statement</a:t>
            </a:r>
            <a:endParaRPr/>
          </a:p>
          <a:p>
            <a:pPr marL="228600" lvl="0" indent="-120650" algn="l" rtl="0">
              <a:lnSpc>
                <a:spcPct val="90000"/>
              </a:lnSpc>
              <a:spcBef>
                <a:spcPts val="1000"/>
              </a:spcBef>
              <a:spcAft>
                <a:spcPts val="0"/>
              </a:spcAft>
              <a:buClr>
                <a:schemeClr val="dk1"/>
              </a:buClr>
              <a:buSzPts val="1700"/>
              <a:buNone/>
            </a:pPr>
            <a:endParaRPr sz="1700"/>
          </a:p>
          <a:p>
            <a:pPr marL="228600" lvl="0" indent="-228600" algn="l" rtl="0">
              <a:lnSpc>
                <a:spcPct val="90000"/>
              </a:lnSpc>
              <a:spcBef>
                <a:spcPts val="1000"/>
              </a:spcBef>
              <a:spcAft>
                <a:spcPts val="0"/>
              </a:spcAft>
              <a:buClr>
                <a:schemeClr val="dk1"/>
              </a:buClr>
              <a:buSzPts val="1700"/>
              <a:buChar char="•"/>
            </a:pPr>
            <a:r>
              <a:rPr lang="en-US" sz="1700" b="1"/>
              <a:t>Nested SQL Procedures:</a:t>
            </a:r>
            <a:endParaRPr/>
          </a:p>
          <a:p>
            <a:pPr marL="228600" lvl="0" indent="-228600" algn="l" rtl="0">
              <a:lnSpc>
                <a:spcPct val="80000"/>
              </a:lnSpc>
              <a:spcBef>
                <a:spcPts val="1000"/>
              </a:spcBef>
              <a:spcAft>
                <a:spcPts val="0"/>
              </a:spcAft>
              <a:buClr>
                <a:schemeClr val="dk1"/>
              </a:buClr>
              <a:buSzPts val="1700"/>
              <a:buFont typeface="Calibri"/>
              <a:buNone/>
            </a:pPr>
            <a:r>
              <a:rPr lang="en-US" sz="1700"/>
              <a:t>      To call a target SQL procedure from within a caller SQL procedure, simply include a CALL statement with the appropriate number and types of parameters in your caller.</a:t>
            </a:r>
            <a:endParaRPr/>
          </a:p>
          <a:p>
            <a:pPr marL="228600" lvl="0" indent="-228600" algn="l" rtl="0">
              <a:lnSpc>
                <a:spcPct val="90000"/>
              </a:lnSpc>
              <a:spcBef>
                <a:spcPts val="1000"/>
              </a:spcBef>
              <a:spcAft>
                <a:spcPts val="0"/>
              </a:spcAft>
              <a:buClr>
                <a:schemeClr val="dk1"/>
              </a:buClr>
              <a:buSzPts val="1500"/>
              <a:buFont typeface="Calibri"/>
              <a:buNone/>
            </a:pPr>
            <a:endParaRPr sz="1500"/>
          </a:p>
          <a:p>
            <a:pPr marL="228600" lvl="0" indent="-228600" algn="l" rtl="0">
              <a:lnSpc>
                <a:spcPct val="90000"/>
              </a:lnSpc>
              <a:spcBef>
                <a:spcPts val="1000"/>
              </a:spcBef>
              <a:spcAft>
                <a:spcPts val="0"/>
              </a:spcAft>
              <a:buClr>
                <a:schemeClr val="dk1"/>
              </a:buClr>
              <a:buSzPts val="1500"/>
              <a:buFont typeface="Calibri"/>
              <a:buNone/>
            </a:pPr>
            <a:r>
              <a:rPr lang="en-US" sz="1500"/>
              <a:t>CREATE PROCEDURE NEST_SALES(OUT budget DECIMAL(11,2))</a:t>
            </a:r>
            <a:endParaRPr/>
          </a:p>
          <a:p>
            <a:pPr marL="228600" lvl="0" indent="-228600" algn="l" rtl="0">
              <a:lnSpc>
                <a:spcPct val="70000"/>
              </a:lnSpc>
              <a:spcBef>
                <a:spcPts val="1000"/>
              </a:spcBef>
              <a:spcAft>
                <a:spcPts val="0"/>
              </a:spcAft>
              <a:buClr>
                <a:schemeClr val="dk1"/>
              </a:buClr>
              <a:buSzPts val="1500"/>
              <a:buFont typeface="Calibri"/>
              <a:buNone/>
            </a:pPr>
            <a:r>
              <a:rPr lang="en-US" sz="1500"/>
              <a:t>                       LANGUAGE SQL</a:t>
            </a:r>
            <a:endParaRPr/>
          </a:p>
          <a:p>
            <a:pPr marL="228600" lvl="0" indent="-228600" algn="l" rtl="0">
              <a:lnSpc>
                <a:spcPct val="80000"/>
              </a:lnSpc>
              <a:spcBef>
                <a:spcPts val="1000"/>
              </a:spcBef>
              <a:spcAft>
                <a:spcPts val="0"/>
              </a:spcAft>
              <a:buClr>
                <a:schemeClr val="dk1"/>
              </a:buClr>
              <a:buSzPts val="1500"/>
              <a:buFont typeface="Calibri"/>
              <a:buNone/>
            </a:pPr>
            <a:r>
              <a:rPr lang="en-US" sz="1500"/>
              <a:t>                       BEGIN</a:t>
            </a:r>
            <a:endParaRPr/>
          </a:p>
          <a:p>
            <a:pPr marL="228600" lvl="0" indent="-228600" algn="l" rtl="0">
              <a:lnSpc>
                <a:spcPct val="60000"/>
              </a:lnSpc>
              <a:spcBef>
                <a:spcPts val="1000"/>
              </a:spcBef>
              <a:spcAft>
                <a:spcPts val="0"/>
              </a:spcAft>
              <a:buClr>
                <a:schemeClr val="dk1"/>
              </a:buClr>
              <a:buSzPts val="1500"/>
              <a:buFont typeface="Calibri"/>
              <a:buNone/>
            </a:pPr>
            <a:r>
              <a:rPr lang="en-US" sz="1500"/>
              <a:t>                          DECLARE total INTEGER DEFAULT 0;</a:t>
            </a:r>
            <a:endParaRPr/>
          </a:p>
          <a:p>
            <a:pPr marL="228600" lvl="0" indent="-228600" algn="l" rtl="0">
              <a:lnSpc>
                <a:spcPct val="70000"/>
              </a:lnSpc>
              <a:spcBef>
                <a:spcPts val="1000"/>
              </a:spcBef>
              <a:spcAft>
                <a:spcPts val="0"/>
              </a:spcAft>
              <a:buClr>
                <a:schemeClr val="dk1"/>
              </a:buClr>
              <a:buSzPts val="1500"/>
              <a:buFont typeface="Calibri"/>
              <a:buNone/>
            </a:pPr>
            <a:r>
              <a:rPr lang="en-US" sz="1500"/>
              <a:t>                          SET total = 6;</a:t>
            </a:r>
            <a:endParaRPr/>
          </a:p>
          <a:p>
            <a:pPr marL="228600" lvl="0" indent="-228600" algn="l" rtl="0">
              <a:lnSpc>
                <a:spcPct val="70000"/>
              </a:lnSpc>
              <a:spcBef>
                <a:spcPts val="1000"/>
              </a:spcBef>
              <a:spcAft>
                <a:spcPts val="0"/>
              </a:spcAft>
              <a:buClr>
                <a:schemeClr val="dk1"/>
              </a:buClr>
              <a:buSzPts val="1500"/>
              <a:buFont typeface="Calibri"/>
              <a:buNone/>
            </a:pPr>
            <a:r>
              <a:rPr lang="en-US" sz="1500"/>
              <a:t>                          CALL SALES_TARGET(total);</a:t>
            </a:r>
            <a:endParaRPr/>
          </a:p>
          <a:p>
            <a:pPr marL="228600" lvl="0" indent="-228600" algn="l" rtl="0">
              <a:lnSpc>
                <a:spcPct val="70000"/>
              </a:lnSpc>
              <a:spcBef>
                <a:spcPts val="1000"/>
              </a:spcBef>
              <a:spcAft>
                <a:spcPts val="0"/>
              </a:spcAft>
              <a:buClr>
                <a:schemeClr val="dk1"/>
              </a:buClr>
              <a:buSzPts val="1500"/>
              <a:buFont typeface="Calibri"/>
              <a:buNone/>
            </a:pPr>
            <a:r>
              <a:rPr lang="en-US" sz="1500"/>
              <a:t>                          SET budget = total * 10000;</a:t>
            </a:r>
            <a:endParaRPr/>
          </a:p>
          <a:p>
            <a:pPr marL="228600" lvl="0" indent="-228600" algn="l" rtl="0">
              <a:lnSpc>
                <a:spcPct val="70000"/>
              </a:lnSpc>
              <a:spcBef>
                <a:spcPts val="1000"/>
              </a:spcBef>
              <a:spcAft>
                <a:spcPts val="0"/>
              </a:spcAft>
              <a:buClr>
                <a:schemeClr val="dk1"/>
              </a:buClr>
              <a:buSzPts val="1500"/>
              <a:buFont typeface="Calibri"/>
              <a:buNone/>
            </a:pPr>
            <a:r>
              <a:rPr lang="en-US" sz="1500"/>
              <a:t>                       END</a:t>
            </a:r>
            <a:endParaRPr/>
          </a:p>
          <a:p>
            <a:pPr marL="228600" lvl="0" indent="-228600" algn="l" rtl="0">
              <a:lnSpc>
                <a:spcPct val="90000"/>
              </a:lnSpc>
              <a:spcBef>
                <a:spcPts val="1000"/>
              </a:spcBef>
              <a:spcAft>
                <a:spcPts val="0"/>
              </a:spcAft>
              <a:buClr>
                <a:schemeClr val="dk1"/>
              </a:buClr>
              <a:buSzPts val="2800"/>
              <a:buFont typeface="Calibri"/>
              <a:buNone/>
            </a:pP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15"/>
          <p:cNvSpPr txBox="1">
            <a:spLocks noGrp="1"/>
          </p:cNvSpPr>
          <p:nvPr>
            <p:ph type="body" idx="1"/>
          </p:nvPr>
        </p:nvSpPr>
        <p:spPr>
          <a:xfrm>
            <a:off x="2209800" y="685800"/>
            <a:ext cx="7772400" cy="5410200"/>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700"/>
              <a:buFont typeface="Calibri"/>
              <a:buNone/>
            </a:pPr>
            <a:r>
              <a:rPr lang="en-US" sz="1700" b="1" u="sng"/>
              <a:t>CONDITIONAL STATEMENTS:</a:t>
            </a:r>
            <a:endParaRPr/>
          </a:p>
          <a:p>
            <a:pPr marL="228600" lvl="0" indent="-228600" algn="ctr" rtl="0">
              <a:lnSpc>
                <a:spcPct val="90000"/>
              </a:lnSpc>
              <a:spcBef>
                <a:spcPts val="1000"/>
              </a:spcBef>
              <a:spcAft>
                <a:spcPts val="0"/>
              </a:spcAft>
              <a:buClr>
                <a:schemeClr val="dk1"/>
              </a:buClr>
              <a:buSzPts val="1700"/>
              <a:buFont typeface="Calibri"/>
              <a:buNone/>
            </a:pPr>
            <a:endParaRPr sz="1700" u="sng"/>
          </a:p>
          <a:p>
            <a:pPr marL="685800" lvl="1" indent="-228600" algn="l" rtl="0">
              <a:lnSpc>
                <a:spcPct val="90000"/>
              </a:lnSpc>
              <a:spcBef>
                <a:spcPts val="500"/>
              </a:spcBef>
              <a:spcAft>
                <a:spcPts val="0"/>
              </a:spcAft>
              <a:buClr>
                <a:schemeClr val="dk1"/>
              </a:buClr>
              <a:buSzPts val="1700"/>
              <a:buFont typeface="Calibri"/>
              <a:buNone/>
            </a:pPr>
            <a:r>
              <a:rPr lang="en-US" sz="1700"/>
              <a:t>IF &lt;condition&gt; THEN</a:t>
            </a:r>
            <a:endParaRPr/>
          </a:p>
          <a:p>
            <a:pPr marL="685800" lvl="1" indent="-228600" algn="l" rtl="0">
              <a:lnSpc>
                <a:spcPct val="80000"/>
              </a:lnSpc>
              <a:spcBef>
                <a:spcPts val="500"/>
              </a:spcBef>
              <a:spcAft>
                <a:spcPts val="0"/>
              </a:spcAft>
              <a:buClr>
                <a:schemeClr val="dk1"/>
              </a:buClr>
              <a:buSzPts val="1700"/>
              <a:buFont typeface="Calibri"/>
              <a:buNone/>
            </a:pPr>
            <a:r>
              <a:rPr lang="en-US" sz="1700"/>
              <a:t>	&lt;statement(s)&gt;</a:t>
            </a:r>
            <a:endParaRPr/>
          </a:p>
          <a:p>
            <a:pPr marL="685800" lvl="1" indent="-228600" algn="l" rtl="0">
              <a:lnSpc>
                <a:spcPct val="80000"/>
              </a:lnSpc>
              <a:spcBef>
                <a:spcPts val="500"/>
              </a:spcBef>
              <a:spcAft>
                <a:spcPts val="0"/>
              </a:spcAft>
              <a:buClr>
                <a:schemeClr val="dk1"/>
              </a:buClr>
              <a:buSzPts val="1700"/>
              <a:buFont typeface="Calibri"/>
              <a:buNone/>
            </a:pPr>
            <a:r>
              <a:rPr lang="en-US" sz="1700"/>
              <a:t>ELSE</a:t>
            </a:r>
            <a:endParaRPr/>
          </a:p>
          <a:p>
            <a:pPr marL="685800" lvl="1" indent="-228600" algn="l" rtl="0">
              <a:lnSpc>
                <a:spcPct val="80000"/>
              </a:lnSpc>
              <a:spcBef>
                <a:spcPts val="500"/>
              </a:spcBef>
              <a:spcAft>
                <a:spcPts val="0"/>
              </a:spcAft>
              <a:buClr>
                <a:schemeClr val="dk1"/>
              </a:buClr>
              <a:buSzPts val="1700"/>
              <a:buFont typeface="Calibri"/>
              <a:buNone/>
            </a:pPr>
            <a:r>
              <a:rPr lang="en-US" sz="1700"/>
              <a:t>	&lt;statement(s)&gt;</a:t>
            </a:r>
            <a:endParaRPr/>
          </a:p>
          <a:p>
            <a:pPr marL="685800" lvl="1" indent="-228600" algn="l" rtl="0">
              <a:lnSpc>
                <a:spcPct val="80000"/>
              </a:lnSpc>
              <a:spcBef>
                <a:spcPts val="500"/>
              </a:spcBef>
              <a:spcAft>
                <a:spcPts val="0"/>
              </a:spcAft>
              <a:buClr>
                <a:schemeClr val="dk1"/>
              </a:buClr>
              <a:buSzPts val="1700"/>
              <a:buFont typeface="Calibri"/>
              <a:buNone/>
            </a:pPr>
            <a:r>
              <a:rPr lang="en-US" sz="1700"/>
              <a:t>END IF;</a:t>
            </a:r>
            <a:endParaRPr/>
          </a:p>
          <a:p>
            <a:pPr marL="228600" lvl="0" indent="-228600" algn="l" rtl="0">
              <a:lnSpc>
                <a:spcPct val="90000"/>
              </a:lnSpc>
              <a:spcBef>
                <a:spcPts val="1000"/>
              </a:spcBef>
              <a:spcAft>
                <a:spcPts val="0"/>
              </a:spcAft>
              <a:buClr>
                <a:schemeClr val="dk1"/>
              </a:buClr>
              <a:buSzPts val="1700"/>
              <a:buFont typeface="Calibri"/>
              <a:buNone/>
            </a:pPr>
            <a:endParaRPr sz="1700"/>
          </a:p>
          <a:p>
            <a:pPr marL="228600" lvl="0" indent="-228600" algn="l" rtl="0">
              <a:lnSpc>
                <a:spcPct val="90000"/>
              </a:lnSpc>
              <a:spcBef>
                <a:spcPts val="1000"/>
              </a:spcBef>
              <a:spcAft>
                <a:spcPts val="0"/>
              </a:spcAft>
              <a:buClr>
                <a:schemeClr val="dk1"/>
              </a:buClr>
              <a:buSzPts val="1700"/>
              <a:buFont typeface="Calibri"/>
              <a:buNone/>
            </a:pPr>
            <a:endParaRPr sz="1700"/>
          </a:p>
          <a:p>
            <a:pPr marL="228600" lvl="0" indent="-228600" algn="ctr" rtl="0">
              <a:lnSpc>
                <a:spcPct val="90000"/>
              </a:lnSpc>
              <a:spcBef>
                <a:spcPts val="1000"/>
              </a:spcBef>
              <a:spcAft>
                <a:spcPts val="0"/>
              </a:spcAft>
              <a:buClr>
                <a:schemeClr val="dk1"/>
              </a:buClr>
              <a:buSzPts val="1700"/>
              <a:buFont typeface="Calibri"/>
              <a:buNone/>
            </a:pPr>
            <a:r>
              <a:rPr lang="en-US" sz="1700" b="1" u="sng"/>
              <a:t>Loops</a:t>
            </a:r>
            <a:endParaRPr/>
          </a:p>
          <a:p>
            <a:pPr marL="685800" lvl="1" indent="-228600" algn="l" rtl="0">
              <a:lnSpc>
                <a:spcPct val="90000"/>
              </a:lnSpc>
              <a:spcBef>
                <a:spcPts val="500"/>
              </a:spcBef>
              <a:spcAft>
                <a:spcPts val="0"/>
              </a:spcAft>
              <a:buClr>
                <a:schemeClr val="dk1"/>
              </a:buClr>
              <a:buSzPts val="1700"/>
              <a:buFont typeface="Calibri"/>
              <a:buNone/>
            </a:pPr>
            <a:r>
              <a:rPr lang="en-US" sz="1700"/>
              <a:t>LOOP </a:t>
            </a:r>
            <a:endParaRPr/>
          </a:p>
          <a:p>
            <a:pPr marL="685800" lvl="1" indent="-228600" algn="l" rtl="0">
              <a:lnSpc>
                <a:spcPct val="30000"/>
              </a:lnSpc>
              <a:spcBef>
                <a:spcPts val="500"/>
              </a:spcBef>
              <a:spcAft>
                <a:spcPts val="0"/>
              </a:spcAft>
              <a:buClr>
                <a:schemeClr val="dk1"/>
              </a:buClr>
              <a:buSzPts val="1700"/>
              <a:buFont typeface="Calibri"/>
              <a:buNone/>
            </a:pPr>
            <a:r>
              <a:rPr lang="en-US" sz="1700"/>
              <a:t>	</a:t>
            </a:r>
            <a:r>
              <a:rPr lang="en-US" sz="1700" b="1"/>
              <a:t>……</a:t>
            </a:r>
            <a:endParaRPr/>
          </a:p>
          <a:p>
            <a:pPr marL="685800" lvl="1" indent="-228600" algn="l" rtl="0">
              <a:lnSpc>
                <a:spcPct val="50000"/>
              </a:lnSpc>
              <a:spcBef>
                <a:spcPts val="500"/>
              </a:spcBef>
              <a:spcAft>
                <a:spcPts val="0"/>
              </a:spcAft>
              <a:buClr>
                <a:schemeClr val="dk1"/>
              </a:buClr>
              <a:buSzPts val="1700"/>
              <a:buFont typeface="Calibri"/>
              <a:buNone/>
            </a:pPr>
            <a:r>
              <a:rPr lang="en-US" sz="1700"/>
              <a:t>	EXIT WHEN &lt;condition&gt;</a:t>
            </a:r>
            <a:br>
              <a:rPr lang="en-US" sz="1700"/>
            </a:br>
            <a:r>
              <a:rPr lang="en-US" sz="1700" b="1"/>
              <a:t>……</a:t>
            </a:r>
            <a:endParaRPr/>
          </a:p>
          <a:p>
            <a:pPr marL="685800" lvl="1" indent="-228600" algn="l" rtl="0">
              <a:lnSpc>
                <a:spcPct val="80000"/>
              </a:lnSpc>
              <a:spcBef>
                <a:spcPts val="500"/>
              </a:spcBef>
              <a:spcAft>
                <a:spcPts val="0"/>
              </a:spcAft>
              <a:buClr>
                <a:schemeClr val="dk1"/>
              </a:buClr>
              <a:buSzPts val="1700"/>
              <a:buFont typeface="Calibri"/>
              <a:buNone/>
            </a:pPr>
            <a:r>
              <a:rPr lang="en-US" sz="1700"/>
              <a:t>END LOOP;</a:t>
            </a:r>
            <a:endParaRPr/>
          </a:p>
          <a:p>
            <a:pPr marL="685800" lvl="1" indent="-228600" algn="l" rtl="0">
              <a:lnSpc>
                <a:spcPct val="80000"/>
              </a:lnSpc>
              <a:spcBef>
                <a:spcPts val="500"/>
              </a:spcBef>
              <a:spcAft>
                <a:spcPts val="0"/>
              </a:spcAft>
              <a:buClr>
                <a:schemeClr val="dk1"/>
              </a:buClr>
              <a:buSzPts val="1700"/>
              <a:buFont typeface="Calibri"/>
              <a:buNone/>
            </a:pPr>
            <a:endParaRPr sz="1700"/>
          </a:p>
          <a:p>
            <a:pPr marL="685800" lvl="1" indent="-228600" algn="l" rtl="0">
              <a:lnSpc>
                <a:spcPct val="80000"/>
              </a:lnSpc>
              <a:spcBef>
                <a:spcPts val="500"/>
              </a:spcBef>
              <a:spcAft>
                <a:spcPts val="0"/>
              </a:spcAft>
              <a:buClr>
                <a:schemeClr val="dk1"/>
              </a:buClr>
              <a:buSzPts val="1700"/>
              <a:buFont typeface="Calibri"/>
              <a:buNone/>
            </a:pPr>
            <a:endParaRPr sz="1700"/>
          </a:p>
          <a:p>
            <a:pPr marL="228600" lvl="0" indent="-228600" algn="l" rtl="0">
              <a:lnSpc>
                <a:spcPct val="90000"/>
              </a:lnSpc>
              <a:spcBef>
                <a:spcPts val="1000"/>
              </a:spcBef>
              <a:spcAft>
                <a:spcPts val="0"/>
              </a:spcAft>
              <a:buClr>
                <a:schemeClr val="dk1"/>
              </a:buClr>
              <a:buSzPts val="1700"/>
              <a:buFont typeface="Calibri"/>
              <a:buNone/>
            </a:pPr>
            <a:endParaRPr sz="1700" u="sng"/>
          </a:p>
          <a:p>
            <a:pPr marL="228600" lvl="0" indent="-228600" algn="l" rtl="0">
              <a:lnSpc>
                <a:spcPct val="90000"/>
              </a:lnSpc>
              <a:spcBef>
                <a:spcPts val="1000"/>
              </a:spcBef>
              <a:spcAft>
                <a:spcPts val="0"/>
              </a:spcAft>
              <a:buClr>
                <a:schemeClr val="dk1"/>
              </a:buClr>
              <a:buSzPts val="2800"/>
              <a:buFont typeface="Calibri"/>
              <a:buNone/>
            </a:pP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16"/>
          <p:cNvSpPr txBox="1">
            <a:spLocks noGrp="1"/>
          </p:cNvSpPr>
          <p:nvPr>
            <p:ph type="body" idx="1"/>
          </p:nvPr>
        </p:nvSpPr>
        <p:spPr>
          <a:xfrm>
            <a:off x="2209800" y="457200"/>
            <a:ext cx="7772400" cy="5638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ctr" rtl="0">
              <a:lnSpc>
                <a:spcPct val="90000"/>
              </a:lnSpc>
              <a:spcBef>
                <a:spcPts val="0"/>
              </a:spcBef>
              <a:spcAft>
                <a:spcPts val="0"/>
              </a:spcAft>
              <a:buClr>
                <a:schemeClr val="dk1"/>
              </a:buClr>
              <a:buSzPct val="100000"/>
              <a:buFont typeface="Calibri"/>
              <a:buNone/>
            </a:pPr>
            <a:r>
              <a:rPr lang="en-US" sz="1500" b="1" u="sng"/>
              <a:t>EXAMPLE :</a:t>
            </a:r>
            <a:endParaRPr/>
          </a:p>
          <a:p>
            <a:pPr marL="228600" lvl="0" indent="-228600" algn="l" rtl="0">
              <a:lnSpc>
                <a:spcPct val="90000"/>
              </a:lnSpc>
              <a:spcBef>
                <a:spcPts val="1000"/>
              </a:spcBef>
              <a:spcAft>
                <a:spcPts val="0"/>
              </a:spcAft>
              <a:buClr>
                <a:schemeClr val="dk1"/>
              </a:buClr>
              <a:buSzPct val="100000"/>
              <a:buFont typeface="Calibri"/>
              <a:buNone/>
            </a:pPr>
            <a:r>
              <a:rPr lang="en-US" sz="1500"/>
              <a:t>CREATE PROCEDURE UPDATE_SALARY_IF</a:t>
            </a:r>
            <a:endParaRPr/>
          </a:p>
          <a:p>
            <a:pPr marL="228600" lvl="0" indent="-228600" algn="l" rtl="0">
              <a:lnSpc>
                <a:spcPct val="80000"/>
              </a:lnSpc>
              <a:spcBef>
                <a:spcPts val="1000"/>
              </a:spcBef>
              <a:spcAft>
                <a:spcPts val="0"/>
              </a:spcAft>
              <a:buClr>
                <a:schemeClr val="dk1"/>
              </a:buClr>
              <a:buSzPct val="100000"/>
              <a:buFont typeface="Calibri"/>
              <a:buNone/>
            </a:pPr>
            <a:r>
              <a:rPr lang="en-US" sz="1500"/>
              <a:t>                        (IN employee_number CHAR(6), IN rating SMALLINT)</a:t>
            </a:r>
            <a:endParaRPr/>
          </a:p>
          <a:p>
            <a:pPr marL="228600" lvl="0" indent="-228600" algn="l" rtl="0">
              <a:lnSpc>
                <a:spcPct val="80000"/>
              </a:lnSpc>
              <a:spcBef>
                <a:spcPts val="1000"/>
              </a:spcBef>
              <a:spcAft>
                <a:spcPts val="0"/>
              </a:spcAft>
              <a:buClr>
                <a:schemeClr val="dk1"/>
              </a:buClr>
              <a:buSzPct val="100000"/>
              <a:buFont typeface="Calibri"/>
              <a:buNone/>
            </a:pPr>
            <a:r>
              <a:rPr lang="en-US" sz="1500"/>
              <a:t>                        LANGUAGE SQL</a:t>
            </a:r>
            <a:endParaRPr/>
          </a:p>
          <a:p>
            <a:pPr marL="228600" lvl="0" indent="-228600" algn="l" rtl="0">
              <a:lnSpc>
                <a:spcPct val="80000"/>
              </a:lnSpc>
              <a:spcBef>
                <a:spcPts val="1000"/>
              </a:spcBef>
              <a:spcAft>
                <a:spcPts val="0"/>
              </a:spcAft>
              <a:buClr>
                <a:schemeClr val="dk1"/>
              </a:buClr>
              <a:buSzPct val="100000"/>
              <a:buFont typeface="Calibri"/>
              <a:buNone/>
            </a:pPr>
            <a:r>
              <a:rPr lang="en-US" sz="1500"/>
              <a:t>                        BEGIN</a:t>
            </a:r>
            <a:endParaRPr/>
          </a:p>
          <a:p>
            <a:pPr marL="228600" lvl="0" indent="-228600" algn="l" rtl="0">
              <a:lnSpc>
                <a:spcPct val="60000"/>
              </a:lnSpc>
              <a:spcBef>
                <a:spcPts val="1000"/>
              </a:spcBef>
              <a:spcAft>
                <a:spcPts val="0"/>
              </a:spcAft>
              <a:buClr>
                <a:schemeClr val="dk1"/>
              </a:buClr>
              <a:buSzPct val="100000"/>
              <a:buFont typeface="Calibri"/>
              <a:buNone/>
            </a:pPr>
            <a:r>
              <a:rPr lang="en-US" sz="1500"/>
              <a:t>	          SET counter = 10;</a:t>
            </a:r>
            <a:endParaRPr/>
          </a:p>
          <a:p>
            <a:pPr marL="228600" lvl="0" indent="-228600" algn="l" rtl="0">
              <a:lnSpc>
                <a:spcPct val="60000"/>
              </a:lnSpc>
              <a:spcBef>
                <a:spcPts val="1000"/>
              </a:spcBef>
              <a:spcAft>
                <a:spcPts val="0"/>
              </a:spcAft>
              <a:buClr>
                <a:schemeClr val="dk1"/>
              </a:buClr>
              <a:buSzPct val="100000"/>
              <a:buFont typeface="Calibri"/>
              <a:buNone/>
            </a:pPr>
            <a:r>
              <a:rPr lang="en-US" sz="1500"/>
              <a:t>	          WHILE (counter &gt; 0) DO</a:t>
            </a:r>
            <a:endParaRPr/>
          </a:p>
          <a:p>
            <a:pPr marL="1143000" lvl="2" indent="-228600" algn="l" rtl="0">
              <a:lnSpc>
                <a:spcPct val="60000"/>
              </a:lnSpc>
              <a:spcBef>
                <a:spcPts val="500"/>
              </a:spcBef>
              <a:spcAft>
                <a:spcPts val="0"/>
              </a:spcAft>
              <a:buClr>
                <a:schemeClr val="dk1"/>
              </a:buClr>
              <a:buSzPct val="100000"/>
              <a:buFont typeface="Calibri"/>
              <a:buNone/>
            </a:pPr>
            <a:r>
              <a:rPr lang="en-US" sz="1500"/>
              <a:t>	IF (rating = 1)</a:t>
            </a:r>
            <a:endParaRPr/>
          </a:p>
          <a:p>
            <a:pPr marL="228600" lvl="0" indent="-228600" algn="l" rtl="0">
              <a:lnSpc>
                <a:spcPct val="60000"/>
              </a:lnSpc>
              <a:spcBef>
                <a:spcPts val="1000"/>
              </a:spcBef>
              <a:spcAft>
                <a:spcPts val="0"/>
              </a:spcAft>
              <a:buClr>
                <a:schemeClr val="dk1"/>
              </a:buClr>
              <a:buSzPct val="100000"/>
              <a:buFont typeface="Calibri"/>
              <a:buNone/>
            </a:pPr>
            <a:r>
              <a:rPr lang="en-US" sz="1500"/>
              <a:t>                            		THEN UPDATE employee</a:t>
            </a:r>
            <a:endParaRPr/>
          </a:p>
          <a:p>
            <a:pPr marL="228600" lvl="0" indent="-228600" algn="l" rtl="0">
              <a:lnSpc>
                <a:spcPct val="60000"/>
              </a:lnSpc>
              <a:spcBef>
                <a:spcPts val="1000"/>
              </a:spcBef>
              <a:spcAft>
                <a:spcPts val="0"/>
              </a:spcAft>
              <a:buClr>
                <a:schemeClr val="dk1"/>
              </a:buClr>
              <a:buSzPct val="100000"/>
              <a:buFont typeface="Calibri"/>
              <a:buNone/>
            </a:pPr>
            <a:r>
              <a:rPr lang="en-US" sz="1500"/>
              <a:t>                              	SET salary = salary * 1.10, bonus = 1000</a:t>
            </a:r>
            <a:endParaRPr/>
          </a:p>
          <a:p>
            <a:pPr marL="228600" lvl="0" indent="-228600" algn="l" rtl="0">
              <a:lnSpc>
                <a:spcPct val="60000"/>
              </a:lnSpc>
              <a:spcBef>
                <a:spcPts val="1000"/>
              </a:spcBef>
              <a:spcAft>
                <a:spcPts val="0"/>
              </a:spcAft>
              <a:buClr>
                <a:schemeClr val="dk1"/>
              </a:buClr>
              <a:buSzPct val="100000"/>
              <a:buFont typeface="Calibri"/>
              <a:buNone/>
            </a:pPr>
            <a:r>
              <a:rPr lang="en-US" sz="1500"/>
              <a:t>                              	WHERE empno = employee_number;</a:t>
            </a:r>
            <a:endParaRPr/>
          </a:p>
          <a:p>
            <a:pPr marL="228600" lvl="0" indent="-228600" algn="l" rtl="0">
              <a:lnSpc>
                <a:spcPct val="60000"/>
              </a:lnSpc>
              <a:spcBef>
                <a:spcPts val="1000"/>
              </a:spcBef>
              <a:spcAft>
                <a:spcPts val="0"/>
              </a:spcAft>
              <a:buClr>
                <a:schemeClr val="dk1"/>
              </a:buClr>
              <a:buSzPct val="100000"/>
              <a:buFont typeface="Calibri"/>
              <a:buNone/>
            </a:pPr>
            <a:r>
              <a:rPr lang="en-US" sz="1500"/>
              <a:t>                           ELSEIF (rating = 2)</a:t>
            </a:r>
            <a:endParaRPr/>
          </a:p>
          <a:p>
            <a:pPr marL="228600" lvl="0" indent="-228600" algn="l" rtl="0">
              <a:lnSpc>
                <a:spcPct val="60000"/>
              </a:lnSpc>
              <a:spcBef>
                <a:spcPts val="1000"/>
              </a:spcBef>
              <a:spcAft>
                <a:spcPts val="0"/>
              </a:spcAft>
              <a:buClr>
                <a:schemeClr val="dk1"/>
              </a:buClr>
              <a:buSzPct val="100000"/>
              <a:buFont typeface="Calibri"/>
              <a:buNone/>
            </a:pPr>
            <a:r>
              <a:rPr lang="en-US" sz="1500"/>
              <a:t>                            		THEN UPDATE employee</a:t>
            </a:r>
            <a:endParaRPr/>
          </a:p>
          <a:p>
            <a:pPr marL="228600" lvl="0" indent="-228600" algn="l" rtl="0">
              <a:lnSpc>
                <a:spcPct val="60000"/>
              </a:lnSpc>
              <a:spcBef>
                <a:spcPts val="1000"/>
              </a:spcBef>
              <a:spcAft>
                <a:spcPts val="0"/>
              </a:spcAft>
              <a:buClr>
                <a:schemeClr val="dk1"/>
              </a:buClr>
              <a:buSzPct val="100000"/>
              <a:buFont typeface="Calibri"/>
              <a:buNone/>
            </a:pPr>
            <a:r>
              <a:rPr lang="en-US" sz="1500"/>
              <a:t>                              	SET salary = salary * 1.05, bonus = 500</a:t>
            </a:r>
            <a:endParaRPr/>
          </a:p>
          <a:p>
            <a:pPr marL="228600" lvl="0" indent="-228600" algn="l" rtl="0">
              <a:lnSpc>
                <a:spcPct val="60000"/>
              </a:lnSpc>
              <a:spcBef>
                <a:spcPts val="1000"/>
              </a:spcBef>
              <a:spcAft>
                <a:spcPts val="0"/>
              </a:spcAft>
              <a:buClr>
                <a:schemeClr val="dk1"/>
              </a:buClr>
              <a:buSzPct val="100000"/>
              <a:buFont typeface="Calibri"/>
              <a:buNone/>
            </a:pPr>
            <a:r>
              <a:rPr lang="en-US" sz="1500"/>
              <a:t>                              	WHERE empno = employee_number;</a:t>
            </a:r>
            <a:endParaRPr/>
          </a:p>
          <a:p>
            <a:pPr marL="228600" lvl="0" indent="-228600" algn="l" rtl="0">
              <a:lnSpc>
                <a:spcPct val="60000"/>
              </a:lnSpc>
              <a:spcBef>
                <a:spcPts val="1000"/>
              </a:spcBef>
              <a:spcAft>
                <a:spcPts val="0"/>
              </a:spcAft>
              <a:buClr>
                <a:schemeClr val="dk1"/>
              </a:buClr>
              <a:buSzPct val="100000"/>
              <a:buFont typeface="Calibri"/>
              <a:buNone/>
            </a:pPr>
            <a:r>
              <a:rPr lang="en-US" sz="1500"/>
              <a:t>                          ELSE UPDATE employee</a:t>
            </a:r>
            <a:endParaRPr/>
          </a:p>
          <a:p>
            <a:pPr marL="228600" lvl="0" indent="-228600" algn="l" rtl="0">
              <a:lnSpc>
                <a:spcPct val="60000"/>
              </a:lnSpc>
              <a:spcBef>
                <a:spcPts val="1000"/>
              </a:spcBef>
              <a:spcAft>
                <a:spcPts val="0"/>
              </a:spcAft>
              <a:buClr>
                <a:schemeClr val="dk1"/>
              </a:buClr>
              <a:buSzPct val="100000"/>
              <a:buFont typeface="Calibri"/>
              <a:buNone/>
            </a:pPr>
            <a:r>
              <a:rPr lang="en-US" sz="1500"/>
              <a:t>                              	SET salary = salary * 1.03, bonus = 0</a:t>
            </a:r>
            <a:endParaRPr/>
          </a:p>
          <a:p>
            <a:pPr marL="228600" lvl="0" indent="-228600" algn="l" rtl="0">
              <a:lnSpc>
                <a:spcPct val="60000"/>
              </a:lnSpc>
              <a:spcBef>
                <a:spcPts val="1000"/>
              </a:spcBef>
              <a:spcAft>
                <a:spcPts val="0"/>
              </a:spcAft>
              <a:buClr>
                <a:schemeClr val="dk1"/>
              </a:buClr>
              <a:buSzPct val="100000"/>
              <a:buFont typeface="Calibri"/>
              <a:buNone/>
            </a:pPr>
            <a:r>
              <a:rPr lang="en-US" sz="1500"/>
              <a:t>                              	WHERE empno = employee_number;</a:t>
            </a:r>
            <a:endParaRPr/>
          </a:p>
          <a:p>
            <a:pPr marL="228600" lvl="0" indent="-228600" algn="l" rtl="0">
              <a:lnSpc>
                <a:spcPct val="60000"/>
              </a:lnSpc>
              <a:spcBef>
                <a:spcPts val="1000"/>
              </a:spcBef>
              <a:spcAft>
                <a:spcPts val="0"/>
              </a:spcAft>
              <a:buClr>
                <a:schemeClr val="dk1"/>
              </a:buClr>
              <a:buSzPct val="100000"/>
              <a:buFont typeface="Calibri"/>
              <a:buNone/>
            </a:pPr>
            <a:r>
              <a:rPr lang="en-US" sz="1500"/>
              <a:t>                          END IF;</a:t>
            </a:r>
            <a:endParaRPr/>
          </a:p>
          <a:p>
            <a:pPr marL="228600" lvl="0" indent="-228600" algn="l" rtl="0">
              <a:lnSpc>
                <a:spcPct val="60000"/>
              </a:lnSpc>
              <a:spcBef>
                <a:spcPts val="1000"/>
              </a:spcBef>
              <a:spcAft>
                <a:spcPts val="0"/>
              </a:spcAft>
              <a:buClr>
                <a:schemeClr val="dk1"/>
              </a:buClr>
              <a:buSzPct val="100000"/>
              <a:buFont typeface="Calibri"/>
              <a:buNone/>
            </a:pPr>
            <a:r>
              <a:rPr lang="en-US" sz="1500"/>
              <a:t>               SET counter = counter – 1;</a:t>
            </a:r>
            <a:endParaRPr/>
          </a:p>
          <a:p>
            <a:pPr marL="228600" lvl="0" indent="-228600" algn="l" rtl="0">
              <a:lnSpc>
                <a:spcPct val="60000"/>
              </a:lnSpc>
              <a:spcBef>
                <a:spcPts val="1000"/>
              </a:spcBef>
              <a:spcAft>
                <a:spcPts val="0"/>
              </a:spcAft>
              <a:buClr>
                <a:schemeClr val="dk1"/>
              </a:buClr>
              <a:buSzPct val="100000"/>
              <a:buFont typeface="Calibri"/>
              <a:buNone/>
            </a:pPr>
            <a:r>
              <a:rPr lang="en-US" sz="1500"/>
              <a:t>                           END WHILE;</a:t>
            </a:r>
            <a:endParaRPr/>
          </a:p>
          <a:p>
            <a:pPr marL="228600" lvl="0" indent="-228600" algn="l" rtl="0">
              <a:lnSpc>
                <a:spcPct val="60000"/>
              </a:lnSpc>
              <a:spcBef>
                <a:spcPts val="1000"/>
              </a:spcBef>
              <a:spcAft>
                <a:spcPts val="0"/>
              </a:spcAft>
              <a:buClr>
                <a:schemeClr val="dk1"/>
              </a:buClr>
              <a:buSzPct val="100000"/>
              <a:buFont typeface="Calibri"/>
              <a:buNone/>
            </a:pPr>
            <a:r>
              <a:rPr lang="en-US" sz="1500"/>
              <a:t>                        END</a:t>
            </a:r>
            <a:endParaRPr/>
          </a:p>
          <a:p>
            <a:pPr marL="228600" lvl="0" indent="-228600" algn="l" rtl="0">
              <a:lnSpc>
                <a:spcPct val="60000"/>
              </a:lnSpc>
              <a:spcBef>
                <a:spcPts val="1000"/>
              </a:spcBef>
              <a:spcAft>
                <a:spcPts val="0"/>
              </a:spcAft>
              <a:buClr>
                <a:schemeClr val="dk1"/>
              </a:buClr>
              <a:buSzPct val="100000"/>
              <a:buFont typeface="Calibri"/>
              <a:buNone/>
            </a:pPr>
            <a:r>
              <a:rPr lang="en-US" sz="1500"/>
              <a:t>                    @</a:t>
            </a:r>
            <a:endParaRPr/>
          </a:p>
          <a:p>
            <a:pPr marL="228600" lvl="0" indent="-228600" algn="l" rtl="0">
              <a:lnSpc>
                <a:spcPct val="90000"/>
              </a:lnSpc>
              <a:spcBef>
                <a:spcPts val="1000"/>
              </a:spcBef>
              <a:spcAft>
                <a:spcPts val="0"/>
              </a:spcAft>
              <a:buClr>
                <a:schemeClr val="dk1"/>
              </a:buClr>
              <a:buSzPct val="100000"/>
              <a:buFont typeface="Calibri"/>
              <a:buNone/>
            </a:pPr>
            <a:endParaRPr sz="17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Triggers</a:t>
            </a:r>
            <a:endParaRPr/>
          </a:p>
        </p:txBody>
      </p:sp>
      <p:sp>
        <p:nvSpPr>
          <p:cNvPr id="834" name="Google Shape;834;p1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150000"/>
              </a:lnSpc>
              <a:spcBef>
                <a:spcPts val="0"/>
              </a:spcBef>
              <a:spcAft>
                <a:spcPts val="0"/>
              </a:spcAft>
              <a:buClr>
                <a:srgbClr val="40424E"/>
              </a:buClr>
              <a:buSzPct val="100000"/>
              <a:buChar char="•"/>
            </a:pPr>
            <a:r>
              <a:rPr lang="en-US" b="0" i="0">
                <a:solidFill>
                  <a:srgbClr val="40424E"/>
                </a:solidFill>
              </a:rPr>
              <a:t>A trigger is a stored procedure in database which automatically invokes whenever a special event in the database occurs. For example, a trigger can be invoked when a row is inserted into a specified table or when certain table columns are being updated.</a:t>
            </a:r>
            <a:endParaRPr/>
          </a:p>
          <a:p>
            <a:pPr marL="228600" lvl="0" indent="-228600" algn="just" rtl="0">
              <a:lnSpc>
                <a:spcPct val="150000"/>
              </a:lnSpc>
              <a:spcBef>
                <a:spcPts val="1000"/>
              </a:spcBef>
              <a:spcAft>
                <a:spcPts val="0"/>
              </a:spcAft>
              <a:buClr>
                <a:srgbClr val="000000"/>
              </a:buClr>
              <a:buSzPct val="100000"/>
              <a:buChar char="•"/>
            </a:pPr>
            <a:r>
              <a:rPr lang="en-US">
                <a:solidFill>
                  <a:srgbClr val="000000"/>
                </a:solidFill>
              </a:rPr>
              <a:t>Triggers are composed to be executed in light of any of the accompanying occasions.</a:t>
            </a:r>
            <a:endParaRPr/>
          </a:p>
          <a:p>
            <a:pPr marL="342900" lvl="0" indent="-342900" algn="just" rtl="0">
              <a:lnSpc>
                <a:spcPct val="150000"/>
              </a:lnSpc>
              <a:spcBef>
                <a:spcPts val="1000"/>
              </a:spcBef>
              <a:spcAft>
                <a:spcPts val="0"/>
              </a:spcAft>
              <a:buClr>
                <a:srgbClr val="000000"/>
              </a:buClr>
              <a:buSzPct val="46082"/>
              <a:buFont typeface="Noto Sans Symbols"/>
              <a:buChar char="∙"/>
            </a:pPr>
            <a:r>
              <a:rPr lang="en-US">
                <a:solidFill>
                  <a:srgbClr val="000000"/>
                </a:solidFill>
              </a:rPr>
              <a:t>A database control (DML) statement (DELETE, INSERT, or UPDATE).</a:t>
            </a:r>
            <a:endParaRPr/>
          </a:p>
          <a:p>
            <a:pPr marL="342900" lvl="0" indent="-342900" algn="just" rtl="0">
              <a:lnSpc>
                <a:spcPct val="150000"/>
              </a:lnSpc>
              <a:spcBef>
                <a:spcPts val="1800"/>
              </a:spcBef>
              <a:spcAft>
                <a:spcPts val="0"/>
              </a:spcAft>
              <a:buClr>
                <a:srgbClr val="000000"/>
              </a:buClr>
              <a:buSzPct val="46082"/>
              <a:buFont typeface="Noto Sans Symbols"/>
              <a:buChar char="∙"/>
            </a:pPr>
            <a:r>
              <a:rPr lang="en-US">
                <a:solidFill>
                  <a:srgbClr val="000000"/>
                </a:solidFill>
              </a:rPr>
              <a:t>A database definition (DDL) statement (CREATE, ALTER, or DROP).</a:t>
            </a:r>
            <a:endParaRPr/>
          </a:p>
          <a:p>
            <a:pPr marL="342900" lvl="0" indent="-342900" algn="just" rtl="0">
              <a:lnSpc>
                <a:spcPct val="150000"/>
              </a:lnSpc>
              <a:spcBef>
                <a:spcPts val="1800"/>
              </a:spcBef>
              <a:spcAft>
                <a:spcPts val="0"/>
              </a:spcAft>
              <a:buClr>
                <a:srgbClr val="000000"/>
              </a:buClr>
              <a:buSzPct val="46082"/>
              <a:buFont typeface="Noto Sans Symbols"/>
              <a:buChar char="∙"/>
            </a:pPr>
            <a:r>
              <a:rPr lang="en-US">
                <a:solidFill>
                  <a:srgbClr val="000000"/>
                </a:solidFill>
              </a:rPr>
              <a:t>A database operation (SERVERERROR, LOGON, LOGOFF, STARTUP, or SHUTDOWN).</a:t>
            </a:r>
            <a:endParaRPr/>
          </a:p>
          <a:p>
            <a:pPr marL="228600" lvl="0" indent="-90804" algn="just" rtl="0">
              <a:lnSpc>
                <a:spcPct val="150000"/>
              </a:lnSpc>
              <a:spcBef>
                <a:spcPts val="1800"/>
              </a:spcBef>
              <a:spcAft>
                <a:spcPts val="0"/>
              </a:spcAft>
              <a:buClr>
                <a:schemeClr val="dk1"/>
              </a:buClr>
              <a:buSzPct val="100000"/>
              <a:buNone/>
            </a:pP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18"/>
          <p:cNvSpPr txBox="1">
            <a:spLocks noGrp="1"/>
          </p:cNvSpPr>
          <p:nvPr>
            <p:ph type="body" idx="1"/>
          </p:nvPr>
        </p:nvSpPr>
        <p:spPr>
          <a:xfrm>
            <a:off x="514350" y="151215"/>
            <a:ext cx="9529763" cy="670678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44444"/>
              </a:buClr>
              <a:buSzPts val="2000"/>
              <a:buNone/>
            </a:pPr>
            <a:r>
              <a:rPr lang="en-US" sz="1800">
                <a:solidFill>
                  <a:srgbClr val="444444"/>
                </a:solidFill>
              </a:rPr>
              <a:t>The syntax of Triggers in SQL–</a:t>
            </a:r>
            <a:endParaRPr sz="1800"/>
          </a:p>
          <a:p>
            <a:pPr marL="152400" lvl="0" indent="0" algn="l" rtl="0">
              <a:lnSpc>
                <a:spcPct val="60000"/>
              </a:lnSpc>
              <a:spcBef>
                <a:spcPts val="1000"/>
              </a:spcBef>
              <a:spcAft>
                <a:spcPts val="0"/>
              </a:spcAft>
              <a:buClr>
                <a:srgbClr val="000000"/>
              </a:buClr>
              <a:buSzPts val="2000"/>
              <a:buNone/>
            </a:pPr>
            <a:r>
              <a:rPr lang="en-US" sz="1800">
                <a:solidFill>
                  <a:srgbClr val="000000"/>
                </a:solidFill>
              </a:rPr>
              <a:t>CREATE </a:t>
            </a:r>
            <a:r>
              <a:rPr lang="en-US" sz="1800">
                <a:solidFill>
                  <a:srgbClr val="777777"/>
                </a:solidFill>
              </a:rPr>
              <a:t>[</a:t>
            </a:r>
            <a:r>
              <a:rPr lang="en-US" sz="1800">
                <a:solidFill>
                  <a:srgbClr val="000000"/>
                </a:solidFill>
              </a:rPr>
              <a:t>OR REPLACE </a:t>
            </a:r>
            <a:r>
              <a:rPr lang="en-US" sz="1800">
                <a:solidFill>
                  <a:srgbClr val="777777"/>
                </a:solidFill>
              </a:rPr>
              <a:t>]</a:t>
            </a:r>
            <a:r>
              <a:rPr lang="en-US" sz="1800">
                <a:solidFill>
                  <a:srgbClr val="000000"/>
                </a:solidFill>
              </a:rPr>
              <a:t> TRIGGER trigger_name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BEFORE | AFTER | INSTEAD OF </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INSERT </a:t>
            </a:r>
            <a:r>
              <a:rPr lang="en-US" sz="1800">
                <a:solidFill>
                  <a:srgbClr val="777777"/>
                </a:solidFill>
              </a:rPr>
              <a:t>[</a:t>
            </a:r>
            <a:r>
              <a:rPr lang="en-US" sz="1800">
                <a:solidFill>
                  <a:srgbClr val="000000"/>
                </a:solidFill>
              </a:rPr>
              <a:t>OR</a:t>
            </a:r>
            <a:r>
              <a:rPr lang="en-US" sz="1800">
                <a:solidFill>
                  <a:srgbClr val="777777"/>
                </a:solidFill>
              </a:rPr>
              <a:t>]</a:t>
            </a:r>
            <a:r>
              <a:rPr lang="en-US" sz="1800">
                <a:solidFill>
                  <a:srgbClr val="000000"/>
                </a:solidFill>
              </a:rPr>
              <a:t> | UPDATE </a:t>
            </a:r>
            <a:r>
              <a:rPr lang="en-US" sz="1800">
                <a:solidFill>
                  <a:srgbClr val="777777"/>
                </a:solidFill>
              </a:rPr>
              <a:t>[</a:t>
            </a:r>
            <a:r>
              <a:rPr lang="en-US" sz="1800">
                <a:solidFill>
                  <a:srgbClr val="000000"/>
                </a:solidFill>
              </a:rPr>
              <a:t>OR</a:t>
            </a:r>
            <a:r>
              <a:rPr lang="en-US" sz="1800">
                <a:solidFill>
                  <a:srgbClr val="777777"/>
                </a:solidFill>
              </a:rPr>
              <a:t>]</a:t>
            </a:r>
            <a:r>
              <a:rPr lang="en-US" sz="1800">
                <a:solidFill>
                  <a:srgbClr val="000000"/>
                </a:solidFill>
              </a:rPr>
              <a:t> | DELETE</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OF col_name</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ON table_name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REFERENCING OLD AS o NEW AS n</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777777"/>
              </a:buClr>
              <a:buSzPts val="2000"/>
              <a:buNone/>
            </a:pPr>
            <a:r>
              <a:rPr lang="en-US" sz="1800">
                <a:solidFill>
                  <a:srgbClr val="777777"/>
                </a:solidFill>
              </a:rPr>
              <a:t>[</a:t>
            </a:r>
            <a:r>
              <a:rPr lang="en-US" sz="1800">
                <a:solidFill>
                  <a:srgbClr val="000000"/>
                </a:solidFill>
              </a:rPr>
              <a:t>FOR EACH ROW</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3F7F95"/>
              </a:buClr>
              <a:buSzPts val="2000"/>
              <a:buNone/>
            </a:pPr>
            <a:r>
              <a:rPr lang="en-US" sz="1800" b="1">
                <a:solidFill>
                  <a:srgbClr val="3F7F95"/>
                </a:solidFill>
              </a:rPr>
              <a:t>WHEN</a:t>
            </a:r>
            <a:r>
              <a:rPr lang="en-US" sz="1800">
                <a:solidFill>
                  <a:srgbClr val="000000"/>
                </a:solidFill>
              </a:rPr>
              <a:t> </a:t>
            </a:r>
            <a:r>
              <a:rPr lang="en-US" sz="1800">
                <a:solidFill>
                  <a:srgbClr val="777777"/>
                </a:solidFill>
              </a:rPr>
              <a:t>(</a:t>
            </a:r>
            <a:r>
              <a:rPr lang="en-US" sz="1800">
                <a:solidFill>
                  <a:srgbClr val="000000"/>
                </a:solidFill>
              </a:rPr>
              <a:t>condition</a:t>
            </a:r>
            <a:r>
              <a:rPr lang="en-US" sz="1800">
                <a:solidFill>
                  <a:srgbClr val="777777"/>
                </a:solidFill>
              </a:rPr>
              <a:t>)</a:t>
            </a:r>
            <a:r>
              <a:rPr lang="en-US" sz="1800">
                <a:solidFill>
                  <a:srgbClr val="000000"/>
                </a:solidFill>
              </a:rPr>
              <a:t>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DECLARE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Declaration-statements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BEGIN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Executable-statements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EXCEPTION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Exception-handling-statements </a:t>
            </a:r>
            <a:endParaRPr sz="1800"/>
          </a:p>
          <a:p>
            <a:pPr marL="152400" lvl="0" indent="0" algn="l" rtl="0">
              <a:lnSpc>
                <a:spcPct val="60000"/>
              </a:lnSpc>
              <a:spcBef>
                <a:spcPts val="1800"/>
              </a:spcBef>
              <a:spcAft>
                <a:spcPts val="0"/>
              </a:spcAft>
              <a:buClr>
                <a:srgbClr val="000000"/>
              </a:buClr>
              <a:buSzPts val="2000"/>
              <a:buNone/>
            </a:pPr>
            <a:r>
              <a:rPr lang="en-US" sz="1800">
                <a:solidFill>
                  <a:srgbClr val="000000"/>
                </a:solidFill>
              </a:rPr>
              <a:t>END;</a:t>
            </a:r>
            <a:endParaRPr sz="1800"/>
          </a:p>
          <a:p>
            <a:pPr marL="0" lvl="0" indent="0" algn="l" rtl="0">
              <a:lnSpc>
                <a:spcPct val="90000"/>
              </a:lnSpc>
              <a:spcBef>
                <a:spcPts val="1800"/>
              </a:spcBef>
              <a:spcAft>
                <a:spcPts val="0"/>
              </a:spcAft>
              <a:buClr>
                <a:srgbClr val="444444"/>
              </a:buClr>
              <a:buSzPts val="2000"/>
              <a:buNone/>
            </a:pPr>
            <a:r>
              <a:rPr lang="en-US" sz="1800">
                <a:solidFill>
                  <a:srgbClr val="444444"/>
                </a:solidFill>
              </a:rPr>
              <a:t>Create [OR REPLACE] TRIGGER trigger_name: It makes or replaces a current trigger with the trigger_name.</a:t>
            </a:r>
            <a:endParaRPr sz="1800"/>
          </a:p>
          <a:p>
            <a:pPr marL="0" lvl="0" indent="0" algn="l" rtl="0">
              <a:lnSpc>
                <a:spcPct val="107000"/>
              </a:lnSpc>
              <a:spcBef>
                <a:spcPts val="1000"/>
              </a:spcBef>
              <a:spcAft>
                <a:spcPts val="0"/>
              </a:spcAft>
              <a:buClr>
                <a:schemeClr val="dk1"/>
              </a:buClr>
              <a:buSzPts val="2000"/>
              <a:buNone/>
            </a:pPr>
            <a:r>
              <a:rPr lang="en-US" sz="1800"/>
              <a:t> </a:t>
            </a:r>
            <a:endParaRPr sz="1800"/>
          </a:p>
          <a:p>
            <a:pPr marL="0" lvl="0" indent="0" algn="l" rtl="0">
              <a:lnSpc>
                <a:spcPct val="90000"/>
              </a:lnSpc>
              <a:spcBef>
                <a:spcPts val="1800"/>
              </a:spcBef>
              <a:spcAft>
                <a:spcPts val="0"/>
              </a:spcAft>
              <a:buClr>
                <a:schemeClr val="dk1"/>
              </a:buClr>
              <a:buSzPts val="20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body" idx="1"/>
          </p:nvPr>
        </p:nvSpPr>
        <p:spPr>
          <a:xfrm>
            <a:off x="1294362" y="817468"/>
            <a:ext cx="9603275" cy="522306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a:t>
            </a:r>
            <a:r>
              <a:rPr lang="en-US" sz="2000">
                <a:latin typeface="Times New Roman"/>
                <a:ea typeface="Times New Roman"/>
                <a:cs typeface="Times New Roman"/>
                <a:sym typeface="Times New Roman"/>
              </a:rPr>
              <a:t> - </a:t>
            </a:r>
            <a:r>
              <a:rPr lang="en-US" sz="2000">
                <a:solidFill>
                  <a:srgbClr val="001C3B"/>
                </a:solidFill>
                <a:latin typeface="Times New Roman"/>
                <a:ea typeface="Times New Roman"/>
                <a:cs typeface="Times New Roman"/>
                <a:sym typeface="Times New Roman"/>
              </a:rPr>
              <a:t>D</a:t>
            </a:r>
            <a:r>
              <a:rPr lang="en-US" sz="2000" b="0" i="0">
                <a:solidFill>
                  <a:srgbClr val="001C3B"/>
                </a:solidFill>
                <a:latin typeface="Times New Roman"/>
                <a:ea typeface="Times New Roman"/>
                <a:cs typeface="Times New Roman"/>
                <a:sym typeface="Times New Roman"/>
              </a:rPr>
              <a:t>eleting an entire table from the database.</a:t>
            </a:r>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 TABLE </a:t>
            </a:r>
            <a:r>
              <a:rPr lang="en-US" sz="2000">
                <a:latin typeface="Times New Roman"/>
                <a:ea typeface="Times New Roman"/>
                <a:cs typeface="Times New Roman"/>
                <a:sym typeface="Times New Roman"/>
              </a:rPr>
              <a:t>table_name;</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 </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DROP TABLE Employee</a:t>
            </a:r>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a:t>
            </a:r>
            <a:r>
              <a:rPr lang="en-US" sz="2000">
                <a:latin typeface="Times New Roman"/>
                <a:ea typeface="Times New Roman"/>
                <a:cs typeface="Times New Roman"/>
                <a:sym typeface="Times New Roman"/>
              </a:rPr>
              <a:t> – Renaming the table</a:t>
            </a:r>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 </a:t>
            </a:r>
            <a:r>
              <a:rPr lang="en-US" sz="2000">
                <a:latin typeface="Times New Roman"/>
                <a:ea typeface="Times New Roman"/>
                <a:cs typeface="Times New Roman"/>
                <a:sym typeface="Times New Roman"/>
              </a:rPr>
              <a:t>old_table_name </a:t>
            </a:r>
            <a:r>
              <a:rPr lang="en-US" sz="2000">
                <a:solidFill>
                  <a:srgbClr val="FF0000"/>
                </a:solidFill>
                <a:latin typeface="Times New Roman"/>
                <a:ea typeface="Times New Roman"/>
                <a:cs typeface="Times New Roman"/>
                <a:sym typeface="Times New Roman"/>
              </a:rPr>
              <a:t>TO </a:t>
            </a:r>
            <a:r>
              <a:rPr lang="en-US" sz="2000">
                <a:latin typeface="Times New Roman"/>
                <a:ea typeface="Times New Roman"/>
                <a:cs typeface="Times New Roman"/>
                <a:sym typeface="Times New Roman"/>
              </a:rPr>
              <a:t>new_table_name;</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RENAME Employee TO Employee_details</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19"/>
          <p:cNvSpPr txBox="1">
            <a:spLocks noGrp="1"/>
          </p:cNvSpPr>
          <p:nvPr>
            <p:ph type="body" idx="1"/>
          </p:nvPr>
        </p:nvSpPr>
        <p:spPr>
          <a:xfrm>
            <a:off x="2152650" y="308010"/>
            <a:ext cx="7886700" cy="5868955"/>
          </a:xfrm>
          <a:prstGeom prst="rect">
            <a:avLst/>
          </a:prstGeom>
          <a:noFill/>
          <a:ln>
            <a:noFill/>
          </a:ln>
        </p:spPr>
        <p:txBody>
          <a:bodyPr spcFirstLastPara="1" wrap="square" lIns="91425" tIns="45700" rIns="91425" bIns="45700" anchor="t" anchorCtr="0">
            <a:normAutofit/>
          </a:bodyPr>
          <a:lstStyle/>
          <a:p>
            <a:pPr marL="0" lvl="0" indent="0" algn="l" rtl="0">
              <a:lnSpc>
                <a:spcPct val="60000"/>
              </a:lnSpc>
              <a:spcBef>
                <a:spcPts val="0"/>
              </a:spcBef>
              <a:spcAft>
                <a:spcPts val="0"/>
              </a:spcAft>
              <a:buClr>
                <a:schemeClr val="dk1"/>
              </a:buClr>
              <a:buSzPts val="2000"/>
              <a:buNone/>
            </a:pPr>
            <a:endParaRPr sz="2000">
              <a:solidFill>
                <a:srgbClr val="000000"/>
              </a:solidFill>
            </a:endParaRPr>
          </a:p>
          <a:p>
            <a:pPr marL="0" lvl="0" indent="0" algn="l" rtl="0">
              <a:lnSpc>
                <a:spcPct val="60000"/>
              </a:lnSpc>
              <a:spcBef>
                <a:spcPts val="1800"/>
              </a:spcBef>
              <a:spcAft>
                <a:spcPts val="0"/>
              </a:spcAft>
              <a:buClr>
                <a:srgbClr val="000000"/>
              </a:buClr>
              <a:buSzPts val="2000"/>
              <a:buNone/>
            </a:pPr>
            <a:r>
              <a:rPr lang="en-US" sz="2000" b="1" u="sng">
                <a:solidFill>
                  <a:srgbClr val="000000"/>
                </a:solidFill>
              </a:rPr>
              <a:t>EXAMPLE</a:t>
            </a:r>
            <a:endParaRPr/>
          </a:p>
          <a:p>
            <a:pPr marL="0" lvl="0" indent="0" algn="l" rtl="0">
              <a:lnSpc>
                <a:spcPct val="60000"/>
              </a:lnSpc>
              <a:spcBef>
                <a:spcPts val="1800"/>
              </a:spcBef>
              <a:spcAft>
                <a:spcPts val="0"/>
              </a:spcAft>
              <a:buClr>
                <a:srgbClr val="000000"/>
              </a:buClr>
              <a:buSzPts val="2000"/>
              <a:buNone/>
            </a:pPr>
            <a:r>
              <a:rPr lang="en-US" sz="2000">
                <a:solidFill>
                  <a:srgbClr val="000000"/>
                </a:solidFill>
              </a:rPr>
              <a:t>CREATE OR REPLACE TRIGGER display_salary_changes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BEFORE DELETE OR INSERT OR UPDATE ON customers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FOR EACH ROW </a:t>
            </a:r>
            <a:endParaRPr sz="2000"/>
          </a:p>
          <a:p>
            <a:pPr marL="0" lvl="0" indent="0" algn="l" rtl="0">
              <a:lnSpc>
                <a:spcPct val="60000"/>
              </a:lnSpc>
              <a:spcBef>
                <a:spcPts val="1800"/>
              </a:spcBef>
              <a:spcAft>
                <a:spcPts val="0"/>
              </a:spcAft>
              <a:buClr>
                <a:srgbClr val="3F7F95"/>
              </a:buClr>
              <a:buSzPts val="2000"/>
              <a:buNone/>
            </a:pPr>
            <a:r>
              <a:rPr lang="en-US" sz="2000" b="1">
                <a:solidFill>
                  <a:srgbClr val="3F7F95"/>
                </a:solidFill>
              </a:rPr>
              <a:t>WHEN</a:t>
            </a:r>
            <a:r>
              <a:rPr lang="en-US" sz="2000">
                <a:solidFill>
                  <a:srgbClr val="000000"/>
                </a:solidFill>
              </a:rPr>
              <a:t> </a:t>
            </a:r>
            <a:r>
              <a:rPr lang="en-US" sz="2000">
                <a:solidFill>
                  <a:srgbClr val="777777"/>
                </a:solidFill>
              </a:rPr>
              <a:t>(</a:t>
            </a:r>
            <a:r>
              <a:rPr lang="en-US" sz="2000">
                <a:solidFill>
                  <a:srgbClr val="000000"/>
                </a:solidFill>
              </a:rPr>
              <a:t>NEW.ID &gt; 0</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DECLARE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sal_diff number;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BEGIN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sal_diff := :NEW.salary - :OLD.salary;</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'Old salary: '</a:t>
            </a:r>
            <a:r>
              <a:rPr lang="en-US" sz="2000">
                <a:solidFill>
                  <a:srgbClr val="000000"/>
                </a:solidFill>
              </a:rPr>
              <a:t> || :OLD.salary</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'New salary: '</a:t>
            </a:r>
            <a:r>
              <a:rPr lang="en-US" sz="2000">
                <a:solidFill>
                  <a:srgbClr val="000000"/>
                </a:solidFill>
              </a:rPr>
              <a:t> || :NEW.salary</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dbms_output.</a:t>
            </a:r>
            <a:r>
              <a:rPr lang="en-US" sz="2000" b="1">
                <a:solidFill>
                  <a:srgbClr val="3F7F95"/>
                </a:solidFill>
              </a:rPr>
              <a:t>put_line</a:t>
            </a:r>
            <a:r>
              <a:rPr lang="en-US" sz="2000">
                <a:solidFill>
                  <a:srgbClr val="777777"/>
                </a:solidFill>
              </a:rPr>
              <a:t>(</a:t>
            </a:r>
            <a:r>
              <a:rPr lang="en-US" sz="2000">
                <a:solidFill>
                  <a:srgbClr val="320FE3"/>
                </a:solidFill>
              </a:rPr>
              <a:t>'Salary difference: '</a:t>
            </a:r>
            <a:r>
              <a:rPr lang="en-US" sz="2000">
                <a:solidFill>
                  <a:srgbClr val="000000"/>
                </a:solidFill>
              </a:rPr>
              <a:t> || sal_diff</a:t>
            </a:r>
            <a:r>
              <a:rPr lang="en-US" sz="2000">
                <a:solidFill>
                  <a:srgbClr val="777777"/>
                </a:solidFill>
              </a:rPr>
              <a:t>)</a:t>
            </a:r>
            <a:r>
              <a:rPr lang="en-US" sz="2000">
                <a:solidFill>
                  <a:srgbClr val="000000"/>
                </a:solidFill>
              </a:rPr>
              <a:t>; </a:t>
            </a:r>
            <a:endParaRPr sz="2000"/>
          </a:p>
          <a:p>
            <a:pPr marL="0" lvl="0" indent="0" algn="l" rtl="0">
              <a:lnSpc>
                <a:spcPct val="60000"/>
              </a:lnSpc>
              <a:spcBef>
                <a:spcPts val="1800"/>
              </a:spcBef>
              <a:spcAft>
                <a:spcPts val="0"/>
              </a:spcAft>
              <a:buClr>
                <a:srgbClr val="000000"/>
              </a:buClr>
              <a:buSzPts val="2000"/>
              <a:buNone/>
            </a:pPr>
            <a:r>
              <a:rPr lang="en-US" sz="2000">
                <a:solidFill>
                  <a:srgbClr val="000000"/>
                </a:solidFill>
              </a:rPr>
              <a:t>END; </a:t>
            </a:r>
            <a:endParaRPr sz="2000"/>
          </a:p>
          <a:p>
            <a:pPr marL="228600" lvl="0" indent="-101600" algn="l" rtl="0">
              <a:lnSpc>
                <a:spcPct val="90000"/>
              </a:lnSpc>
              <a:spcBef>
                <a:spcPts val="1800"/>
              </a:spcBef>
              <a:spcAft>
                <a:spcPts val="0"/>
              </a:spcAft>
              <a:buClr>
                <a:schemeClr val="dk1"/>
              </a:buClr>
              <a:buSzPts val="2000"/>
              <a:buNone/>
            </a:pPr>
            <a:endParaRPr sz="20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20"/>
          <p:cNvSpPr txBox="1">
            <a:spLocks noGrp="1"/>
          </p:cNvSpPr>
          <p:nvPr>
            <p:ph type="title"/>
          </p:nvPr>
        </p:nvSpPr>
        <p:spPr>
          <a:xfrm>
            <a:off x="2152650" y="365127"/>
            <a:ext cx="7886700" cy="5203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a:buNone/>
            </a:pPr>
            <a:r>
              <a:rPr lang="en-US" sz="1800">
                <a:solidFill>
                  <a:srgbClr val="000000"/>
                </a:solidFill>
                <a:latin typeface="Arial"/>
                <a:ea typeface="Arial"/>
                <a:cs typeface="Arial"/>
                <a:sym typeface="Arial"/>
              </a:rPr>
              <a:t> After creating a Trigger, use it in the PL/SQL code for putting it in to action.</a:t>
            </a:r>
            <a:br>
              <a:rPr lang="en-US" sz="1800">
                <a:latin typeface="Calibri"/>
                <a:ea typeface="Calibri"/>
                <a:cs typeface="Calibri"/>
                <a:sym typeface="Calibri"/>
              </a:rPr>
            </a:br>
            <a:endParaRPr/>
          </a:p>
        </p:txBody>
      </p:sp>
      <p:sp>
        <p:nvSpPr>
          <p:cNvPr id="850" name="Google Shape;850;p120"/>
          <p:cNvSpPr txBox="1">
            <a:spLocks noGrp="1"/>
          </p:cNvSpPr>
          <p:nvPr>
            <p:ph type="body" idx="1"/>
          </p:nvPr>
        </p:nvSpPr>
        <p:spPr>
          <a:xfrm>
            <a:off x="885825" y="659481"/>
            <a:ext cx="9958387" cy="7655843"/>
          </a:xfrm>
          <a:prstGeom prst="rect">
            <a:avLst/>
          </a:prstGeom>
          <a:noFill/>
          <a:ln>
            <a:noFill/>
          </a:ln>
        </p:spPr>
        <p:txBody>
          <a:bodyPr spcFirstLastPara="1" wrap="square" lIns="91425" tIns="45700" rIns="91425" bIns="45700" anchor="t" anchorCtr="0">
            <a:noAutofit/>
          </a:bodyPr>
          <a:lstStyle/>
          <a:p>
            <a:pPr marL="36000" lvl="0" indent="0" algn="l" rtl="0">
              <a:lnSpc>
                <a:spcPct val="100000"/>
              </a:lnSpc>
              <a:spcBef>
                <a:spcPts val="0"/>
              </a:spcBef>
              <a:spcAft>
                <a:spcPts val="0"/>
              </a:spcAft>
              <a:buClr>
                <a:srgbClr val="000000"/>
              </a:buClr>
              <a:buSzPts val="1700"/>
              <a:buNone/>
            </a:pPr>
            <a:r>
              <a:rPr lang="en-US" sz="1700">
                <a:solidFill>
                  <a:srgbClr val="000000"/>
                </a:solidFill>
              </a:rPr>
              <a:t>DECLARE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total_rows </a:t>
            </a:r>
            <a:r>
              <a:rPr lang="en-US" sz="1700" b="1">
                <a:solidFill>
                  <a:srgbClr val="3F7F95"/>
                </a:solidFill>
              </a:rPr>
              <a:t>number</a:t>
            </a:r>
            <a:r>
              <a:rPr lang="en-US" sz="1700">
                <a:solidFill>
                  <a:srgbClr val="777777"/>
                </a:solidFill>
              </a:rPr>
              <a:t>(</a:t>
            </a:r>
            <a:r>
              <a:rPr lang="en-US" sz="1700">
                <a:solidFill>
                  <a:srgbClr val="000000"/>
                </a:solidFill>
              </a:rPr>
              <a:t>2</a:t>
            </a:r>
            <a:r>
              <a:rPr lang="en-US" sz="1700">
                <a:solidFill>
                  <a:srgbClr val="777777"/>
                </a:solidFill>
              </a:rPr>
              <a:t>)</a:t>
            </a:r>
            <a:r>
              <a:rPr lang="en-US" sz="1700">
                <a:solidFill>
                  <a:srgbClr val="000000"/>
                </a:solidFill>
              </a:rPr>
              <a:t>;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BEGIN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UPDATE customers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SET salary = salary + 5000;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IF sql%notfound THEN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dbms_output.</a:t>
            </a:r>
            <a:r>
              <a:rPr lang="en-US" sz="1700" b="1">
                <a:solidFill>
                  <a:srgbClr val="3F7F95"/>
                </a:solidFill>
              </a:rPr>
              <a:t>put_line</a:t>
            </a:r>
            <a:r>
              <a:rPr lang="en-US" sz="1700">
                <a:solidFill>
                  <a:srgbClr val="777777"/>
                </a:solidFill>
              </a:rPr>
              <a:t>(</a:t>
            </a:r>
            <a:r>
              <a:rPr lang="en-US" sz="1700">
                <a:solidFill>
                  <a:srgbClr val="320FE3"/>
                </a:solidFill>
              </a:rPr>
              <a:t>'no customers updated'</a:t>
            </a:r>
            <a:r>
              <a:rPr lang="en-US" sz="1700">
                <a:solidFill>
                  <a:srgbClr val="777777"/>
                </a:solidFill>
              </a:rPr>
              <a:t>)</a:t>
            </a:r>
            <a:r>
              <a:rPr lang="en-US" sz="1700">
                <a:solidFill>
                  <a:srgbClr val="000000"/>
                </a:solidFill>
              </a:rPr>
              <a:t>;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ELSIF sql%found THEN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total_rows := sql%rowcount;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dbms_output.</a:t>
            </a:r>
            <a:r>
              <a:rPr lang="en-US" sz="1700" b="1">
                <a:solidFill>
                  <a:srgbClr val="3F7F95"/>
                </a:solidFill>
              </a:rPr>
              <a:t>put_line</a:t>
            </a:r>
            <a:r>
              <a:rPr lang="en-US" sz="1700">
                <a:solidFill>
                  <a:srgbClr val="777777"/>
                </a:solidFill>
              </a:rPr>
              <a:t>(</a:t>
            </a:r>
            <a:r>
              <a:rPr lang="en-US" sz="1700">
                <a:solidFill>
                  <a:srgbClr val="000000"/>
                </a:solidFill>
              </a:rPr>
              <a:t> total_rows || </a:t>
            </a:r>
            <a:r>
              <a:rPr lang="en-US" sz="1700">
                <a:solidFill>
                  <a:srgbClr val="320FE3"/>
                </a:solidFill>
              </a:rPr>
              <a:t>' customers updated '</a:t>
            </a:r>
            <a:r>
              <a:rPr lang="en-US" sz="1700">
                <a:solidFill>
                  <a:srgbClr val="777777"/>
                </a:solidFill>
              </a:rPr>
              <a:t>)</a:t>
            </a:r>
            <a:r>
              <a:rPr lang="en-US" sz="1700">
                <a:solidFill>
                  <a:srgbClr val="000000"/>
                </a:solidFill>
              </a:rPr>
              <a:t>;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END IF;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END; </a:t>
            </a:r>
            <a:endParaRPr sz="1700"/>
          </a:p>
          <a:p>
            <a:pPr marL="36000" lvl="0" indent="0" algn="l" rtl="0">
              <a:lnSpc>
                <a:spcPct val="100000"/>
              </a:lnSpc>
              <a:spcBef>
                <a:spcPts val="1800"/>
              </a:spcBef>
              <a:spcAft>
                <a:spcPts val="0"/>
              </a:spcAft>
              <a:buClr>
                <a:srgbClr val="000000"/>
              </a:buClr>
              <a:buSzPts val="1700"/>
              <a:buNone/>
            </a:pPr>
            <a:r>
              <a:rPr lang="en-US" sz="1700">
                <a:solidFill>
                  <a:srgbClr val="000000"/>
                </a:solidFill>
              </a:rPr>
              <a:t>/</a:t>
            </a:r>
            <a:endParaRPr sz="1700"/>
          </a:p>
          <a:p>
            <a:pPr marL="36000" lvl="0" indent="71950" algn="l" rtl="0">
              <a:lnSpc>
                <a:spcPct val="140000"/>
              </a:lnSpc>
              <a:spcBef>
                <a:spcPts val="1800"/>
              </a:spcBef>
              <a:spcAft>
                <a:spcPts val="0"/>
              </a:spcAft>
              <a:buClr>
                <a:schemeClr val="dk1"/>
              </a:buClr>
              <a:buSzPts val="1700"/>
              <a:buNone/>
            </a:pPr>
            <a:endParaRPr sz="17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Advantages of Triggers</a:t>
            </a:r>
            <a:br>
              <a:rPr lang="en-US" b="1"/>
            </a:br>
            <a:endParaRPr/>
          </a:p>
        </p:txBody>
      </p:sp>
      <p:sp>
        <p:nvSpPr>
          <p:cNvPr id="856" name="Google Shape;856;p1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117475" algn="just" rtl="0">
              <a:lnSpc>
                <a:spcPct val="150000"/>
              </a:lnSpc>
              <a:spcBef>
                <a:spcPts val="0"/>
              </a:spcBef>
              <a:spcAft>
                <a:spcPts val="0"/>
              </a:spcAft>
              <a:buClr>
                <a:srgbClr val="000000"/>
              </a:buClr>
              <a:buSzPct val="100000"/>
              <a:buChar char="•"/>
            </a:pPr>
            <a:r>
              <a:rPr lang="en-US" sz="2000">
                <a:solidFill>
                  <a:srgbClr val="000000"/>
                </a:solidFill>
              </a:rPr>
              <a:t>Triggers can be written for the following purposes −</a:t>
            </a:r>
            <a:endParaRPr/>
          </a:p>
          <a:p>
            <a:pPr marL="0" lvl="0" indent="-117475" algn="l" rtl="0">
              <a:lnSpc>
                <a:spcPct val="150000"/>
              </a:lnSpc>
              <a:spcBef>
                <a:spcPts val="1000"/>
              </a:spcBef>
              <a:spcAft>
                <a:spcPts val="0"/>
              </a:spcAft>
              <a:buClr>
                <a:schemeClr val="dk1"/>
              </a:buClr>
              <a:buSzPct val="100000"/>
              <a:buChar char="•"/>
            </a:pPr>
            <a:r>
              <a:rPr lang="en-US" sz="2000"/>
              <a:t>Generating some derived column values automatically</a:t>
            </a:r>
            <a:endParaRPr/>
          </a:p>
          <a:p>
            <a:pPr marL="0" lvl="0" indent="-117475" algn="l" rtl="0">
              <a:lnSpc>
                <a:spcPct val="150000"/>
              </a:lnSpc>
              <a:spcBef>
                <a:spcPts val="1000"/>
              </a:spcBef>
              <a:spcAft>
                <a:spcPts val="0"/>
              </a:spcAft>
              <a:buClr>
                <a:schemeClr val="dk1"/>
              </a:buClr>
              <a:buSzPct val="100000"/>
              <a:buChar char="•"/>
            </a:pPr>
            <a:r>
              <a:rPr lang="en-US" sz="2000"/>
              <a:t>Enforcing referential integrity</a:t>
            </a:r>
            <a:endParaRPr/>
          </a:p>
          <a:p>
            <a:pPr marL="0" lvl="0" indent="-117475" algn="l" rtl="0">
              <a:lnSpc>
                <a:spcPct val="150000"/>
              </a:lnSpc>
              <a:spcBef>
                <a:spcPts val="1000"/>
              </a:spcBef>
              <a:spcAft>
                <a:spcPts val="0"/>
              </a:spcAft>
              <a:buClr>
                <a:schemeClr val="dk1"/>
              </a:buClr>
              <a:buSzPct val="100000"/>
              <a:buChar char="•"/>
            </a:pPr>
            <a:r>
              <a:rPr lang="en-US" sz="2000"/>
              <a:t>Event logging and storing information on table access</a:t>
            </a:r>
            <a:endParaRPr/>
          </a:p>
          <a:p>
            <a:pPr marL="0" lvl="0" indent="-117475" algn="l" rtl="0">
              <a:lnSpc>
                <a:spcPct val="150000"/>
              </a:lnSpc>
              <a:spcBef>
                <a:spcPts val="1000"/>
              </a:spcBef>
              <a:spcAft>
                <a:spcPts val="0"/>
              </a:spcAft>
              <a:buClr>
                <a:schemeClr val="dk1"/>
              </a:buClr>
              <a:buSzPct val="100000"/>
              <a:buChar char="•"/>
            </a:pPr>
            <a:r>
              <a:rPr lang="en-US" sz="2000"/>
              <a:t>Auditing</a:t>
            </a:r>
            <a:endParaRPr/>
          </a:p>
          <a:p>
            <a:pPr marL="0" lvl="0" indent="-117475" algn="l" rtl="0">
              <a:lnSpc>
                <a:spcPct val="150000"/>
              </a:lnSpc>
              <a:spcBef>
                <a:spcPts val="1000"/>
              </a:spcBef>
              <a:spcAft>
                <a:spcPts val="0"/>
              </a:spcAft>
              <a:buClr>
                <a:schemeClr val="dk1"/>
              </a:buClr>
              <a:buSzPct val="100000"/>
              <a:buChar char="•"/>
            </a:pPr>
            <a:r>
              <a:rPr lang="en-US" sz="2000"/>
              <a:t>Synchronous replication of tables</a:t>
            </a:r>
            <a:endParaRPr/>
          </a:p>
          <a:p>
            <a:pPr marL="0" lvl="0" indent="-117475" algn="l" rtl="0">
              <a:lnSpc>
                <a:spcPct val="150000"/>
              </a:lnSpc>
              <a:spcBef>
                <a:spcPts val="1000"/>
              </a:spcBef>
              <a:spcAft>
                <a:spcPts val="0"/>
              </a:spcAft>
              <a:buClr>
                <a:schemeClr val="dk1"/>
              </a:buClr>
              <a:buSzPct val="100000"/>
              <a:buChar char="•"/>
            </a:pPr>
            <a:r>
              <a:rPr lang="en-US" sz="2000"/>
              <a:t>Imposing security authorizations</a:t>
            </a:r>
            <a:endParaRPr/>
          </a:p>
          <a:p>
            <a:pPr marL="0" lvl="0" indent="-117475" algn="l" rtl="0">
              <a:lnSpc>
                <a:spcPct val="150000"/>
              </a:lnSpc>
              <a:spcBef>
                <a:spcPts val="1000"/>
              </a:spcBef>
              <a:spcAft>
                <a:spcPts val="0"/>
              </a:spcAft>
              <a:buClr>
                <a:schemeClr val="dk1"/>
              </a:buClr>
              <a:buSzPct val="100000"/>
              <a:buChar char="•"/>
            </a:pPr>
            <a:r>
              <a:rPr lang="en-US" sz="2000"/>
              <a:t>Preventing invalid transactions</a:t>
            </a:r>
            <a:endParaRPr/>
          </a:p>
          <a:p>
            <a:pPr marL="0" lvl="0" indent="0" algn="just" rtl="0">
              <a:lnSpc>
                <a:spcPct val="150000"/>
              </a:lnSpc>
              <a:spcBef>
                <a:spcPts val="1000"/>
              </a:spcBef>
              <a:spcAft>
                <a:spcPts val="0"/>
              </a:spcAft>
              <a:buClr>
                <a:schemeClr val="dk1"/>
              </a:buClr>
              <a:buSzPct val="100000"/>
              <a:buNone/>
            </a:pPr>
            <a:endParaRPr sz="2000"/>
          </a:p>
          <a:p>
            <a:pPr marL="228600" lvl="0" indent="-111125" algn="l" rtl="0">
              <a:lnSpc>
                <a:spcPct val="150000"/>
              </a:lnSpc>
              <a:spcBef>
                <a:spcPts val="1000"/>
              </a:spcBef>
              <a:spcAft>
                <a:spcPts val="0"/>
              </a:spcAft>
              <a:buClr>
                <a:schemeClr val="dk1"/>
              </a:buClr>
              <a:buSzPct val="100000"/>
              <a:buNone/>
            </a:pPr>
            <a:endParaRPr sz="20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22"/>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a:t>
            </a:r>
            <a:r>
              <a:rPr lang="en-US" sz="2400" b="1">
                <a:latin typeface="Calibri"/>
                <a:ea typeface="Calibri"/>
                <a:cs typeface="Calibri"/>
                <a:sym typeface="Calibri"/>
              </a:rPr>
              <a:t>Query Processing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23"/>
          <p:cNvSpPr txBox="1">
            <a:spLocks noGrp="1"/>
          </p:cNvSpPr>
          <p:nvPr>
            <p:ph type="title" idx="4294967295"/>
          </p:nvPr>
        </p:nvSpPr>
        <p:spPr>
          <a:xfrm>
            <a:off x="540914" y="117475"/>
            <a:ext cx="9030126"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Query Processing</a:t>
            </a:r>
            <a:endParaRPr/>
          </a:p>
        </p:txBody>
      </p:sp>
      <p:sp>
        <p:nvSpPr>
          <p:cNvPr id="868" name="Google Shape;868;p123"/>
          <p:cNvSpPr txBox="1">
            <a:spLocks noGrp="1"/>
          </p:cNvSpPr>
          <p:nvPr>
            <p:ph type="body" idx="4294967295"/>
          </p:nvPr>
        </p:nvSpPr>
        <p:spPr>
          <a:xfrm>
            <a:off x="875761" y="1017430"/>
            <a:ext cx="6591211" cy="13690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Font typeface="Arial"/>
              <a:buNone/>
            </a:pPr>
            <a:r>
              <a:rPr lang="en-US" sz="2200">
                <a:latin typeface="Times New Roman"/>
                <a:ea typeface="Times New Roman"/>
                <a:cs typeface="Times New Roman"/>
                <a:sym typeface="Times New Roman"/>
              </a:rPr>
              <a:t>1.	Parsing and translation</a:t>
            </a:r>
            <a:endParaRPr/>
          </a:p>
          <a:p>
            <a:pPr marL="228600" lvl="0" indent="-228600" algn="l" rtl="0">
              <a:lnSpc>
                <a:spcPct val="90000"/>
              </a:lnSpc>
              <a:spcBef>
                <a:spcPts val="1000"/>
              </a:spcBef>
              <a:spcAft>
                <a:spcPts val="0"/>
              </a:spcAft>
              <a:buClr>
                <a:schemeClr val="dk1"/>
              </a:buClr>
              <a:buSzPts val="2200"/>
              <a:buFont typeface="Arial"/>
              <a:buNone/>
            </a:pPr>
            <a:r>
              <a:rPr lang="en-US" sz="2200">
                <a:latin typeface="Times New Roman"/>
                <a:ea typeface="Times New Roman"/>
                <a:cs typeface="Times New Roman"/>
                <a:sym typeface="Times New Roman"/>
              </a:rPr>
              <a:t>2.	Optimization</a:t>
            </a:r>
            <a:endParaRPr/>
          </a:p>
          <a:p>
            <a:pPr marL="228600" lvl="0" indent="-228600" algn="l" rtl="0">
              <a:lnSpc>
                <a:spcPct val="90000"/>
              </a:lnSpc>
              <a:spcBef>
                <a:spcPts val="1000"/>
              </a:spcBef>
              <a:spcAft>
                <a:spcPts val="0"/>
              </a:spcAft>
              <a:buClr>
                <a:schemeClr val="dk1"/>
              </a:buClr>
              <a:buSzPts val="2200"/>
              <a:buFont typeface="Arial"/>
              <a:buNone/>
            </a:pPr>
            <a:r>
              <a:rPr lang="en-US" sz="2200">
                <a:latin typeface="Times New Roman"/>
                <a:ea typeface="Times New Roman"/>
                <a:cs typeface="Times New Roman"/>
                <a:sym typeface="Times New Roman"/>
              </a:rPr>
              <a:t>3.	Evaluation</a:t>
            </a:r>
            <a:endParaRPr/>
          </a:p>
        </p:txBody>
      </p:sp>
      <p:pic>
        <p:nvPicPr>
          <p:cNvPr id="869" name="Google Shape;869;p123"/>
          <p:cNvPicPr preferRelativeResize="0"/>
          <p:nvPr/>
        </p:nvPicPr>
        <p:blipFill rotWithShape="1">
          <a:blip r:embed="rId3">
            <a:alphaModFix/>
          </a:blip>
          <a:srcRect/>
          <a:stretch/>
        </p:blipFill>
        <p:spPr>
          <a:xfrm>
            <a:off x="2496504" y="2386527"/>
            <a:ext cx="7793715" cy="4117304"/>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24"/>
          <p:cNvSpPr txBox="1">
            <a:spLocks noGrp="1"/>
          </p:cNvSpPr>
          <p:nvPr>
            <p:ph type="title" idx="4294967295"/>
          </p:nvPr>
        </p:nvSpPr>
        <p:spPr>
          <a:xfrm>
            <a:off x="566670" y="268491"/>
            <a:ext cx="8991668" cy="58261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b="1">
                <a:latin typeface="Times New Roman"/>
                <a:ea typeface="Times New Roman"/>
                <a:cs typeface="Times New Roman"/>
                <a:sym typeface="Times New Roman"/>
              </a:rPr>
              <a:t>Query Processing (Cont.)</a:t>
            </a:r>
            <a:endParaRPr/>
          </a:p>
        </p:txBody>
      </p:sp>
      <p:sp>
        <p:nvSpPr>
          <p:cNvPr id="876" name="Google Shape;876;p124"/>
          <p:cNvSpPr txBox="1">
            <a:spLocks noGrp="1"/>
          </p:cNvSpPr>
          <p:nvPr>
            <p:ph type="body" idx="4294967295"/>
          </p:nvPr>
        </p:nvSpPr>
        <p:spPr>
          <a:xfrm>
            <a:off x="772732" y="1077913"/>
            <a:ext cx="10972799" cy="340393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Alternative ways of evaluating a given query</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Equivalent expressions</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Different algorithms for each operation</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Cost difference between a good and a bad way of evaluating a query can be enormous</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Need to estimate the cost of operations</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Depends critically on statistical information about relations which the database must maintain</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Need to estimate statistics for intermediate results to compute cost of complex expressions</a:t>
            </a:r>
            <a:endParaRPr/>
          </a:p>
          <a:p>
            <a:pPr marL="685800" lvl="1" indent="-88900" algn="just" rtl="0">
              <a:lnSpc>
                <a:spcPct val="90000"/>
              </a:lnSpc>
              <a:spcBef>
                <a:spcPts val="50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25"/>
          <p:cNvSpPr txBox="1">
            <a:spLocks noGrp="1"/>
          </p:cNvSpPr>
          <p:nvPr>
            <p:ph type="title" idx="4294967295"/>
          </p:nvPr>
        </p:nvSpPr>
        <p:spPr>
          <a:xfrm>
            <a:off x="632136" y="1204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Transaction Management	</a:t>
            </a:r>
            <a:endParaRPr/>
          </a:p>
        </p:txBody>
      </p:sp>
      <p:sp>
        <p:nvSpPr>
          <p:cNvPr id="883" name="Google Shape;883;p125"/>
          <p:cNvSpPr txBox="1">
            <a:spLocks noGrp="1"/>
          </p:cNvSpPr>
          <p:nvPr>
            <p:ph type="body" idx="4294967295"/>
          </p:nvPr>
        </p:nvSpPr>
        <p:spPr>
          <a:xfrm>
            <a:off x="631065" y="1618832"/>
            <a:ext cx="11050073" cy="49037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What if the system fails?</a:t>
            </a:r>
            <a:endParaRPr/>
          </a:p>
          <a:p>
            <a:pPr marL="228600" lvl="0" indent="-228600" algn="l"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What if more than one user is concurrently updating the same data?</a:t>
            </a:r>
            <a:endParaRPr/>
          </a:p>
          <a:p>
            <a:pPr marL="228600" lvl="0" indent="-228600" algn="l"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 </a:t>
            </a:r>
            <a:r>
              <a:rPr lang="en-US" sz="2200" b="1">
                <a:latin typeface="Times New Roman"/>
                <a:ea typeface="Times New Roman"/>
                <a:cs typeface="Times New Roman"/>
                <a:sym typeface="Times New Roman"/>
              </a:rPr>
              <a:t>transaction</a:t>
            </a:r>
            <a:r>
              <a:rPr lang="en-US" sz="2200">
                <a:latin typeface="Times New Roman"/>
                <a:ea typeface="Times New Roman"/>
                <a:cs typeface="Times New Roman"/>
                <a:sym typeface="Times New Roman"/>
              </a:rPr>
              <a:t> is a collection of operations that performs a single logical function in a database application</a:t>
            </a:r>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a:ea typeface="Times New Roman"/>
                <a:cs typeface="Times New Roman"/>
                <a:sym typeface="Times New Roman"/>
              </a:rPr>
              <a:t>Transaction-management component</a:t>
            </a:r>
            <a:r>
              <a:rPr lang="en-US" sz="2200">
                <a:latin typeface="Times New Roman"/>
                <a:ea typeface="Times New Roman"/>
                <a:cs typeface="Times New Roman"/>
                <a:sym typeface="Times New Roman"/>
              </a:rPr>
              <a:t> ensures that the database remains in a consistent (correct) state despite system failures (e.g., power failures and operating system crashes) and transaction failures.</a:t>
            </a:r>
            <a:endParaRPr/>
          </a:p>
          <a:p>
            <a:pPr marL="228600" lvl="0" indent="-228600" algn="l" rtl="0">
              <a:lnSpc>
                <a:spcPct val="90000"/>
              </a:lnSpc>
              <a:spcBef>
                <a:spcPts val="1000"/>
              </a:spcBef>
              <a:spcAft>
                <a:spcPts val="0"/>
              </a:spcAft>
              <a:buClr>
                <a:schemeClr val="dk1"/>
              </a:buClr>
              <a:buSzPts val="2200"/>
              <a:buChar char="•"/>
            </a:pPr>
            <a:r>
              <a:rPr lang="en-US" sz="2200" b="1">
                <a:latin typeface="Times New Roman"/>
                <a:ea typeface="Times New Roman"/>
                <a:cs typeface="Times New Roman"/>
                <a:sym typeface="Times New Roman"/>
              </a:rPr>
              <a:t>Concurrency-control manager</a:t>
            </a:r>
            <a:r>
              <a:rPr lang="en-US" sz="2200">
                <a:latin typeface="Times New Roman"/>
                <a:ea typeface="Times New Roman"/>
                <a:cs typeface="Times New Roman"/>
                <a:sym typeface="Times New Roman"/>
              </a:rPr>
              <a:t> controls the interaction among the concurrent transactions, to ensure the consistency of the database.</a:t>
            </a:r>
            <a:r>
              <a:rPr lang="en-US" sz="2200" b="1">
                <a:latin typeface="Times New Roman"/>
                <a:ea typeface="Times New Roman"/>
                <a:cs typeface="Times New Roman"/>
                <a:sym typeface="Times New Roman"/>
              </a:rPr>
              <a:t>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26"/>
          <p:cNvSpPr txBox="1">
            <a:spLocks noGrp="1"/>
          </p:cNvSpPr>
          <p:nvPr>
            <p:ph type="title"/>
          </p:nvPr>
        </p:nvSpPr>
        <p:spPr>
          <a:xfrm>
            <a:off x="1920240" y="442220"/>
            <a:ext cx="8770571" cy="81612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383838"/>
              </a:buClr>
              <a:buSzPct val="100000"/>
              <a:buFont typeface="Arial"/>
              <a:buNone/>
            </a:pPr>
            <a:r>
              <a:rPr lang="en-US" b="0" i="0">
                <a:solidFill>
                  <a:srgbClr val="383838"/>
                </a:solidFill>
                <a:latin typeface="Arial"/>
                <a:ea typeface="Arial"/>
                <a:cs typeface="Arial"/>
                <a:sym typeface="Arial"/>
              </a:rPr>
              <a:t> </a:t>
            </a:r>
            <a:r>
              <a:rPr lang="en-US" sz="3600" b="0" i="0">
                <a:solidFill>
                  <a:srgbClr val="383838"/>
                </a:solidFill>
                <a:latin typeface="Times New Roman"/>
                <a:ea typeface="Times New Roman"/>
                <a:cs typeface="Times New Roman"/>
                <a:sym typeface="Times New Roman"/>
              </a:rPr>
              <a:t>Query Processing</a:t>
            </a:r>
            <a:br>
              <a:rPr lang="en-US" b="0" i="0">
                <a:solidFill>
                  <a:srgbClr val="383838"/>
                </a:solidFill>
                <a:latin typeface="Arial"/>
                <a:ea typeface="Arial"/>
                <a:cs typeface="Arial"/>
                <a:sym typeface="Arial"/>
              </a:rPr>
            </a:br>
            <a:endParaRPr/>
          </a:p>
        </p:txBody>
      </p:sp>
      <p:sp>
        <p:nvSpPr>
          <p:cNvPr id="889" name="Google Shape;889;p126"/>
          <p:cNvSpPr txBox="1">
            <a:spLocks noGrp="1"/>
          </p:cNvSpPr>
          <p:nvPr>
            <p:ph type="body" idx="1"/>
          </p:nvPr>
        </p:nvSpPr>
        <p:spPr>
          <a:xfrm>
            <a:off x="620785" y="788565"/>
            <a:ext cx="11140579" cy="517521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600"/>
              <a:buChar char="•"/>
            </a:pPr>
            <a:r>
              <a:rPr lang="en-US" sz="1600" b="1" i="0">
                <a:solidFill>
                  <a:srgbClr val="000000"/>
                </a:solidFill>
                <a:latin typeface="Times New Roman"/>
                <a:ea typeface="Times New Roman"/>
                <a:cs typeface="Times New Roman"/>
                <a:sym typeface="Times New Roman"/>
              </a:rPr>
              <a:t>Query Processing</a:t>
            </a:r>
            <a:r>
              <a:rPr lang="en-US" sz="1600" b="0" i="0">
                <a:solidFill>
                  <a:srgbClr val="000000"/>
                </a:solidFill>
                <a:latin typeface="Times New Roman"/>
                <a:ea typeface="Times New Roman"/>
                <a:cs typeface="Times New Roman"/>
                <a:sym typeface="Times New Roman"/>
              </a:rPr>
              <a:t> includes translations on high level Queries into low level expressions that can be used at physical level of file system, query optimization and actual execution of query to get the actual result.</a:t>
            </a:r>
            <a:endParaRPr/>
          </a:p>
          <a:p>
            <a:pPr marL="228600" lvl="0" indent="-127000" algn="just" rtl="0">
              <a:lnSpc>
                <a:spcPct val="90000"/>
              </a:lnSpc>
              <a:spcBef>
                <a:spcPts val="1000"/>
              </a:spcBef>
              <a:spcAft>
                <a:spcPts val="0"/>
              </a:spcAft>
              <a:buClr>
                <a:schemeClr val="dk1"/>
              </a:buClr>
              <a:buSzPts val="1600"/>
              <a:buNone/>
            </a:pPr>
            <a:endParaRPr sz="1600" b="1">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1600"/>
              <a:buChar char="•"/>
            </a:pPr>
            <a:r>
              <a:rPr lang="en-US" sz="1600" b="1">
                <a:solidFill>
                  <a:srgbClr val="000000"/>
                </a:solidFill>
                <a:latin typeface="Times New Roman"/>
                <a:ea typeface="Times New Roman"/>
                <a:cs typeface="Times New Roman"/>
                <a:sym typeface="Times New Roman"/>
              </a:rPr>
              <a:t>Block Diagram of Query Processing 		Detailed DiagramQuery Processing </a:t>
            </a:r>
            <a:endParaRPr sz="1600" b="1">
              <a:solidFill>
                <a:srgbClr val="000000"/>
              </a:solidFill>
              <a:latin typeface="Times New Roman"/>
              <a:ea typeface="Times New Roman"/>
              <a:cs typeface="Times New Roman"/>
              <a:sym typeface="Times New Roman"/>
            </a:endParaRPr>
          </a:p>
        </p:txBody>
      </p:sp>
      <p:pic>
        <p:nvPicPr>
          <p:cNvPr id="890" name="Google Shape;890;p126"/>
          <p:cNvPicPr preferRelativeResize="0"/>
          <p:nvPr/>
        </p:nvPicPr>
        <p:blipFill rotWithShape="1">
          <a:blip r:embed="rId3">
            <a:alphaModFix/>
          </a:blip>
          <a:srcRect l="38578" t="35522" r="11656"/>
          <a:stretch/>
        </p:blipFill>
        <p:spPr>
          <a:xfrm>
            <a:off x="763399" y="2626141"/>
            <a:ext cx="3565321" cy="3544349"/>
          </a:xfrm>
          <a:prstGeom prst="rect">
            <a:avLst/>
          </a:prstGeom>
          <a:noFill/>
          <a:ln>
            <a:noFill/>
          </a:ln>
        </p:spPr>
      </p:pic>
      <p:pic>
        <p:nvPicPr>
          <p:cNvPr id="891" name="Google Shape;891;p126"/>
          <p:cNvPicPr preferRelativeResize="0"/>
          <p:nvPr/>
        </p:nvPicPr>
        <p:blipFill rotWithShape="1">
          <a:blip r:embed="rId4">
            <a:alphaModFix/>
          </a:blip>
          <a:srcRect l="22971" t="16658" r="5600"/>
          <a:stretch/>
        </p:blipFill>
        <p:spPr>
          <a:xfrm>
            <a:off x="6305525" y="2533475"/>
            <a:ext cx="4093828" cy="388230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27"/>
          <p:cNvSpPr txBox="1">
            <a:spLocks noGrp="1"/>
          </p:cNvSpPr>
          <p:nvPr>
            <p:ph type="body" idx="1"/>
          </p:nvPr>
        </p:nvSpPr>
        <p:spPr>
          <a:xfrm>
            <a:off x="780176" y="293615"/>
            <a:ext cx="10687574" cy="587687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00000"/>
              </a:buClr>
              <a:buSzPts val="2800"/>
              <a:buChar char="•"/>
            </a:pPr>
            <a:r>
              <a:rPr lang="en-US" b="1" i="0">
                <a:solidFill>
                  <a:srgbClr val="000000"/>
                </a:solidFill>
                <a:latin typeface="Times New Roman"/>
                <a:ea typeface="Times New Roman"/>
                <a:cs typeface="Times New Roman"/>
                <a:sym typeface="Times New Roman"/>
              </a:rPr>
              <a:t>Step-1</a:t>
            </a:r>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a:ea typeface="Times New Roman"/>
                <a:cs typeface="Times New Roman"/>
                <a:sym typeface="Times New Roman"/>
              </a:rPr>
              <a:t>Parser:</a:t>
            </a:r>
            <a:r>
              <a:rPr lang="en-US" b="0" i="0">
                <a:solidFill>
                  <a:srgbClr val="383838"/>
                </a:solidFill>
                <a:latin typeface="Times New Roman"/>
                <a:ea typeface="Times New Roman"/>
                <a:cs typeface="Times New Roman"/>
                <a:sym typeface="Times New Roman"/>
              </a:rPr>
              <a:t> During parse call, the database performs the following checks- Syntax check, Semantic check and Shared pool check, after converting the query into relational algebra.</a:t>
            </a:r>
            <a:endParaRPr b="1">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Parser performs the following</a:t>
            </a:r>
            <a:endParaRPr b="1" i="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a:ea typeface="Times New Roman"/>
                <a:cs typeface="Times New Roman"/>
                <a:sym typeface="Times New Roman"/>
              </a:rPr>
              <a:t>Syntax check –</a:t>
            </a:r>
            <a:r>
              <a:rPr lang="en-US" b="0" i="0">
                <a:solidFill>
                  <a:srgbClr val="383838"/>
                </a:solidFill>
                <a:latin typeface="Times New Roman"/>
                <a:ea typeface="Times New Roman"/>
                <a:cs typeface="Times New Roman"/>
                <a:sym typeface="Times New Roman"/>
              </a:rPr>
              <a:t> concludes SQL syntactic validity.</a:t>
            </a:r>
            <a:endParaRPr b="1">
              <a:solidFill>
                <a:srgbClr val="000000"/>
              </a:solidFill>
              <a:latin typeface="Times New Roman"/>
              <a:ea typeface="Times New Roman"/>
              <a:cs typeface="Times New Roman"/>
              <a:sym typeface="Times New Roman"/>
            </a:endParaRPr>
          </a:p>
          <a:p>
            <a:pPr marL="228600" lvl="0" indent="-228600" algn="ctr" rtl="0">
              <a:lnSpc>
                <a:spcPct val="90000"/>
              </a:lnSpc>
              <a:spcBef>
                <a:spcPts val="1000"/>
              </a:spcBef>
              <a:spcAft>
                <a:spcPts val="0"/>
              </a:spcAft>
              <a:buClr>
                <a:srgbClr val="C00000"/>
              </a:buClr>
              <a:buSzPts val="2800"/>
              <a:buChar char="•"/>
            </a:pPr>
            <a:r>
              <a:rPr lang="en-US" b="0" i="0" u="none" strike="noStrike" cap="none">
                <a:solidFill>
                  <a:srgbClr val="C00000"/>
                </a:solidFill>
                <a:latin typeface="Times New Roman"/>
                <a:ea typeface="Times New Roman"/>
                <a:cs typeface="Times New Roman"/>
                <a:sym typeface="Times New Roman"/>
              </a:rPr>
              <a:t>SELECT * FROM employee;</a:t>
            </a:r>
            <a:endParaRPr/>
          </a:p>
          <a:p>
            <a:pPr marL="228600" lvl="0" indent="-228600" algn="just" rtl="0">
              <a:lnSpc>
                <a:spcPct val="90000"/>
              </a:lnSpc>
              <a:spcBef>
                <a:spcPts val="1000"/>
              </a:spcBef>
              <a:spcAft>
                <a:spcPts val="0"/>
              </a:spcAft>
              <a:buClr>
                <a:srgbClr val="000000"/>
              </a:buClr>
              <a:buSzPts val="2800"/>
              <a:buFont typeface="Calibri"/>
              <a:buAutoNum type="arabicPeriod"/>
            </a:pPr>
            <a:r>
              <a:rPr lang="en-US" b="1" i="0">
                <a:solidFill>
                  <a:srgbClr val="000000"/>
                </a:solidFill>
                <a:latin typeface="Times New Roman"/>
                <a:ea typeface="Times New Roman"/>
                <a:cs typeface="Times New Roman"/>
                <a:sym typeface="Times New Roman"/>
              </a:rPr>
              <a:t>Semantic check –</a:t>
            </a:r>
            <a:r>
              <a:rPr lang="en-US" b="0" i="0">
                <a:solidFill>
                  <a:srgbClr val="383838"/>
                </a:solidFill>
                <a:latin typeface="Times New Roman"/>
                <a:ea typeface="Times New Roman"/>
                <a:cs typeface="Times New Roman"/>
                <a:sym typeface="Times New Roman"/>
              </a:rPr>
              <a:t> determines whether the statement is meaningful or not. Example: query contains a tablename which does not exist is checked by this check.</a:t>
            </a:r>
            <a:endParaRPr/>
          </a:p>
          <a:p>
            <a:pPr marL="228600" lvl="0" indent="-228600" algn="just" rtl="0">
              <a:lnSpc>
                <a:spcPct val="90000"/>
              </a:lnSpc>
              <a:spcBef>
                <a:spcPts val="1000"/>
              </a:spcBef>
              <a:spcAft>
                <a:spcPts val="0"/>
              </a:spcAft>
              <a:buClr>
                <a:srgbClr val="000000"/>
              </a:buClr>
              <a:buSzPts val="2800"/>
              <a:buFont typeface="Calibri"/>
              <a:buAutoNum type="arabicPeriod"/>
            </a:pPr>
            <a:r>
              <a:rPr lang="en-US" b="1" i="0">
                <a:solidFill>
                  <a:srgbClr val="000000"/>
                </a:solidFill>
                <a:latin typeface="Times New Roman"/>
                <a:ea typeface="Times New Roman"/>
                <a:cs typeface="Times New Roman"/>
                <a:sym typeface="Times New Roman"/>
              </a:rPr>
              <a:t>Shared Pool check –</a:t>
            </a:r>
            <a:r>
              <a:rPr lang="en-US" b="0" i="0">
                <a:solidFill>
                  <a:srgbClr val="383838"/>
                </a:solidFill>
                <a:latin typeface="Times New Roman"/>
                <a:ea typeface="Times New Roman"/>
                <a:cs typeface="Times New Roman"/>
                <a:sym typeface="Times New Roman"/>
              </a:rPr>
              <a:t> Every query possess a hash code during its execution. So, this check determines existence of written hash code in shared pool if code exists in shared pool then database will not take additional steps for optimization and execution.</a:t>
            </a:r>
            <a:endParaRPr/>
          </a:p>
          <a:p>
            <a:pPr marL="228600" lvl="0" indent="-25400" algn="l" rtl="0">
              <a:lnSpc>
                <a:spcPct val="90000"/>
              </a:lnSpc>
              <a:spcBef>
                <a:spcPts val="1000"/>
              </a:spcBef>
              <a:spcAft>
                <a:spcPts val="0"/>
              </a:spcAft>
              <a:buClr>
                <a:schemeClr val="dk1"/>
              </a:buClr>
              <a:buSzPts val="3200"/>
              <a:buNone/>
            </a:pPr>
            <a:endParaRPr sz="3200" b="0" i="0" u="none" strike="noStrike" cap="none">
              <a:solidFill>
                <a:schemeClr val="dk1"/>
              </a:solidFill>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28"/>
          <p:cNvSpPr txBox="1">
            <a:spLocks noGrp="1"/>
          </p:cNvSpPr>
          <p:nvPr>
            <p:ph type="body" idx="1"/>
          </p:nvPr>
        </p:nvSpPr>
        <p:spPr>
          <a:xfrm>
            <a:off x="696287" y="87696"/>
            <a:ext cx="11048300" cy="617887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600"/>
              <a:buChar char="•"/>
            </a:pPr>
            <a:r>
              <a:rPr lang="en-US" sz="1600" b="1" i="0">
                <a:solidFill>
                  <a:srgbClr val="000000"/>
                </a:solidFill>
                <a:latin typeface="Times New Roman"/>
                <a:ea typeface="Times New Roman"/>
                <a:cs typeface="Times New Roman"/>
                <a:sym typeface="Times New Roman"/>
              </a:rPr>
              <a:t>Hard Parse and Soft Parse </a:t>
            </a:r>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a:ea typeface="Times New Roman"/>
                <a:cs typeface="Times New Roman"/>
                <a:sym typeface="Times New Roman"/>
              </a:rPr>
              <a:t>If there is a fresh query and its hash code does not exist in shared pool then that query has to pass through from the additional steps known as hard parsing </a:t>
            </a:r>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I</a:t>
            </a:r>
            <a:r>
              <a:rPr lang="en-US" sz="1600" b="0" i="0">
                <a:solidFill>
                  <a:srgbClr val="000000"/>
                </a:solidFill>
                <a:latin typeface="Times New Roman"/>
                <a:ea typeface="Times New Roman"/>
                <a:cs typeface="Times New Roman"/>
                <a:sym typeface="Times New Roman"/>
              </a:rPr>
              <a:t>f hash code exists then query does not passes through additional steps. It just passes directly to execution engine. This is known as soft parsing.</a:t>
            </a:r>
            <a:endParaRPr/>
          </a:p>
          <a:p>
            <a:pPr marL="228600" lvl="0" indent="-127000" algn="l" rtl="0">
              <a:lnSpc>
                <a:spcPct val="90000"/>
              </a:lnSpc>
              <a:spcBef>
                <a:spcPts val="1000"/>
              </a:spcBef>
              <a:spcAft>
                <a:spcPts val="0"/>
              </a:spcAft>
              <a:buClr>
                <a:schemeClr val="dk1"/>
              </a:buClr>
              <a:buSzPts val="1600"/>
              <a:buNone/>
            </a:pPr>
            <a:endParaRPr sz="1600" b="1" i="0">
              <a:solidFill>
                <a:srgbClr val="0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000000"/>
              </a:buClr>
              <a:buSzPts val="1600"/>
              <a:buChar char="•"/>
            </a:pPr>
            <a:r>
              <a:rPr lang="en-US" sz="1600" b="1" i="0">
                <a:solidFill>
                  <a:srgbClr val="000000"/>
                </a:solidFill>
                <a:latin typeface="Times New Roman"/>
                <a:ea typeface="Times New Roman"/>
                <a:cs typeface="Times New Roman"/>
                <a:sym typeface="Times New Roman"/>
              </a:rPr>
              <a:t>Step-2</a:t>
            </a:r>
            <a:br>
              <a:rPr lang="en-US" sz="1600"/>
            </a:br>
            <a:r>
              <a:rPr lang="en-US" sz="1600" b="1" i="0">
                <a:solidFill>
                  <a:srgbClr val="000000"/>
                </a:solidFill>
                <a:latin typeface="Times New Roman"/>
                <a:ea typeface="Times New Roman"/>
                <a:cs typeface="Times New Roman"/>
                <a:sym typeface="Times New Roman"/>
              </a:rPr>
              <a:t>Optimizer</a:t>
            </a:r>
            <a:endParaRPr/>
          </a:p>
          <a:p>
            <a:pPr marL="228600" lvl="0" indent="-228600" algn="just" rtl="0">
              <a:lnSpc>
                <a:spcPct val="90000"/>
              </a:lnSpc>
              <a:spcBef>
                <a:spcPts val="1000"/>
              </a:spcBef>
              <a:spcAft>
                <a:spcPts val="0"/>
              </a:spcAft>
              <a:buClr>
                <a:srgbClr val="383838"/>
              </a:buClr>
              <a:buSzPts val="1600"/>
              <a:buChar char="•"/>
            </a:pPr>
            <a:r>
              <a:rPr lang="en-US" sz="1600" b="0" i="0">
                <a:solidFill>
                  <a:srgbClr val="383838"/>
                </a:solidFill>
                <a:latin typeface="Times New Roman"/>
                <a:ea typeface="Times New Roman"/>
                <a:cs typeface="Times New Roman"/>
                <a:sym typeface="Times New Roman"/>
              </a:rPr>
              <a:t>During optimization stage, database must perform a hard parse at least for one unique DML statement and perform optimization during this parse. This database never optimizes DDL unless it includes a DML component such as subquery that require optimization.</a:t>
            </a:r>
            <a:endParaRPr sz="1600" b="0" i="0">
              <a:solidFill>
                <a:srgbClr val="000000"/>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b="0" i="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a:ea typeface="Times New Roman"/>
                <a:cs typeface="Times New Roman"/>
                <a:sym typeface="Times New Roman"/>
              </a:rPr>
              <a:t>It is a process in which multiple query execution plan for satisfying a query are examined and most efficient query plan is satisfied for execution.</a:t>
            </a:r>
            <a:endParaRPr/>
          </a:p>
          <a:p>
            <a:pPr marL="228600" lvl="0" indent="-228600" algn="just" rtl="0">
              <a:lnSpc>
                <a:spcPct val="90000"/>
              </a:lnSpc>
              <a:spcBef>
                <a:spcPts val="1000"/>
              </a:spcBef>
              <a:spcAft>
                <a:spcPts val="0"/>
              </a:spcAft>
              <a:buClr>
                <a:srgbClr val="000000"/>
              </a:buClr>
              <a:buSzPts val="1600"/>
              <a:buChar char="•"/>
            </a:pPr>
            <a:br>
              <a:rPr lang="en-US" sz="1600" b="0" i="0">
                <a:solidFill>
                  <a:srgbClr val="000000"/>
                </a:solidFill>
                <a:latin typeface="Times New Roman"/>
                <a:ea typeface="Times New Roman"/>
                <a:cs typeface="Times New Roman"/>
                <a:sym typeface="Times New Roman"/>
              </a:rPr>
            </a:br>
            <a:r>
              <a:rPr lang="en-US" sz="1600" b="0" i="0">
                <a:solidFill>
                  <a:srgbClr val="000000"/>
                </a:solidFill>
                <a:latin typeface="Times New Roman"/>
                <a:ea typeface="Times New Roman"/>
                <a:cs typeface="Times New Roman"/>
                <a:sym typeface="Times New Roman"/>
              </a:rPr>
              <a:t>Database catalog stores the execution plans and then optimizer passes the lowest cost plan for execution.</a:t>
            </a:r>
            <a:endParaRPr/>
          </a:p>
          <a:p>
            <a:pPr marL="228600" lvl="0" indent="-127000" algn="just"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body" idx="1"/>
          </p:nvPr>
        </p:nvSpPr>
        <p:spPr>
          <a:xfrm>
            <a:off x="1451579" y="260060"/>
            <a:ext cx="9603275" cy="5206286"/>
          </a:xfrm>
          <a:prstGeom prst="rect">
            <a:avLst/>
          </a:prstGeom>
          <a:noFill/>
          <a:ln>
            <a:noFill/>
          </a:ln>
        </p:spPr>
        <p:txBody>
          <a:bodyPr spcFirstLastPara="1" wrap="square" lIns="91425" tIns="45700" rIns="91425" bIns="45700" anchor="t" anchorCtr="0">
            <a:normAutofit/>
          </a:bodyPr>
          <a:lstStyle/>
          <a:p>
            <a:pPr marL="228600" lvl="0" indent="-101600" algn="just" rtl="0">
              <a:lnSpc>
                <a:spcPct val="90000"/>
              </a:lnSpc>
              <a:spcBef>
                <a:spcPts val="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TRUNCATE</a:t>
            </a:r>
            <a:r>
              <a:rPr lang="en-US" sz="2000">
                <a:latin typeface="Times New Roman"/>
                <a:ea typeface="Times New Roman"/>
                <a:cs typeface="Times New Roman"/>
                <a:sym typeface="Times New Roman"/>
              </a:rPr>
              <a:t> – </a:t>
            </a:r>
            <a:r>
              <a:rPr lang="en-US" sz="2000" b="0" i="0">
                <a:solidFill>
                  <a:srgbClr val="001C3B"/>
                </a:solidFill>
                <a:latin typeface="Times New Roman"/>
                <a:ea typeface="Times New Roman"/>
                <a:cs typeface="Times New Roman"/>
                <a:sym typeface="Times New Roman"/>
              </a:rPr>
              <a:t>deleting all rows from a table and free the space containing the table.</a:t>
            </a:r>
            <a:endParaRPr/>
          </a:p>
          <a:p>
            <a:pPr marL="228600" lvl="0" indent="-101600" algn="just" rtl="0">
              <a:lnSpc>
                <a:spcPct val="90000"/>
              </a:lnSpc>
              <a:spcBef>
                <a:spcPts val="1000"/>
              </a:spcBef>
              <a:spcAft>
                <a:spcPts val="0"/>
              </a:spcAft>
              <a:buClr>
                <a:schemeClr val="dk1"/>
              </a:buClr>
              <a:buSzPts val="2000"/>
              <a:buNone/>
            </a:pPr>
            <a:endParaRPr sz="2000">
              <a:solidFill>
                <a:srgbClr val="001C3B"/>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TRUNCATE TABLE </a:t>
            </a:r>
            <a:r>
              <a:rPr lang="en-US" sz="2000">
                <a:latin typeface="Times New Roman"/>
                <a:ea typeface="Times New Roman"/>
                <a:cs typeface="Times New Roman"/>
                <a:sym typeface="Times New Roman"/>
              </a:rPr>
              <a:t>table_name;</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TRUNCATE TABLE Employee_details;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29"/>
          <p:cNvSpPr txBox="1">
            <a:spLocks noGrp="1"/>
          </p:cNvSpPr>
          <p:nvPr>
            <p:ph type="body" idx="1"/>
          </p:nvPr>
        </p:nvSpPr>
        <p:spPr>
          <a:xfrm>
            <a:off x="511728" y="230310"/>
            <a:ext cx="11325138" cy="5733470"/>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b="1" i="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Times New Roman"/>
                <a:ea typeface="Times New Roman"/>
                <a:cs typeface="Times New Roman"/>
                <a:sym typeface="Times New Roman"/>
              </a:rPr>
              <a:t>Row Source Generation </a:t>
            </a:r>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The Row Source Generation is a software that receives a optimal execution plan from the optimizer and produces an iterative execution plan that is usable by the rest of the database. </a:t>
            </a:r>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The iterative plan is the binary program that when executes by the sql engine produces the result set.</a:t>
            </a:r>
            <a:endParaRPr/>
          </a:p>
          <a:p>
            <a:pPr marL="228600" lvl="0" indent="-228600" algn="l" rtl="0">
              <a:lnSpc>
                <a:spcPct val="90000"/>
              </a:lnSpc>
              <a:spcBef>
                <a:spcPts val="1000"/>
              </a:spcBef>
              <a:spcAft>
                <a:spcPts val="0"/>
              </a:spcAft>
              <a:buClr>
                <a:srgbClr val="000000"/>
              </a:buClr>
              <a:buSzPts val="2800"/>
              <a:buChar char="•"/>
            </a:pPr>
            <a:r>
              <a:rPr lang="en-US" b="1" i="0">
                <a:solidFill>
                  <a:srgbClr val="000000"/>
                </a:solidFill>
                <a:latin typeface="Times New Roman"/>
                <a:ea typeface="Times New Roman"/>
                <a:cs typeface="Times New Roman"/>
                <a:sym typeface="Times New Roman"/>
              </a:rPr>
              <a:t>Step-3</a:t>
            </a:r>
            <a:br>
              <a:rPr lang="en-US" b="0" i="0">
                <a:solidFill>
                  <a:srgbClr val="383838"/>
                </a:solidFill>
                <a:latin typeface="Times New Roman"/>
                <a:ea typeface="Times New Roman"/>
                <a:cs typeface="Times New Roman"/>
                <a:sym typeface="Times New Roman"/>
              </a:rPr>
            </a:br>
            <a:r>
              <a:rPr lang="en-US" b="1" i="0">
                <a:solidFill>
                  <a:srgbClr val="000000"/>
                </a:solidFill>
                <a:latin typeface="Times New Roman"/>
                <a:ea typeface="Times New Roman"/>
                <a:cs typeface="Times New Roman"/>
                <a:sym typeface="Times New Roman"/>
              </a:rPr>
              <a:t>Execution Engine</a:t>
            </a:r>
            <a:endParaRPr/>
          </a:p>
          <a:p>
            <a:pPr marL="228600" lvl="0" indent="-228600" algn="l" rtl="0">
              <a:lnSpc>
                <a:spcPct val="90000"/>
              </a:lnSpc>
              <a:spcBef>
                <a:spcPts val="1000"/>
              </a:spcBef>
              <a:spcAft>
                <a:spcPts val="0"/>
              </a:spcAft>
              <a:buClr>
                <a:srgbClr val="383838"/>
              </a:buClr>
              <a:buSzPts val="2800"/>
              <a:buChar char="•"/>
            </a:pPr>
            <a:r>
              <a:rPr lang="en-US" b="0" i="0">
                <a:solidFill>
                  <a:srgbClr val="383838"/>
                </a:solidFill>
                <a:latin typeface="Times New Roman"/>
                <a:ea typeface="Times New Roman"/>
                <a:cs typeface="Times New Roman"/>
                <a:sym typeface="Times New Roman"/>
              </a:rPr>
              <a:t>Finally runs the query and display the required result.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pic>
        <p:nvPicPr>
          <p:cNvPr id="911" name="Google Shape;911;p130" descr="Download Thank You HD images for PPT, Whatsapp, Facebook download"/>
          <p:cNvPicPr preferRelativeResize="0">
            <a:picLocks noGrp="1"/>
          </p:cNvPicPr>
          <p:nvPr>
            <p:ph type="body" idx="1"/>
          </p:nvPr>
        </p:nvPicPr>
        <p:blipFill rotWithShape="1">
          <a:blip r:embed="rId3">
            <a:alphaModFix/>
          </a:blip>
          <a:srcRect/>
          <a:stretch/>
        </p:blipFill>
        <p:spPr>
          <a:xfrm>
            <a:off x="838200" y="904875"/>
            <a:ext cx="9648825" cy="5375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1518691" y="133400"/>
            <a:ext cx="9603275" cy="5712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i="0">
                <a:latin typeface="Times New Roman"/>
                <a:ea typeface="Times New Roman"/>
                <a:cs typeface="Times New Roman"/>
                <a:sym typeface="Times New Roman"/>
              </a:rPr>
              <a:t>Data Manipulation Language</a:t>
            </a:r>
            <a:endParaRPr/>
          </a:p>
        </p:txBody>
      </p:sp>
      <p:sp>
        <p:nvSpPr>
          <p:cNvPr id="158" name="Google Shape;158;p13"/>
          <p:cNvSpPr txBox="1">
            <a:spLocks noGrp="1"/>
          </p:cNvSpPr>
          <p:nvPr>
            <p:ph type="body" idx="1"/>
          </p:nvPr>
        </p:nvSpPr>
        <p:spPr>
          <a:xfrm>
            <a:off x="1451579" y="847288"/>
            <a:ext cx="9603275" cy="461905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 DML statement is executed when you</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Add new rows to a table</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Modify existing rows in a table</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Remove existing rows from a table</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body" idx="1"/>
          </p:nvPr>
        </p:nvSpPr>
        <p:spPr>
          <a:xfrm>
            <a:off x="450210" y="352338"/>
            <a:ext cx="11291580" cy="6193171"/>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Add new rows to a table by using the INSERT statement.</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 INSERT INTO table VALUES(value1, value2,..);</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Only one row is inserted at a time with this syntax.</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List values in the default order of the columns in the table</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Enclose character and date values within single quotation marks.</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Insert a new row containing values for each column.</a:t>
            </a:r>
            <a:endParaRPr/>
          </a:p>
          <a:p>
            <a:pPr marL="0" lvl="0" indent="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 </a:t>
            </a:r>
            <a:endParaRPr/>
          </a:p>
          <a:p>
            <a:pPr marL="228600" lvl="0" indent="-228600" algn="just" rtl="0">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 </a:t>
            </a:r>
            <a:endParaRPr/>
          </a:p>
          <a:p>
            <a:pPr marL="0" lvl="0" indent="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2. INSERT INTO table(column1, column2,..)VALUES(value1, value2,..);</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Rows can be inserted with NULL values either</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omitting column from the column list or</a:t>
            </a:r>
            <a:endParaRPr/>
          </a:p>
          <a:p>
            <a:pPr marL="685800" lvl="1" indent="-228600" algn="just" rtl="0">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specifying NULL in the value field.</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a:t>
            </a:r>
            <a:endParaRPr/>
          </a:p>
          <a:p>
            <a:pPr marL="228600" lvl="0" indent="-228600" algn="just" rtl="0">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(name, dob, salary)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a:t>
            </a:r>
            <a:endParaRPr/>
          </a:p>
          <a:p>
            <a:pPr marL="228600" lvl="0" indent="-50800" algn="l" rtl="0">
              <a:lnSpc>
                <a:spcPct val="90000"/>
              </a:lnSpc>
              <a:spcBef>
                <a:spcPts val="1000"/>
              </a:spcBef>
              <a:spcAft>
                <a:spcPts val="0"/>
              </a:spcAft>
              <a:buClr>
                <a:schemeClr val="dk1"/>
              </a:buClr>
              <a:buSzPts val="2800"/>
              <a:buNone/>
            </a:pPr>
            <a:endParaRPr>
              <a:solidFill>
                <a:srgbClr val="FF0000"/>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body" idx="1"/>
          </p:nvPr>
        </p:nvSpPr>
        <p:spPr>
          <a:xfrm>
            <a:off x="1451579" y="385894"/>
            <a:ext cx="9603275" cy="50804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INSERT INTO table_name1 SELECT column_name1, column_name2,….,column_nameN FROM table_name2;</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INSERT INTO </a:t>
            </a:r>
            <a:r>
              <a:rPr lang="en-US" sz="2000">
                <a:latin typeface="Times New Roman"/>
                <a:ea typeface="Times New Roman"/>
                <a:cs typeface="Times New Roman"/>
                <a:sym typeface="Times New Roman"/>
              </a:rPr>
              <a:t>Employee_details </a:t>
            </a:r>
            <a:r>
              <a:rPr lang="en-US" sz="2000">
                <a:solidFill>
                  <a:srgbClr val="FF0000"/>
                </a:solidFill>
                <a:latin typeface="Times New Roman"/>
                <a:ea typeface="Times New Roman"/>
                <a:cs typeface="Times New Roman"/>
                <a:sym typeface="Times New Roman"/>
              </a:rPr>
              <a:t>SELECT</a:t>
            </a:r>
            <a:r>
              <a:rPr lang="en-US" sz="2000">
                <a:latin typeface="Times New Roman"/>
                <a:ea typeface="Times New Roman"/>
                <a:cs typeface="Times New Roman"/>
                <a:sym typeface="Times New Roman"/>
              </a:rPr>
              <a:t> name, dob </a:t>
            </a:r>
            <a:r>
              <a:rPr lang="en-US" sz="2000">
                <a:solidFill>
                  <a:srgbClr val="FF0000"/>
                </a:solidFill>
                <a:latin typeface="Times New Roman"/>
                <a:ea typeface="Times New Roman"/>
                <a:cs typeface="Times New Roman"/>
                <a:sym typeface="Times New Roman"/>
              </a:rPr>
              <a:t>FROM</a:t>
            </a:r>
            <a:r>
              <a:rPr lang="en-US" sz="2000">
                <a:latin typeface="Times New Roman"/>
                <a:ea typeface="Times New Roman"/>
                <a:cs typeface="Times New Roman"/>
                <a:sym typeface="Times New Roman"/>
              </a:rPr>
              <a:t> Exmployee;</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Data-Manipulation Language (DML)</a:t>
            </a:r>
            <a:br>
              <a:rPr lang="en-US" sz="3200">
                <a:latin typeface="Times New Roman"/>
                <a:ea typeface="Times New Roman"/>
                <a:cs typeface="Times New Roman"/>
                <a:sym typeface="Times New Roman"/>
              </a:rPr>
            </a:br>
            <a:endParaRPr sz="3200"/>
          </a:p>
        </p:txBody>
      </p:sp>
      <p:sp>
        <p:nvSpPr>
          <p:cNvPr id="174" name="Google Shape;174;p16"/>
          <p:cNvSpPr txBox="1">
            <a:spLocks noGrp="1"/>
          </p:cNvSpPr>
          <p:nvPr>
            <p:ph type="body" idx="1"/>
          </p:nvPr>
        </p:nvSpPr>
        <p:spPr>
          <a:xfrm>
            <a:off x="4706224" y="729842"/>
            <a:ext cx="6647576" cy="5447121"/>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SQL query language is nonprocedural.</a:t>
            </a:r>
            <a:endParaRPr/>
          </a:p>
          <a:p>
            <a:pPr marL="0" lvl="0" indent="0" algn="ctr" rtl="0">
              <a:lnSpc>
                <a:spcPct val="90000"/>
              </a:lnSpc>
              <a:spcBef>
                <a:spcPts val="1000"/>
              </a:spcBef>
              <a:spcAft>
                <a:spcPts val="0"/>
              </a:spcAft>
              <a:buClr>
                <a:schemeClr val="dk1"/>
              </a:buClr>
              <a:buSzPts val="1400"/>
              <a:buNone/>
            </a:pPr>
            <a:endParaRPr sz="1400" b="1">
              <a:solidFill>
                <a:srgbClr val="0070C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70C0"/>
              </a:buClr>
              <a:buSzPts val="1800"/>
              <a:buNone/>
            </a:pPr>
            <a:r>
              <a:rPr lang="en-US" sz="1800" b="1">
                <a:solidFill>
                  <a:srgbClr val="0070C0"/>
                </a:solidFill>
                <a:latin typeface="Times New Roman"/>
                <a:ea typeface="Times New Roman"/>
                <a:cs typeface="Times New Roman"/>
                <a:sym typeface="Times New Roman"/>
              </a:rPr>
              <a:t>select instructor.name from instructor where instructor.dept name = ’History’;</a:t>
            </a:r>
            <a:endParaRPr sz="1800">
              <a:solidFill>
                <a:srgbClr val="0070C0"/>
              </a:solidFill>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Queries may involve information from more than one table.</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70C0"/>
              </a:buClr>
              <a:buSzPts val="1800"/>
              <a:buNone/>
            </a:pPr>
            <a:r>
              <a:rPr lang="en-US" sz="1800" b="1">
                <a:solidFill>
                  <a:srgbClr val="0070C0"/>
                </a:solidFill>
                <a:latin typeface="Times New Roman"/>
                <a:ea typeface="Times New Roman"/>
                <a:cs typeface="Times New Roman"/>
                <a:sym typeface="Times New Roman"/>
              </a:rPr>
              <a:t>select instructor.ID, department.dept name from instructor, department where instructor.dept name= department.dept name and department.budget &gt; 95000;</a:t>
            </a:r>
            <a:endParaRPr/>
          </a:p>
          <a:p>
            <a:pPr marL="0" lvl="0" indent="0" algn="ctr" rtl="0">
              <a:lnSpc>
                <a:spcPct val="90000"/>
              </a:lnSpc>
              <a:spcBef>
                <a:spcPts val="1000"/>
              </a:spcBef>
              <a:spcAft>
                <a:spcPts val="0"/>
              </a:spcAft>
              <a:buClr>
                <a:schemeClr val="dk1"/>
              </a:buClr>
              <a:buSzPts val="1400"/>
              <a:buNone/>
            </a:pPr>
            <a:endParaRPr sz="1400" b="1">
              <a:solidFill>
                <a:srgbClr val="0070C0"/>
              </a:solidFill>
              <a:latin typeface="Times New Roman"/>
              <a:ea typeface="Times New Roman"/>
              <a:cs typeface="Times New Roman"/>
              <a:sym typeface="Times New Roman"/>
            </a:endParaRPr>
          </a:p>
        </p:txBody>
      </p:sp>
      <p:pic>
        <p:nvPicPr>
          <p:cNvPr id="175" name="Google Shape;175;p16"/>
          <p:cNvPicPr preferRelativeResize="0"/>
          <p:nvPr/>
        </p:nvPicPr>
        <p:blipFill rotWithShape="1">
          <a:blip r:embed="rId3">
            <a:alphaModFix/>
          </a:blip>
          <a:srcRect l="23117" t="12328" r="25801" b="4366"/>
          <a:stretch/>
        </p:blipFill>
        <p:spPr>
          <a:xfrm>
            <a:off x="838200" y="1192568"/>
            <a:ext cx="3926747" cy="45216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Defining Constraints-Primary Key, Foreign Key, </a:t>
            </a:r>
            <a:r>
              <a:rPr lang="en-US" sz="2400">
                <a:latin typeface="Calibri"/>
                <a:ea typeface="Calibri"/>
                <a:cs typeface="Calibri"/>
                <a:sym typeface="Calibri"/>
              </a:rPr>
              <a:t>	Transaction Control Commands </a:t>
            </a:r>
            <a:r>
              <a:rPr lang="en-US" sz="2400" b="1">
                <a:latin typeface="Calibri"/>
                <a:ea typeface="Calibri"/>
                <a:cs typeface="Calibri"/>
                <a:sym typeface="Calibri"/>
              </a:rPr>
              <a:t>Unique, not null, check, IN operator 	</a:t>
            </a:r>
            <a:r>
              <a:rPr lang="en-US" sz="2400">
                <a:latin typeface="Calibri"/>
                <a:ea typeface="Calibri"/>
                <a:cs typeface="Calibri"/>
                <a:sym typeface="Calibri"/>
              </a:rPr>
              <a:t>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920240" y="369116"/>
            <a:ext cx="8770571" cy="5452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4400"/>
              <a:buFont typeface="Times New Roman"/>
              <a:buNone/>
            </a:pPr>
            <a:r>
              <a:rPr lang="en-US" b="0" i="0">
                <a:solidFill>
                  <a:srgbClr val="273239"/>
                </a:solidFill>
                <a:latin typeface="Times New Roman"/>
                <a:ea typeface="Times New Roman"/>
                <a:cs typeface="Times New Roman"/>
                <a:sym typeface="Times New Roman"/>
              </a:rPr>
              <a:t>SQL Constraints</a:t>
            </a:r>
            <a:endParaRPr b="0">
              <a:latin typeface="Times New Roman"/>
              <a:ea typeface="Times New Roman"/>
              <a:cs typeface="Times New Roman"/>
              <a:sym typeface="Times New Roman"/>
            </a:endParaRPr>
          </a:p>
        </p:txBody>
      </p:sp>
      <p:sp>
        <p:nvSpPr>
          <p:cNvPr id="186" name="Google Shape;186;p18"/>
          <p:cNvSpPr txBox="1">
            <a:spLocks noGrp="1"/>
          </p:cNvSpPr>
          <p:nvPr>
            <p:ph type="body" idx="1"/>
          </p:nvPr>
        </p:nvSpPr>
        <p:spPr>
          <a:xfrm>
            <a:off x="947956" y="914401"/>
            <a:ext cx="10511405" cy="5142450"/>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lnSpc>
                <a:spcPct val="90000"/>
              </a:lnSpc>
              <a:spcBef>
                <a:spcPts val="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Constraints are the rules that we can apply on the type of data in a table. That is, we can specify the limit on the type of data that can be stored in a particular column in a table using constraints.</a:t>
            </a:r>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a:ea typeface="Times New Roman"/>
                <a:cs typeface="Times New Roman"/>
                <a:sym typeface="Times New Roman"/>
              </a:rPr>
              <a:t>Constraints in SQL</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a:ea typeface="Times New Roman"/>
                <a:cs typeface="Times New Roman"/>
                <a:sym typeface="Times New Roman"/>
              </a:rPr>
              <a:t>Not Null</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a:ea typeface="Times New Roman"/>
                <a:cs typeface="Times New Roman"/>
                <a:sym typeface="Times New Roman"/>
              </a:rPr>
              <a:t>Unique</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a:ea typeface="Times New Roman"/>
                <a:cs typeface="Times New Roman"/>
                <a:sym typeface="Times New Roman"/>
              </a:rPr>
              <a:t>Primary Key</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a:ea typeface="Times New Roman"/>
                <a:cs typeface="Times New Roman"/>
                <a:sym typeface="Times New Roman"/>
              </a:rPr>
              <a:t>Foreign K</a:t>
            </a:r>
            <a:r>
              <a:rPr lang="en-US">
                <a:solidFill>
                  <a:srgbClr val="40424E"/>
                </a:solidFill>
                <a:latin typeface="Times New Roman"/>
                <a:ea typeface="Times New Roman"/>
                <a:cs typeface="Times New Roman"/>
                <a:sym typeface="Times New Roman"/>
              </a:rPr>
              <a:t>ey</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a:ea typeface="Times New Roman"/>
                <a:cs typeface="Times New Roman"/>
                <a:sym typeface="Times New Roman"/>
              </a:rPr>
              <a:t>Check</a:t>
            </a:r>
            <a:endParaRPr/>
          </a:p>
          <a:p>
            <a:pPr marL="2205990" lvl="5" indent="-285750" algn="just" rtl="0">
              <a:lnSpc>
                <a:spcPct val="90000"/>
              </a:lnSpc>
              <a:spcBef>
                <a:spcPts val="500"/>
              </a:spcBef>
              <a:spcAft>
                <a:spcPts val="0"/>
              </a:spcAft>
              <a:buClr>
                <a:srgbClr val="40424E"/>
              </a:buClr>
              <a:buSzPts val="1800"/>
              <a:buFont typeface="Noto Sans Symbols"/>
              <a:buChar char="✔"/>
            </a:pPr>
            <a:r>
              <a:rPr lang="en-US" b="0" i="0">
                <a:solidFill>
                  <a:srgbClr val="40424E"/>
                </a:solidFill>
                <a:latin typeface="Times New Roman"/>
                <a:ea typeface="Times New Roman"/>
                <a:cs typeface="Times New Roman"/>
                <a:sym typeface="Times New Roman"/>
              </a:rPr>
              <a:t>Default</a:t>
            </a:r>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a:ea typeface="Times New Roman"/>
                <a:cs typeface="Times New Roman"/>
                <a:sym typeface="Times New Roman"/>
              </a:rPr>
              <a:t>How to specify constraints?</a:t>
            </a:r>
            <a:endParaRPr/>
          </a:p>
          <a:p>
            <a:pPr marL="285750" lvl="0" indent="-285750" algn="just" rtl="0">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We can specify constraints at the time of creating the table using </a:t>
            </a:r>
            <a:r>
              <a:rPr lang="en-US" b="1">
                <a:solidFill>
                  <a:srgbClr val="40424E"/>
                </a:solidFill>
                <a:latin typeface="Times New Roman"/>
                <a:ea typeface="Times New Roman"/>
                <a:cs typeface="Times New Roman"/>
                <a:sym typeface="Times New Roman"/>
              </a:rPr>
              <a:t>CREATE TABLE </a:t>
            </a:r>
            <a:r>
              <a:rPr lang="en-US">
                <a:solidFill>
                  <a:srgbClr val="40424E"/>
                </a:solidFill>
                <a:latin typeface="Times New Roman"/>
                <a:ea typeface="Times New Roman"/>
                <a:cs typeface="Times New Roman"/>
                <a:sym typeface="Times New Roman"/>
              </a:rPr>
              <a:t>statement. We can also specify the constraints after creating a table using </a:t>
            </a:r>
            <a:r>
              <a:rPr lang="en-US" b="1">
                <a:solidFill>
                  <a:srgbClr val="40424E"/>
                </a:solidFill>
                <a:latin typeface="Times New Roman"/>
                <a:ea typeface="Times New Roman"/>
                <a:cs typeface="Times New Roman"/>
                <a:sym typeface="Times New Roman"/>
              </a:rPr>
              <a:t>ALTER TABLE </a:t>
            </a:r>
            <a:r>
              <a:rPr lang="en-US">
                <a:solidFill>
                  <a:srgbClr val="40424E"/>
                </a:solidFill>
                <a:latin typeface="Times New Roman"/>
                <a:ea typeface="Times New Roman"/>
                <a:cs typeface="Times New Roman"/>
                <a:sym typeface="Times New Roman"/>
              </a:rPr>
              <a:t>statement.</a:t>
            </a:r>
            <a:endParaRPr>
              <a:solidFill>
                <a:srgbClr val="40424E"/>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DEBD-6DB9-10F8-1364-9B09F49B709C}"/>
              </a:ext>
            </a:extLst>
          </p:cNvPr>
          <p:cNvSpPr>
            <a:spLocks noGrp="1"/>
          </p:cNvSpPr>
          <p:nvPr>
            <p:ph type="title"/>
          </p:nvPr>
        </p:nvSpPr>
        <p:spPr/>
        <p:txBody>
          <a:bodyPr/>
          <a:lstStyle/>
          <a:p>
            <a:r>
              <a:rPr lang="en-IN" dirty="0"/>
              <a:t>Topics Covered</a:t>
            </a:r>
          </a:p>
        </p:txBody>
      </p:sp>
      <p:sp>
        <p:nvSpPr>
          <p:cNvPr id="3" name="Text Placeholder 2">
            <a:extLst>
              <a:ext uri="{FF2B5EF4-FFF2-40B4-BE49-F238E27FC236}">
                <a16:creationId xmlns:a16="http://schemas.microsoft.com/office/drawing/2014/main" id="{8B66B34C-C2B8-F892-4EE2-208A16F257D7}"/>
              </a:ext>
            </a:extLst>
          </p:cNvPr>
          <p:cNvSpPr>
            <a:spLocks noGrp="1"/>
          </p:cNvSpPr>
          <p:nvPr>
            <p:ph type="body" idx="1"/>
          </p:nvPr>
        </p:nvSpPr>
        <p:spPr/>
        <p:txBody>
          <a:bodyPr>
            <a:normAutofit/>
          </a:bodyPr>
          <a:lstStyle/>
          <a:p>
            <a:r>
              <a:rPr lang="en-US" b="0" i="1" u="none" strike="noStrike" baseline="0" dirty="0">
                <a:latin typeface="ArialNarrow-Italic-Identity-H"/>
              </a:rPr>
              <a:t>SQL commands, </a:t>
            </a:r>
          </a:p>
          <a:p>
            <a:r>
              <a:rPr lang="en-US" b="0" i="1" u="none" strike="noStrike" baseline="0" dirty="0">
                <a:latin typeface="ArialNarrow-Italic-Identity-H"/>
              </a:rPr>
              <a:t>Constraints, </a:t>
            </a:r>
          </a:p>
          <a:p>
            <a:r>
              <a:rPr lang="en-US" b="0" i="1" u="none" strike="noStrike" baseline="0" dirty="0">
                <a:latin typeface="ArialNarrow-Italic-Identity-H"/>
              </a:rPr>
              <a:t>Joins, </a:t>
            </a:r>
          </a:p>
          <a:p>
            <a:r>
              <a:rPr lang="en-US" b="0" i="1" u="none" strike="noStrike" baseline="0" dirty="0">
                <a:latin typeface="ArialNarrow-Italic-Identity-H"/>
              </a:rPr>
              <a:t>set operations, </a:t>
            </a:r>
          </a:p>
          <a:p>
            <a:r>
              <a:rPr lang="en-US" b="0" i="1" u="none" strike="noStrike" baseline="0" dirty="0">
                <a:latin typeface="ArialNarrow-Italic-Identity-H"/>
              </a:rPr>
              <a:t>Sub queries, </a:t>
            </a:r>
          </a:p>
          <a:p>
            <a:r>
              <a:rPr lang="en-US" b="0" i="1" u="none" strike="noStrike" baseline="0" dirty="0">
                <a:latin typeface="ArialNarrow-Italic-Identity-H"/>
              </a:rPr>
              <a:t>Views, </a:t>
            </a:r>
          </a:p>
          <a:p>
            <a:r>
              <a:rPr lang="en-US" b="0" i="1" u="none" strike="noStrike" baseline="0" dirty="0">
                <a:latin typeface="ArialNarrow-Italic-Identity-H"/>
              </a:rPr>
              <a:t>PL – SQL, </a:t>
            </a:r>
          </a:p>
          <a:p>
            <a:r>
              <a:rPr lang="en-US" b="0" i="1" u="none" strike="noStrike" baseline="0" dirty="0">
                <a:latin typeface="ArialNarrow-Italic-Identity-H"/>
              </a:rPr>
              <a:t>Triggers, and Cursors.</a:t>
            </a:r>
            <a:endParaRPr lang="en-IN" dirty="0"/>
          </a:p>
        </p:txBody>
      </p:sp>
    </p:spTree>
    <p:extLst>
      <p:ext uri="{BB962C8B-B14F-4D97-AF65-F5344CB8AC3E}">
        <p14:creationId xmlns:p14="http://schemas.microsoft.com/office/powerpoint/2010/main" val="284377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body" idx="1"/>
          </p:nvPr>
        </p:nvSpPr>
        <p:spPr>
          <a:xfrm>
            <a:off x="846034" y="521842"/>
            <a:ext cx="10955708" cy="55359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55A11"/>
              </a:buClr>
              <a:buSzPts val="2800"/>
              <a:buChar char="•"/>
            </a:pPr>
            <a:r>
              <a:rPr lang="en-US" b="1" i="0">
                <a:solidFill>
                  <a:srgbClr val="C55A11"/>
                </a:solidFill>
                <a:latin typeface="Times New Roman"/>
                <a:ea typeface="Times New Roman"/>
                <a:cs typeface="Times New Roman"/>
                <a:sym typeface="Times New Roman"/>
              </a:rPr>
              <a:t>Syntax</a:t>
            </a:r>
            <a:endParaRPr/>
          </a:p>
          <a:p>
            <a:pPr marL="228600" lvl="0" indent="-228600" algn="just" rtl="0">
              <a:lnSpc>
                <a:spcPct val="90000"/>
              </a:lnSpc>
              <a:spcBef>
                <a:spcPts val="1000"/>
              </a:spcBef>
              <a:spcAft>
                <a:spcPts val="0"/>
              </a:spcAft>
              <a:buClr>
                <a:schemeClr val="dk1"/>
              </a:buClr>
              <a:buSzPts val="2800"/>
              <a:buChar char="•"/>
            </a:pPr>
            <a:r>
              <a:rPr lang="en-US" b="0" i="0" u="none" strike="noStrike" cap="none">
                <a:solidFill>
                  <a:schemeClr val="dk1"/>
                </a:solidFill>
                <a:latin typeface="Times New Roman"/>
                <a:ea typeface="Times New Roman"/>
                <a:cs typeface="Times New Roman"/>
                <a:sym typeface="Times New Roman"/>
              </a:rPr>
              <a:t>CREATE TABLE sample_table(column1 data_type(size) constraint_name, column2 data_type(size) constraint_name, column3 data_type(size) constraint_name, .... ); </a:t>
            </a:r>
            <a:endParaRPr/>
          </a:p>
          <a:p>
            <a:pPr marL="228600" lvl="0" indent="-50800" algn="l" rtl="0">
              <a:lnSpc>
                <a:spcPct val="90000"/>
              </a:lnSpc>
              <a:spcBef>
                <a:spcPts val="1000"/>
              </a:spcBef>
              <a:spcAft>
                <a:spcPts val="0"/>
              </a:spcAft>
              <a:buClr>
                <a:schemeClr val="dk1"/>
              </a:buClr>
              <a:buSzPts val="2800"/>
              <a:buNone/>
            </a:pPr>
            <a:endParaRPr/>
          </a:p>
          <a:p>
            <a:pPr marL="285750" lvl="0" indent="-171450" algn="just" rtl="0">
              <a:lnSpc>
                <a:spcPct val="90000"/>
              </a:lnSpc>
              <a:spcBef>
                <a:spcPts val="1000"/>
              </a:spcBef>
              <a:spcAft>
                <a:spcPts val="0"/>
              </a:spcAft>
              <a:buClr>
                <a:schemeClr val="dk1"/>
              </a:buClr>
              <a:buSzPts val="1800"/>
              <a:buFont typeface="Noto Sans Symbols"/>
              <a:buNone/>
            </a:pPr>
            <a:endParaRPr sz="1800" b="1" i="0" u="none" strike="noStrike" cap="none">
              <a:solidFill>
                <a:schemeClr val="dk1"/>
              </a:solidFill>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sample_table</a:t>
            </a:r>
            <a:r>
              <a:rPr lang="en-US" sz="1800" b="0" i="0" u="none" strike="noStrike" cap="none">
                <a:solidFill>
                  <a:schemeClr val="dk1"/>
                </a:solidFill>
                <a:latin typeface="Times New Roman"/>
                <a:ea typeface="Times New Roman"/>
                <a:cs typeface="Times New Roman"/>
                <a:sym typeface="Times New Roman"/>
              </a:rPr>
              <a:t>: Name of the table to be created. </a:t>
            </a:r>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data_type</a:t>
            </a:r>
            <a:r>
              <a:rPr lang="en-US" sz="1800" b="0" i="0" u="none" strike="noStrike" cap="none">
                <a:solidFill>
                  <a:schemeClr val="dk1"/>
                </a:solidFill>
                <a:latin typeface="Times New Roman"/>
                <a:ea typeface="Times New Roman"/>
                <a:cs typeface="Times New Roman"/>
                <a:sym typeface="Times New Roman"/>
              </a:rPr>
              <a:t>: Type of data that can be stored in the field. </a:t>
            </a:r>
            <a:endParaRPr/>
          </a:p>
          <a:p>
            <a:pPr marL="285750" lvl="0" indent="-285750" algn="just" rtl="0">
              <a:lnSpc>
                <a:spcPct val="90000"/>
              </a:lnSpc>
              <a:spcBef>
                <a:spcPts val="1000"/>
              </a:spcBef>
              <a:spcAft>
                <a:spcPts val="0"/>
              </a:spcAft>
              <a:buClr>
                <a:schemeClr val="dk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constraint_name</a:t>
            </a:r>
            <a:r>
              <a:rPr lang="en-US" sz="1800" b="0" i="0" u="none" strike="noStrike" cap="none">
                <a:solidFill>
                  <a:schemeClr val="dk1"/>
                </a:solidFill>
                <a:latin typeface="Times New Roman"/>
                <a:ea typeface="Times New Roman"/>
                <a:cs typeface="Times New Roman"/>
                <a:sym typeface="Times New Roman"/>
              </a:rPr>
              <a:t>: Name of the constraint. for example- NOT NULL, UNIQUE, PRIMARY KEY etc.</a:t>
            </a:r>
            <a:endParaRPr/>
          </a:p>
          <a:p>
            <a:pPr marL="285750" lvl="0" indent="-107950" algn="just" rtl="0">
              <a:lnSpc>
                <a:spcPct val="90000"/>
              </a:lnSpc>
              <a:spcBef>
                <a:spcPts val="1000"/>
              </a:spcBef>
              <a:spcAft>
                <a:spcPts val="0"/>
              </a:spcAft>
              <a:buClr>
                <a:schemeClr val="dk1"/>
              </a:buClr>
              <a:buSzPts val="2800"/>
              <a:buFont typeface="Noto Sans Symbols"/>
              <a:buNone/>
            </a:pP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1912962" y="379207"/>
            <a:ext cx="8770571" cy="59182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b="0" i="0">
                <a:solidFill>
                  <a:schemeClr val="dk1"/>
                </a:solidFill>
                <a:latin typeface="Times New Roman"/>
                <a:ea typeface="Times New Roman"/>
                <a:cs typeface="Times New Roman"/>
                <a:sym typeface="Times New Roman"/>
              </a:rPr>
              <a:t>NOT NULL</a:t>
            </a:r>
            <a:endParaRPr b="0">
              <a:solidFill>
                <a:schemeClr val="dk1"/>
              </a:solidFill>
              <a:latin typeface="Times New Roman"/>
              <a:ea typeface="Times New Roman"/>
              <a:cs typeface="Times New Roman"/>
              <a:sym typeface="Times New Roman"/>
            </a:endParaRPr>
          </a:p>
        </p:txBody>
      </p:sp>
      <p:sp>
        <p:nvSpPr>
          <p:cNvPr id="197" name="Google Shape;197;p20"/>
          <p:cNvSpPr txBox="1">
            <a:spLocks noGrp="1"/>
          </p:cNvSpPr>
          <p:nvPr>
            <p:ph type="body" idx="1"/>
          </p:nvPr>
        </p:nvSpPr>
        <p:spPr>
          <a:xfrm>
            <a:off x="982764" y="675118"/>
            <a:ext cx="10630969" cy="5160475"/>
          </a:xfrm>
          <a:prstGeom prst="rect">
            <a:avLst/>
          </a:prstGeom>
          <a:noFill/>
          <a:ln>
            <a:noFill/>
          </a:ln>
        </p:spPr>
        <p:txBody>
          <a:bodyPr spcFirstLastPara="1" wrap="square" lIns="91425" tIns="45700" rIns="91425" bIns="45700" anchor="t" anchorCtr="0">
            <a:normAutofit/>
          </a:bodyPr>
          <a:lstStyle/>
          <a:p>
            <a:pPr marL="285750" lvl="0" indent="-107950" algn="just" rtl="0">
              <a:lnSpc>
                <a:spcPct val="90000"/>
              </a:lnSpc>
              <a:spcBef>
                <a:spcPts val="0"/>
              </a:spcBef>
              <a:spcAft>
                <a:spcPts val="0"/>
              </a:spcAft>
              <a:buClr>
                <a:schemeClr val="dk1"/>
              </a:buClr>
              <a:buSzPts val="2800"/>
              <a:buFont typeface="Arial"/>
              <a:buNone/>
            </a:pPr>
            <a:endParaRPr b="0" i="0">
              <a:solidFill>
                <a:srgbClr val="40424E"/>
              </a:solidFill>
              <a:latin typeface="Times New Roman"/>
              <a:ea typeface="Times New Roman"/>
              <a:cs typeface="Times New Roman"/>
              <a:sym typeface="Times New Roman"/>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If we specify a field in a table to be NOT NULL. </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Then the field will never accept null value. </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That is, you will be not allowed to insert a new row in the table without specifying any value to this field.</a:t>
            </a:r>
            <a:endParaRPr/>
          </a:p>
          <a:p>
            <a:pPr marL="228600" lvl="0" indent="-50800" algn="just" rtl="0">
              <a:lnSpc>
                <a:spcPct val="90000"/>
              </a:lnSpc>
              <a:spcBef>
                <a:spcPts val="1000"/>
              </a:spcBef>
              <a:spcAft>
                <a:spcPts val="0"/>
              </a:spcAft>
              <a:buClr>
                <a:schemeClr val="dk1"/>
              </a:buClr>
              <a:buSzPts val="2800"/>
              <a:buNone/>
            </a:pPr>
            <a:endParaRPr b="1">
              <a:solidFill>
                <a:srgbClr val="7030A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C00000"/>
              </a:buClr>
              <a:buSzPts val="2800"/>
              <a:buChar char="•"/>
            </a:pPr>
            <a:r>
              <a:rPr lang="en-US" b="1">
                <a:solidFill>
                  <a:srgbClr val="C00000"/>
                </a:solidFill>
                <a:latin typeface="Times New Roman"/>
                <a:ea typeface="Times New Roman"/>
                <a:cs typeface="Times New Roman"/>
                <a:sym typeface="Times New Roman"/>
              </a:rPr>
              <a:t>E.g.</a:t>
            </a:r>
            <a:endParaRPr/>
          </a:p>
          <a:p>
            <a:pPr marL="228600" lvl="0" indent="-228600" algn="ctr" rtl="0">
              <a:lnSpc>
                <a:spcPct val="90000"/>
              </a:lnSpc>
              <a:spcBef>
                <a:spcPts val="1000"/>
              </a:spcBef>
              <a:spcAft>
                <a:spcPts val="0"/>
              </a:spcAft>
              <a:buClr>
                <a:srgbClr val="525252"/>
              </a:buClr>
              <a:buSzPts val="2800"/>
              <a:buChar char="•"/>
            </a:pPr>
            <a:r>
              <a:rPr lang="en-US">
                <a:solidFill>
                  <a:srgbClr val="525252"/>
                </a:solidFill>
                <a:latin typeface="Times New Roman"/>
                <a:ea typeface="Times New Roman"/>
                <a:cs typeface="Times New Roman"/>
                <a:sym typeface="Times New Roman"/>
              </a:rPr>
              <a:t>CREATE TABLE Student ( ID int(6) NOT NULL, NAME varchar(10) NOT NULL, ADDRESS varchar(20) );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1"/>
          <p:cNvSpPr txBox="1">
            <a:spLocks noGrp="1"/>
          </p:cNvSpPr>
          <p:nvPr>
            <p:ph type="title"/>
          </p:nvPr>
        </p:nvSpPr>
        <p:spPr>
          <a:xfrm>
            <a:off x="1920240" y="228575"/>
            <a:ext cx="8770571" cy="52345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UNIQUE</a:t>
            </a:r>
            <a:endParaRPr b="0">
              <a:latin typeface="Times New Roman"/>
              <a:ea typeface="Times New Roman"/>
              <a:cs typeface="Times New Roman"/>
              <a:sym typeface="Times New Roman"/>
            </a:endParaRPr>
          </a:p>
        </p:txBody>
      </p:sp>
      <p:sp>
        <p:nvSpPr>
          <p:cNvPr id="203" name="Google Shape;203;p21"/>
          <p:cNvSpPr txBox="1">
            <a:spLocks noGrp="1"/>
          </p:cNvSpPr>
          <p:nvPr>
            <p:ph type="body" idx="1"/>
          </p:nvPr>
        </p:nvSpPr>
        <p:spPr>
          <a:xfrm>
            <a:off x="632388" y="752030"/>
            <a:ext cx="10930071" cy="5211750"/>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This constraint helps to uniquely identify each row in the table. i.e. for a particular column, all the rows should have unique values. We can have more than one UNIQUE columns in a table.</a:t>
            </a:r>
            <a:endParaRPr/>
          </a:p>
          <a:p>
            <a:pPr marL="285750" lvl="0" indent="-107950" algn="just" rtl="0">
              <a:lnSpc>
                <a:spcPct val="90000"/>
              </a:lnSpc>
              <a:spcBef>
                <a:spcPts val="1000"/>
              </a:spcBef>
              <a:spcAft>
                <a:spcPts val="0"/>
              </a:spcAft>
              <a:buClr>
                <a:schemeClr val="dk1"/>
              </a:buClr>
              <a:buSzPts val="2800"/>
              <a:buFont typeface="Arial"/>
              <a:buNone/>
            </a:pPr>
            <a:endParaRPr>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C00000"/>
              </a:buClr>
              <a:buSzPts val="2800"/>
              <a:buChar char="•"/>
            </a:pPr>
            <a:r>
              <a:rPr lang="en-US" b="1">
                <a:solidFill>
                  <a:srgbClr val="C00000"/>
                </a:solidFill>
                <a:latin typeface="Times New Roman"/>
                <a:ea typeface="Times New Roman"/>
                <a:cs typeface="Times New Roman"/>
                <a:sym typeface="Times New Roman"/>
              </a:rPr>
              <a:t>E.g.</a:t>
            </a:r>
            <a:endParaRPr/>
          </a:p>
          <a:p>
            <a:pPr marL="228600" lvl="0" indent="-228600" algn="ctr" rtl="0">
              <a:lnSpc>
                <a:spcPct val="90000"/>
              </a:lnSpc>
              <a:spcBef>
                <a:spcPts val="1000"/>
              </a:spcBef>
              <a:spcAft>
                <a:spcPts val="0"/>
              </a:spcAft>
              <a:buClr>
                <a:srgbClr val="525252"/>
              </a:buClr>
              <a:buSzPts val="2800"/>
              <a:buChar char="•"/>
            </a:pPr>
            <a:r>
              <a:rPr lang="en-US">
                <a:solidFill>
                  <a:srgbClr val="525252"/>
                </a:solidFill>
                <a:latin typeface="Times New Roman"/>
                <a:ea typeface="Times New Roman"/>
                <a:cs typeface="Times New Roman"/>
                <a:sym typeface="Times New Roman"/>
              </a:rPr>
              <a:t>CREATE TABLE Student ( ID int(6) NOT NULL UNIQUE, NAME varchar(10), ADDRESS varchar(20) );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2"/>
          <p:cNvSpPr txBox="1">
            <a:spLocks noGrp="1"/>
          </p:cNvSpPr>
          <p:nvPr>
            <p:ph type="title"/>
          </p:nvPr>
        </p:nvSpPr>
        <p:spPr>
          <a:xfrm>
            <a:off x="1920240" y="173773"/>
            <a:ext cx="8770571" cy="60640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40424E"/>
              </a:buClr>
              <a:buSzPts val="4400"/>
              <a:buFont typeface="Times New Roman"/>
              <a:buNone/>
            </a:pPr>
            <a:r>
              <a:rPr lang="en-US" b="0" i="0">
                <a:solidFill>
                  <a:srgbClr val="40424E"/>
                </a:solidFill>
                <a:latin typeface="Times New Roman"/>
                <a:ea typeface="Times New Roman"/>
                <a:cs typeface="Times New Roman"/>
                <a:sym typeface="Times New Roman"/>
              </a:rPr>
              <a:t>PRIMARY KEY</a:t>
            </a:r>
            <a:endParaRPr b="0">
              <a:latin typeface="Times New Roman"/>
              <a:ea typeface="Times New Roman"/>
              <a:cs typeface="Times New Roman"/>
              <a:sym typeface="Times New Roman"/>
            </a:endParaRPr>
          </a:p>
        </p:txBody>
      </p:sp>
      <p:sp>
        <p:nvSpPr>
          <p:cNvPr id="209" name="Google Shape;209;p22"/>
          <p:cNvSpPr txBox="1">
            <a:spLocks noGrp="1"/>
          </p:cNvSpPr>
          <p:nvPr>
            <p:ph type="body" idx="1"/>
          </p:nvPr>
        </p:nvSpPr>
        <p:spPr>
          <a:xfrm>
            <a:off x="1006679" y="780177"/>
            <a:ext cx="10695963" cy="518360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Primary Key is a field which uniquely identifies each row in the table. </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If a field in a table as primary key, then the field will not be able to contain NULL values as well as all the rows should have unique values for this field. </a:t>
            </a:r>
            <a:endParaRPr/>
          </a:p>
          <a:p>
            <a:pPr marL="285750" lvl="0" indent="-285750" algn="just" rtl="0">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In</a:t>
            </a:r>
            <a:r>
              <a:rPr lang="en-US" b="0" i="0">
                <a:solidFill>
                  <a:srgbClr val="40424E"/>
                </a:solidFill>
                <a:latin typeface="Times New Roman"/>
                <a:ea typeface="Times New Roman"/>
                <a:cs typeface="Times New Roman"/>
                <a:sym typeface="Times New Roman"/>
              </a:rPr>
              <a:t> other words we can say that this is combination of NOT NULL and UNIQUE constraints.</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A table can have only one field as primary key.</a:t>
            </a:r>
            <a:endParaRPr/>
          </a:p>
          <a:p>
            <a:pPr marL="228600" lvl="0" indent="-50800" algn="just" rtl="0">
              <a:lnSpc>
                <a:spcPct val="90000"/>
              </a:lnSpc>
              <a:spcBef>
                <a:spcPts val="1000"/>
              </a:spcBef>
              <a:spcAft>
                <a:spcPts val="0"/>
              </a:spcAft>
              <a:buClr>
                <a:schemeClr val="dk1"/>
              </a:buClr>
              <a:buSzPts val="2800"/>
              <a:buNone/>
            </a:pPr>
            <a:endParaRPr b="1">
              <a:solidFill>
                <a:srgbClr val="BF9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BF9000"/>
              </a:buClr>
              <a:buSzPts val="2800"/>
              <a:buChar char="•"/>
            </a:pPr>
            <a:r>
              <a:rPr lang="en-US" b="1">
                <a:solidFill>
                  <a:srgbClr val="BF9000"/>
                </a:solidFill>
                <a:latin typeface="Times New Roman"/>
                <a:ea typeface="Times New Roman"/>
                <a:cs typeface="Times New Roman"/>
                <a:sym typeface="Times New Roman"/>
              </a:rPr>
              <a:t>E.g.</a:t>
            </a:r>
            <a:endParaRPr/>
          </a:p>
          <a:p>
            <a:pPr marL="228600" lvl="0" indent="-228600" algn="ctr" rtl="0">
              <a:lnSpc>
                <a:spcPct val="90000"/>
              </a:lnSpc>
              <a:spcBef>
                <a:spcPts val="1000"/>
              </a:spcBef>
              <a:spcAft>
                <a:spcPts val="0"/>
              </a:spcAft>
              <a:buClr>
                <a:srgbClr val="833C0B"/>
              </a:buClr>
              <a:buSzPts val="2800"/>
              <a:buChar char="•"/>
            </a:pPr>
            <a:r>
              <a:rPr lang="en-US">
                <a:solidFill>
                  <a:srgbClr val="833C0B"/>
                </a:solidFill>
                <a:latin typeface="Times New Roman"/>
                <a:ea typeface="Times New Roman"/>
                <a:cs typeface="Times New Roman"/>
                <a:sym typeface="Times New Roman"/>
              </a:rPr>
              <a:t>CREATE TABLE Student ( ID int(6) NOT NULL UNIQUE, NAME varchar(10), ADDRESS varchar(20), PRIMARY KEY(ID) );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1945407" y="94869"/>
            <a:ext cx="8770571" cy="6483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FOREIGN KEY</a:t>
            </a:r>
            <a:endParaRPr b="0">
              <a:latin typeface="Times New Roman"/>
              <a:ea typeface="Times New Roman"/>
              <a:cs typeface="Times New Roman"/>
              <a:sym typeface="Times New Roman"/>
            </a:endParaRPr>
          </a:p>
        </p:txBody>
      </p:sp>
      <p:sp>
        <p:nvSpPr>
          <p:cNvPr id="215" name="Google Shape;215;p23"/>
          <p:cNvSpPr txBox="1">
            <a:spLocks noGrp="1"/>
          </p:cNvSpPr>
          <p:nvPr>
            <p:ph type="body" idx="1"/>
          </p:nvPr>
        </p:nvSpPr>
        <p:spPr>
          <a:xfrm>
            <a:off x="805343" y="743218"/>
            <a:ext cx="10872131" cy="5220562"/>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Foreign Key is a field in a table which uniquely identifies each row of a another table. </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That is, this field points to primary key of another table. This usually creates a kind of link between the tables.</a:t>
            </a:r>
            <a:endParaRPr/>
          </a:p>
          <a:p>
            <a:pPr marL="285750" lvl="0" indent="-285750" algn="just" rtl="0">
              <a:lnSpc>
                <a:spcPct val="90000"/>
              </a:lnSpc>
              <a:spcBef>
                <a:spcPts val="1000"/>
              </a:spcBef>
              <a:spcAft>
                <a:spcPts val="0"/>
              </a:spcAft>
              <a:buClr>
                <a:srgbClr val="40424E"/>
              </a:buClr>
              <a:buSzPts val="2800"/>
              <a:buFont typeface="Arial"/>
              <a:buChar char="•"/>
            </a:pPr>
            <a:r>
              <a:rPr lang="en-US" u="sng">
                <a:solidFill>
                  <a:schemeClr val="hlink"/>
                </a:solidFill>
                <a:latin typeface="Times New Roman"/>
                <a:ea typeface="Times New Roman"/>
                <a:cs typeface="Times New Roman"/>
                <a:sym typeface="Times New Roman"/>
                <a:hlinkClick r:id="rId3"/>
              </a:rPr>
              <a:t>Foreign Key</a:t>
            </a:r>
            <a:r>
              <a:rPr lang="en-US">
                <a:solidFill>
                  <a:srgbClr val="40424E"/>
                </a:solidFill>
                <a:latin typeface="Times New Roman"/>
                <a:ea typeface="Times New Roman"/>
                <a:cs typeface="Times New Roman"/>
                <a:sym typeface="Times New Roman"/>
              </a:rPr>
              <a:t> is used to relate two tables. The relationship between the two tables matches the Primary Key in one of the tables with a Foreign Key in the second table.</a:t>
            </a:r>
            <a:endParaRPr/>
          </a:p>
          <a:p>
            <a:pPr marL="285750" lvl="0" indent="-285750" algn="just" rtl="0">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This is also called a referencing key.</a:t>
            </a:r>
            <a:endParaRPr/>
          </a:p>
          <a:p>
            <a:pPr marL="285750" lvl="0" indent="-285750" algn="just" rtl="0">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We use </a:t>
            </a:r>
            <a:r>
              <a:rPr lang="en-US" u="sng">
                <a:solidFill>
                  <a:schemeClr val="hlink"/>
                </a:solidFill>
                <a:latin typeface="Times New Roman"/>
                <a:ea typeface="Times New Roman"/>
                <a:cs typeface="Times New Roman"/>
                <a:sym typeface="Times New Roman"/>
                <a:hlinkClick r:id="rId4"/>
              </a:rPr>
              <a:t>ALTER</a:t>
            </a:r>
            <a:r>
              <a:rPr lang="en-US">
                <a:solidFill>
                  <a:srgbClr val="40424E"/>
                </a:solidFill>
                <a:latin typeface="Times New Roman"/>
                <a:ea typeface="Times New Roman"/>
                <a:cs typeface="Times New Roman"/>
                <a:sym typeface="Times New Roman"/>
              </a:rPr>
              <a:t> statement and </a:t>
            </a:r>
            <a:r>
              <a:rPr lang="en-US" u="sng">
                <a:solidFill>
                  <a:schemeClr val="hlink"/>
                </a:solidFill>
                <a:latin typeface="Times New Roman"/>
                <a:ea typeface="Times New Roman"/>
                <a:cs typeface="Times New Roman"/>
                <a:sym typeface="Times New Roman"/>
                <a:hlinkClick r:id="rId4"/>
              </a:rPr>
              <a:t>ADD</a:t>
            </a:r>
            <a:r>
              <a:rPr lang="en-US">
                <a:solidFill>
                  <a:srgbClr val="40424E"/>
                </a:solidFill>
                <a:latin typeface="Times New Roman"/>
                <a:ea typeface="Times New Roman"/>
                <a:cs typeface="Times New Roman"/>
                <a:sym typeface="Times New Roman"/>
              </a:rPr>
              <a:t> statement to specify this constraint.</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pic>
        <p:nvPicPr>
          <p:cNvPr id="216" name="Google Shape;216;p23"/>
          <p:cNvPicPr preferRelativeResize="0"/>
          <p:nvPr/>
        </p:nvPicPr>
        <p:blipFill rotWithShape="1">
          <a:blip r:embed="rId5">
            <a:alphaModFix/>
          </a:blip>
          <a:srcRect l="14921" t="19446" r="15408" b="17453"/>
          <a:stretch/>
        </p:blipFill>
        <p:spPr>
          <a:xfrm>
            <a:off x="2306971" y="4327927"/>
            <a:ext cx="7868873" cy="21148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body" idx="1"/>
          </p:nvPr>
        </p:nvSpPr>
        <p:spPr>
          <a:xfrm>
            <a:off x="872455" y="394284"/>
            <a:ext cx="10746297" cy="5788402"/>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just" rtl="0">
              <a:lnSpc>
                <a:spcPct val="90000"/>
              </a:lnSpc>
              <a:spcBef>
                <a:spcPts val="0"/>
              </a:spcBef>
              <a:spcAft>
                <a:spcPts val="0"/>
              </a:spcAft>
              <a:buClr>
                <a:srgbClr val="333333"/>
              </a:buClr>
              <a:buSzPct val="100000"/>
              <a:buFont typeface="Arial"/>
              <a:buChar char="•"/>
            </a:pPr>
            <a:r>
              <a:rPr lang="en-US" b="0" i="0">
                <a:solidFill>
                  <a:srgbClr val="333333"/>
                </a:solidFill>
                <a:latin typeface="Times New Roman"/>
                <a:ea typeface="Times New Roman"/>
                <a:cs typeface="Times New Roman"/>
                <a:sym typeface="Times New Roman"/>
              </a:rPr>
              <a:t>In </a:t>
            </a:r>
            <a:r>
              <a:rPr lang="en-US" b="1" i="0">
                <a:solidFill>
                  <a:srgbClr val="333333"/>
                </a:solidFill>
                <a:latin typeface="Times New Roman"/>
                <a:ea typeface="Times New Roman"/>
                <a:cs typeface="Times New Roman"/>
                <a:sym typeface="Times New Roman"/>
              </a:rPr>
              <a:t>Customer_Detail</a:t>
            </a:r>
            <a:r>
              <a:rPr lang="en-US" b="0" i="0">
                <a:solidFill>
                  <a:srgbClr val="333333"/>
                </a:solidFill>
                <a:latin typeface="Times New Roman"/>
                <a:ea typeface="Times New Roman"/>
                <a:cs typeface="Times New Roman"/>
                <a:sym typeface="Times New Roman"/>
              </a:rPr>
              <a:t> table, </a:t>
            </a:r>
            <a:r>
              <a:rPr lang="en-US" b="1" i="0">
                <a:solidFill>
                  <a:srgbClr val="333333"/>
                </a:solidFill>
                <a:latin typeface="Times New Roman"/>
                <a:ea typeface="Times New Roman"/>
                <a:cs typeface="Times New Roman"/>
                <a:sym typeface="Times New Roman"/>
              </a:rPr>
              <a:t>c_id</a:t>
            </a:r>
            <a:r>
              <a:rPr lang="en-US" b="0" i="0">
                <a:solidFill>
                  <a:srgbClr val="333333"/>
                </a:solidFill>
                <a:latin typeface="Times New Roman"/>
                <a:ea typeface="Times New Roman"/>
                <a:cs typeface="Times New Roman"/>
                <a:sym typeface="Times New Roman"/>
              </a:rPr>
              <a:t> is the primary key which is set as foreign key in </a:t>
            </a:r>
            <a:r>
              <a:rPr lang="en-US" b="1" i="0">
                <a:solidFill>
                  <a:srgbClr val="333333"/>
                </a:solidFill>
                <a:latin typeface="Times New Roman"/>
                <a:ea typeface="Times New Roman"/>
                <a:cs typeface="Times New Roman"/>
                <a:sym typeface="Times New Roman"/>
              </a:rPr>
              <a:t>Order_Detail</a:t>
            </a:r>
            <a:r>
              <a:rPr lang="en-US" b="0" i="0">
                <a:solidFill>
                  <a:srgbClr val="333333"/>
                </a:solidFill>
                <a:latin typeface="Times New Roman"/>
                <a:ea typeface="Times New Roman"/>
                <a:cs typeface="Times New Roman"/>
                <a:sym typeface="Times New Roman"/>
              </a:rPr>
              <a:t> table. </a:t>
            </a:r>
            <a:endParaRPr/>
          </a:p>
          <a:p>
            <a:pPr marL="285750" lvl="0" indent="-285750" algn="just" rtl="0">
              <a:lnSpc>
                <a:spcPct val="90000"/>
              </a:lnSpc>
              <a:spcBef>
                <a:spcPts val="1000"/>
              </a:spcBef>
              <a:spcAft>
                <a:spcPts val="0"/>
              </a:spcAft>
              <a:buClr>
                <a:srgbClr val="333333"/>
              </a:buClr>
              <a:buSzPct val="100000"/>
              <a:buFont typeface="Arial"/>
              <a:buChar char="•"/>
            </a:pPr>
            <a:r>
              <a:rPr lang="en-US" b="0" i="0">
                <a:solidFill>
                  <a:srgbClr val="333333"/>
                </a:solidFill>
                <a:latin typeface="Times New Roman"/>
                <a:ea typeface="Times New Roman"/>
                <a:cs typeface="Times New Roman"/>
                <a:sym typeface="Times New Roman"/>
              </a:rPr>
              <a:t>The value that is entered in </a:t>
            </a:r>
            <a:r>
              <a:rPr lang="en-US" b="1" i="0">
                <a:solidFill>
                  <a:srgbClr val="333333"/>
                </a:solidFill>
                <a:latin typeface="Times New Roman"/>
                <a:ea typeface="Times New Roman"/>
                <a:cs typeface="Times New Roman"/>
                <a:sym typeface="Times New Roman"/>
              </a:rPr>
              <a:t>c_id</a:t>
            </a:r>
            <a:r>
              <a:rPr lang="en-US" b="0" i="0">
                <a:solidFill>
                  <a:srgbClr val="333333"/>
                </a:solidFill>
                <a:latin typeface="Times New Roman"/>
                <a:ea typeface="Times New Roman"/>
                <a:cs typeface="Times New Roman"/>
                <a:sym typeface="Times New Roman"/>
              </a:rPr>
              <a:t> which is set as foreign key in </a:t>
            </a:r>
            <a:r>
              <a:rPr lang="en-US" b="1" i="0">
                <a:solidFill>
                  <a:srgbClr val="333333"/>
                </a:solidFill>
                <a:latin typeface="Times New Roman"/>
                <a:ea typeface="Times New Roman"/>
                <a:cs typeface="Times New Roman"/>
                <a:sym typeface="Times New Roman"/>
              </a:rPr>
              <a:t>Order_Detail</a:t>
            </a:r>
            <a:r>
              <a:rPr lang="en-US" b="0" i="0">
                <a:solidFill>
                  <a:srgbClr val="333333"/>
                </a:solidFill>
                <a:latin typeface="Times New Roman"/>
                <a:ea typeface="Times New Roman"/>
                <a:cs typeface="Times New Roman"/>
                <a:sym typeface="Times New Roman"/>
              </a:rPr>
              <a:t> table must be present in </a:t>
            </a:r>
            <a:r>
              <a:rPr lang="en-US" b="1" i="0">
                <a:solidFill>
                  <a:srgbClr val="333333"/>
                </a:solidFill>
                <a:latin typeface="Times New Roman"/>
                <a:ea typeface="Times New Roman"/>
                <a:cs typeface="Times New Roman"/>
                <a:sym typeface="Times New Roman"/>
              </a:rPr>
              <a:t>Customer_Detail</a:t>
            </a:r>
            <a:r>
              <a:rPr lang="en-US" b="0" i="0">
                <a:solidFill>
                  <a:srgbClr val="333333"/>
                </a:solidFill>
                <a:latin typeface="Times New Roman"/>
                <a:ea typeface="Times New Roman"/>
                <a:cs typeface="Times New Roman"/>
                <a:sym typeface="Times New Roman"/>
              </a:rPr>
              <a:t> table where it is set as primary key. </a:t>
            </a:r>
            <a:endParaRPr/>
          </a:p>
          <a:p>
            <a:pPr marL="285750" lvl="0" indent="-285750" algn="just" rtl="0">
              <a:lnSpc>
                <a:spcPct val="90000"/>
              </a:lnSpc>
              <a:spcBef>
                <a:spcPts val="1000"/>
              </a:spcBef>
              <a:spcAft>
                <a:spcPts val="0"/>
              </a:spcAft>
              <a:buClr>
                <a:srgbClr val="333333"/>
              </a:buClr>
              <a:buSzPct val="100000"/>
              <a:buFont typeface="Arial"/>
              <a:buChar char="•"/>
            </a:pPr>
            <a:r>
              <a:rPr lang="en-US" b="0" i="0">
                <a:solidFill>
                  <a:srgbClr val="333333"/>
                </a:solidFill>
                <a:latin typeface="Times New Roman"/>
                <a:ea typeface="Times New Roman"/>
                <a:cs typeface="Times New Roman"/>
                <a:sym typeface="Times New Roman"/>
              </a:rPr>
              <a:t>This prevents invalid data to be inserted into </a:t>
            </a:r>
            <a:r>
              <a:rPr lang="en-US" b="1" i="0">
                <a:solidFill>
                  <a:srgbClr val="333333"/>
                </a:solidFill>
                <a:latin typeface="Times New Roman"/>
                <a:ea typeface="Times New Roman"/>
                <a:cs typeface="Times New Roman"/>
                <a:sym typeface="Times New Roman"/>
              </a:rPr>
              <a:t>c_id</a:t>
            </a:r>
            <a:r>
              <a:rPr lang="en-US" b="0" i="0">
                <a:solidFill>
                  <a:srgbClr val="333333"/>
                </a:solidFill>
                <a:latin typeface="Times New Roman"/>
                <a:ea typeface="Times New Roman"/>
                <a:cs typeface="Times New Roman"/>
                <a:sym typeface="Times New Roman"/>
              </a:rPr>
              <a:t> column of </a:t>
            </a:r>
            <a:r>
              <a:rPr lang="en-US" b="1" i="0">
                <a:solidFill>
                  <a:srgbClr val="333333"/>
                </a:solidFill>
                <a:latin typeface="Times New Roman"/>
                <a:ea typeface="Times New Roman"/>
                <a:cs typeface="Times New Roman"/>
                <a:sym typeface="Times New Roman"/>
              </a:rPr>
              <a:t>Order_Detail</a:t>
            </a:r>
            <a:r>
              <a:rPr lang="en-US" b="0" i="0">
                <a:solidFill>
                  <a:srgbClr val="333333"/>
                </a:solidFill>
                <a:latin typeface="Times New Roman"/>
                <a:ea typeface="Times New Roman"/>
                <a:cs typeface="Times New Roman"/>
                <a:sym typeface="Times New Roman"/>
              </a:rPr>
              <a:t> table.</a:t>
            </a:r>
            <a:endParaRPr/>
          </a:p>
          <a:p>
            <a:pPr marL="285750" lvl="0" indent="-121285" algn="just" rtl="0">
              <a:lnSpc>
                <a:spcPct val="90000"/>
              </a:lnSpc>
              <a:spcBef>
                <a:spcPts val="1000"/>
              </a:spcBef>
              <a:spcAft>
                <a:spcPts val="0"/>
              </a:spcAft>
              <a:buClr>
                <a:schemeClr val="dk1"/>
              </a:buClr>
              <a:buSzPct val="100000"/>
              <a:buFont typeface="Arial"/>
              <a:buNone/>
            </a:pPr>
            <a:endParaRPr b="0" i="0">
              <a:solidFill>
                <a:srgbClr val="333333"/>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C55A11"/>
              </a:buClr>
              <a:buSzPct val="100000"/>
              <a:buChar char="•"/>
            </a:pPr>
            <a:r>
              <a:rPr lang="en-US" b="1">
                <a:solidFill>
                  <a:srgbClr val="C55A11"/>
                </a:solidFill>
                <a:latin typeface="Times New Roman"/>
                <a:ea typeface="Times New Roman"/>
                <a:cs typeface="Times New Roman"/>
                <a:sym typeface="Times New Roman"/>
              </a:rPr>
              <a:t>FOREIGN KEY constraint at Table Level</a:t>
            </a:r>
            <a:endParaRPr/>
          </a:p>
          <a:p>
            <a:pPr marL="228600" lvl="0" indent="-228600" algn="ctr" rtl="0">
              <a:lnSpc>
                <a:spcPct val="90000"/>
              </a:lnSpc>
              <a:spcBef>
                <a:spcPts val="1000"/>
              </a:spcBef>
              <a:spcAft>
                <a:spcPts val="0"/>
              </a:spcAft>
              <a:buClr>
                <a:srgbClr val="0070C0"/>
              </a:buClr>
              <a:buSzPct val="100000"/>
              <a:buChar char="•"/>
            </a:pPr>
            <a:r>
              <a:rPr lang="en-US">
                <a:solidFill>
                  <a:srgbClr val="0070C0"/>
                </a:solidFill>
                <a:latin typeface="Times New Roman"/>
                <a:ea typeface="Times New Roman"/>
                <a:cs typeface="Times New Roman"/>
                <a:sym typeface="Times New Roman"/>
              </a:rPr>
              <a:t>CREATE table Order_Detail( order_id int PRIMARY KEY, order_name varchar(60) NOT NULL, c_id int FOREIGN KEY REFERENCES Customer_Detail(c_id) ); </a:t>
            </a:r>
            <a:endParaRPr/>
          </a:p>
          <a:p>
            <a:pPr marL="228600" lvl="0" indent="-64135" algn="l" rtl="0">
              <a:lnSpc>
                <a:spcPct val="90000"/>
              </a:lnSpc>
              <a:spcBef>
                <a:spcPts val="1000"/>
              </a:spcBef>
              <a:spcAft>
                <a:spcPts val="0"/>
              </a:spcAft>
              <a:buClr>
                <a:schemeClr val="dk1"/>
              </a:buClr>
              <a:buSzPct val="100000"/>
              <a:buNone/>
            </a:pPr>
            <a:endParaRPr b="1">
              <a:solidFill>
                <a:srgbClr val="C55A1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C55A11"/>
              </a:buClr>
              <a:buSzPct val="100000"/>
              <a:buChar char="•"/>
            </a:pPr>
            <a:r>
              <a:rPr lang="en-US" b="1">
                <a:solidFill>
                  <a:srgbClr val="C55A11"/>
                </a:solidFill>
                <a:latin typeface="Times New Roman"/>
                <a:ea typeface="Times New Roman"/>
                <a:cs typeface="Times New Roman"/>
                <a:sym typeface="Times New Roman"/>
              </a:rPr>
              <a:t>FOREIGN KEY constraint at Column Level</a:t>
            </a:r>
            <a:endParaRPr/>
          </a:p>
          <a:p>
            <a:pPr marL="228600" lvl="0" indent="-228600" algn="ctr" rtl="0">
              <a:lnSpc>
                <a:spcPct val="90000"/>
              </a:lnSpc>
              <a:spcBef>
                <a:spcPts val="1000"/>
              </a:spcBef>
              <a:spcAft>
                <a:spcPts val="0"/>
              </a:spcAft>
              <a:buClr>
                <a:srgbClr val="0070C0"/>
              </a:buClr>
              <a:buSzPct val="100000"/>
              <a:buChar char="•"/>
            </a:pPr>
            <a:r>
              <a:rPr lang="en-US">
                <a:solidFill>
                  <a:srgbClr val="0070C0"/>
                </a:solidFill>
                <a:latin typeface="Times New Roman"/>
                <a:ea typeface="Times New Roman"/>
                <a:cs typeface="Times New Roman"/>
                <a:sym typeface="Times New Roman"/>
              </a:rPr>
              <a:t>ALTER table Order_Detail ADD FOREIGN KEY (c_id) REFERENCES Customer_Detail(c_id); </a:t>
            </a:r>
            <a:endParaRPr/>
          </a:p>
          <a:p>
            <a:pPr marL="228600" lvl="0" indent="-64135" algn="l" rtl="0">
              <a:lnSpc>
                <a:spcPct val="90000"/>
              </a:lnSpc>
              <a:spcBef>
                <a:spcPts val="1000"/>
              </a:spcBef>
              <a:spcAft>
                <a:spcPts val="0"/>
              </a:spcAft>
              <a:buClr>
                <a:schemeClr val="dk1"/>
              </a:buClr>
              <a:buSzPct val="100000"/>
              <a:buNone/>
            </a:pPr>
            <a:endParaRPr>
              <a:solidFill>
                <a:srgbClr val="0070C0"/>
              </a:solidFill>
              <a:latin typeface="Times New Roman"/>
              <a:ea typeface="Times New Roman"/>
              <a:cs typeface="Times New Roman"/>
              <a:sym typeface="Times New Roman"/>
            </a:endParaRPr>
          </a:p>
          <a:p>
            <a:pPr marL="285750" lvl="0" indent="-121285" algn="just" rtl="0">
              <a:lnSpc>
                <a:spcPct val="90000"/>
              </a:lnSpc>
              <a:spcBef>
                <a:spcPts val="1000"/>
              </a:spcBef>
              <a:spcAft>
                <a:spcPts val="0"/>
              </a:spcAft>
              <a:buClr>
                <a:schemeClr val="dk1"/>
              </a:buClr>
              <a:buSzPct val="1000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body" idx="1"/>
          </p:nvPr>
        </p:nvSpPr>
        <p:spPr>
          <a:xfrm>
            <a:off x="855677" y="1021386"/>
            <a:ext cx="10763075" cy="4990657"/>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333333"/>
              </a:buClr>
              <a:buSzPts val="2800"/>
              <a:buFont typeface="Arial"/>
              <a:buChar char="•"/>
            </a:pPr>
            <a:r>
              <a:rPr lang="en-US" b="1" i="0">
                <a:solidFill>
                  <a:srgbClr val="333333"/>
                </a:solidFill>
                <a:latin typeface="Times New Roman"/>
                <a:ea typeface="Times New Roman"/>
                <a:cs typeface="Times New Roman"/>
                <a:sym typeface="Times New Roman"/>
              </a:rPr>
              <a:t>CHECK</a:t>
            </a:r>
            <a:r>
              <a:rPr lang="en-US" b="0" i="0">
                <a:solidFill>
                  <a:srgbClr val="333333"/>
                </a:solidFill>
                <a:latin typeface="Times New Roman"/>
                <a:ea typeface="Times New Roman"/>
                <a:cs typeface="Times New Roman"/>
                <a:sym typeface="Times New Roman"/>
              </a:rPr>
              <a:t> constraint is used to restrict the value of a column between a range. </a:t>
            </a:r>
            <a:endParaRPr/>
          </a:p>
          <a:p>
            <a:pPr marL="285750" lvl="0" indent="-285750" algn="just" rtl="0">
              <a:lnSpc>
                <a:spcPct val="90000"/>
              </a:lnSpc>
              <a:spcBef>
                <a:spcPts val="1000"/>
              </a:spcBef>
              <a:spcAft>
                <a:spcPts val="0"/>
              </a:spcAft>
              <a:buClr>
                <a:srgbClr val="333333"/>
              </a:buClr>
              <a:buSzPts val="2800"/>
              <a:buFont typeface="Arial"/>
              <a:buChar char="•"/>
            </a:pPr>
            <a:r>
              <a:rPr lang="en-US" b="0" i="0">
                <a:solidFill>
                  <a:srgbClr val="333333"/>
                </a:solidFill>
                <a:latin typeface="Times New Roman"/>
                <a:ea typeface="Times New Roman"/>
                <a:cs typeface="Times New Roman"/>
                <a:sym typeface="Times New Roman"/>
              </a:rPr>
              <a:t>It performs check on the values, before storing them into the database. </a:t>
            </a:r>
            <a:endParaRPr/>
          </a:p>
          <a:p>
            <a:pPr marL="285750" lvl="0" indent="-285750" algn="just" rtl="0">
              <a:lnSpc>
                <a:spcPct val="90000"/>
              </a:lnSpc>
              <a:spcBef>
                <a:spcPts val="1000"/>
              </a:spcBef>
              <a:spcAft>
                <a:spcPts val="0"/>
              </a:spcAft>
              <a:buClr>
                <a:srgbClr val="333333"/>
              </a:buClr>
              <a:buSzPts val="2800"/>
              <a:buFont typeface="Arial"/>
              <a:buChar char="•"/>
            </a:pPr>
            <a:r>
              <a:rPr lang="en-US" b="0" i="0">
                <a:solidFill>
                  <a:srgbClr val="333333"/>
                </a:solidFill>
                <a:latin typeface="Times New Roman"/>
                <a:ea typeface="Times New Roman"/>
                <a:cs typeface="Times New Roman"/>
                <a:sym typeface="Times New Roman"/>
              </a:rPr>
              <a:t>It’s like condition checking before saving data into a column.</a:t>
            </a:r>
            <a:endParaRPr/>
          </a:p>
          <a:p>
            <a:pPr marL="228600" lvl="0" indent="-114300" algn="just" rtl="0">
              <a:lnSpc>
                <a:spcPct val="90000"/>
              </a:lnSpc>
              <a:spcBef>
                <a:spcPts val="1000"/>
              </a:spcBef>
              <a:spcAft>
                <a:spcPts val="0"/>
              </a:spcAft>
              <a:buClr>
                <a:schemeClr val="dk1"/>
              </a:buClr>
              <a:buSzPts val="1800"/>
              <a:buNone/>
            </a:pPr>
            <a:endParaRPr sz="1800" b="1" i="0" u="none" strike="noStrike" cap="none">
              <a:solidFill>
                <a:srgbClr val="C55A11"/>
              </a:solidFill>
              <a:latin typeface="Helvetica Neue"/>
              <a:ea typeface="Helvetica Neue"/>
              <a:cs typeface="Helvetica Neue"/>
              <a:sym typeface="Helvetica Neue"/>
            </a:endParaRPr>
          </a:p>
          <a:p>
            <a:pPr marL="228600" lvl="0" indent="-228600" algn="just" rtl="0">
              <a:lnSpc>
                <a:spcPct val="90000"/>
              </a:lnSpc>
              <a:spcBef>
                <a:spcPts val="1000"/>
              </a:spcBef>
              <a:spcAft>
                <a:spcPts val="0"/>
              </a:spcAft>
              <a:buClr>
                <a:srgbClr val="C55A11"/>
              </a:buClr>
              <a:buSzPts val="2800"/>
              <a:buChar char="•"/>
            </a:pPr>
            <a:r>
              <a:rPr lang="en-US" b="1">
                <a:solidFill>
                  <a:srgbClr val="C55A11"/>
                </a:solidFill>
                <a:latin typeface="Times New Roman"/>
                <a:ea typeface="Times New Roman"/>
                <a:cs typeface="Times New Roman"/>
                <a:sym typeface="Times New Roman"/>
              </a:rPr>
              <a:t>Using CHECK constraint at Table Level</a:t>
            </a:r>
            <a:endParaRPr/>
          </a:p>
          <a:p>
            <a:pPr marL="228600" lvl="0" indent="-228600" algn="ctr" rtl="0">
              <a:lnSpc>
                <a:spcPct val="90000"/>
              </a:lnSpc>
              <a:spcBef>
                <a:spcPts val="1000"/>
              </a:spcBef>
              <a:spcAft>
                <a:spcPts val="0"/>
              </a:spcAft>
              <a:buClr>
                <a:srgbClr val="548135"/>
              </a:buClr>
              <a:buSzPts val="2800"/>
              <a:buChar char="•"/>
            </a:pPr>
            <a:r>
              <a:rPr lang="en-US">
                <a:solidFill>
                  <a:srgbClr val="548135"/>
                </a:solidFill>
                <a:latin typeface="Times New Roman"/>
                <a:ea typeface="Times New Roman"/>
                <a:cs typeface="Times New Roman"/>
                <a:sym typeface="Times New Roman"/>
              </a:rPr>
              <a:t>CREATE table Student( s_id int NOT NULL CHECK(s_id &gt; 0), Name varchar(60) NOT NULL, Age int ); </a:t>
            </a:r>
            <a:endParaRPr/>
          </a:p>
          <a:p>
            <a:pPr marL="228600" lvl="0" indent="-228600" algn="just" rtl="0">
              <a:lnSpc>
                <a:spcPct val="90000"/>
              </a:lnSpc>
              <a:spcBef>
                <a:spcPts val="1000"/>
              </a:spcBef>
              <a:spcAft>
                <a:spcPts val="0"/>
              </a:spcAft>
              <a:buClr>
                <a:srgbClr val="C55A11"/>
              </a:buClr>
              <a:buSzPts val="2800"/>
              <a:buChar char="•"/>
            </a:pPr>
            <a:r>
              <a:rPr lang="en-US" b="1" i="0" u="none" strike="noStrike" cap="none">
                <a:solidFill>
                  <a:srgbClr val="C55A11"/>
                </a:solidFill>
                <a:latin typeface="Times New Roman"/>
                <a:ea typeface="Times New Roman"/>
                <a:cs typeface="Times New Roman"/>
                <a:sym typeface="Times New Roman"/>
              </a:rPr>
              <a:t>Using CHECK constraint at Column Level</a:t>
            </a:r>
            <a:endParaRPr/>
          </a:p>
          <a:p>
            <a:pPr marL="228600" lvl="0" indent="-228600" algn="ctr" rtl="0">
              <a:lnSpc>
                <a:spcPct val="90000"/>
              </a:lnSpc>
              <a:spcBef>
                <a:spcPts val="1000"/>
              </a:spcBef>
              <a:spcAft>
                <a:spcPts val="0"/>
              </a:spcAft>
              <a:buClr>
                <a:srgbClr val="548135"/>
              </a:buClr>
              <a:buSzPts val="2800"/>
              <a:buChar char="•"/>
            </a:pPr>
            <a:r>
              <a:rPr lang="en-US" b="0" i="0" u="none" strike="noStrike" cap="none">
                <a:solidFill>
                  <a:srgbClr val="548135"/>
                </a:solidFill>
                <a:latin typeface="Times New Roman"/>
                <a:ea typeface="Times New Roman"/>
                <a:cs typeface="Times New Roman"/>
                <a:sym typeface="Times New Roman"/>
              </a:rPr>
              <a:t>ALTER table Student ADD CHECK(s_id &gt; 0);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
        <p:nvSpPr>
          <p:cNvPr id="227" name="Google Shape;227;p25"/>
          <p:cNvSpPr txBox="1">
            <a:spLocks noGrp="1"/>
          </p:cNvSpPr>
          <p:nvPr>
            <p:ph type="title"/>
          </p:nvPr>
        </p:nvSpPr>
        <p:spPr>
          <a:xfrm>
            <a:off x="2432807" y="190876"/>
            <a:ext cx="7533314" cy="1025841"/>
          </a:xfrm>
          <a:prstGeom prst="rect">
            <a:avLst/>
          </a:prstGeom>
          <a:solidFill>
            <a:srgbClr val="F9F2F4"/>
          </a:solidFill>
          <a:ln>
            <a:noFill/>
          </a:ln>
        </p:spPr>
        <p:txBody>
          <a:bodyPr spcFirstLastPara="1" wrap="square" lIns="91425" tIns="158700" rIns="91425" bIns="95200" anchor="ctr" anchorCtr="0">
            <a:spAutoFit/>
          </a:bodyPr>
          <a:lstStyle/>
          <a:p>
            <a:pPr marL="0" marR="0" lvl="0" indent="0" algn="ctr" rtl="0">
              <a:lnSpc>
                <a:spcPct val="100000"/>
              </a:lnSpc>
              <a:spcBef>
                <a:spcPts val="0"/>
              </a:spcBef>
              <a:spcAft>
                <a:spcPts val="0"/>
              </a:spcAft>
              <a:buClr>
                <a:schemeClr val="dk1"/>
              </a:buClr>
              <a:buSzPts val="4400"/>
              <a:buFont typeface="Times New Roman"/>
              <a:buNone/>
            </a:pPr>
            <a:r>
              <a:rPr lang="en-US" b="0" i="0" u="none" strike="noStrike" cap="none">
                <a:solidFill>
                  <a:schemeClr val="dk1"/>
                </a:solidFill>
                <a:latin typeface="Times New Roman"/>
                <a:ea typeface="Times New Roman"/>
                <a:cs typeface="Times New Roman"/>
                <a:sym typeface="Times New Roman"/>
              </a:rPr>
              <a:t>CHECK Constraint</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920239" y="153592"/>
            <a:ext cx="8770571" cy="62318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DEFAULT</a:t>
            </a:r>
            <a:endParaRPr b="0">
              <a:latin typeface="Times New Roman"/>
              <a:ea typeface="Times New Roman"/>
              <a:cs typeface="Times New Roman"/>
              <a:sym typeface="Times New Roman"/>
            </a:endParaRPr>
          </a:p>
        </p:txBody>
      </p:sp>
      <p:sp>
        <p:nvSpPr>
          <p:cNvPr id="233" name="Google Shape;233;p26"/>
          <p:cNvSpPr txBox="1">
            <a:spLocks noGrp="1"/>
          </p:cNvSpPr>
          <p:nvPr>
            <p:ph type="body" idx="1"/>
          </p:nvPr>
        </p:nvSpPr>
        <p:spPr>
          <a:xfrm>
            <a:off x="931178" y="776774"/>
            <a:ext cx="10939244" cy="5187006"/>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This constraint is used to provide a default value for the fields. </a:t>
            </a:r>
            <a:endParaRPr/>
          </a:p>
          <a:p>
            <a:pPr marL="285750" lvl="0" indent="-285750" algn="just" rtl="0">
              <a:lnSpc>
                <a:spcPct val="90000"/>
              </a:lnSpc>
              <a:spcBef>
                <a:spcPts val="1000"/>
              </a:spcBef>
              <a:spcAft>
                <a:spcPts val="0"/>
              </a:spcAft>
              <a:buClr>
                <a:srgbClr val="40424E"/>
              </a:buClr>
              <a:buSzPts val="2800"/>
              <a:buFont typeface="Arial"/>
              <a:buChar char="•"/>
            </a:pPr>
            <a:r>
              <a:rPr lang="en-US" b="0" i="0">
                <a:solidFill>
                  <a:srgbClr val="40424E"/>
                </a:solidFill>
                <a:latin typeface="Times New Roman"/>
                <a:ea typeface="Times New Roman"/>
                <a:cs typeface="Times New Roman"/>
                <a:sym typeface="Times New Roman"/>
              </a:rPr>
              <a:t>That is, if at the time of entering new records in the table if the user does not specify any value for these fields then the default value will be assigned to them.</a:t>
            </a:r>
            <a:endParaRPr/>
          </a:p>
          <a:p>
            <a:pPr marL="228600" lvl="0" indent="-50800" algn="just" rtl="0">
              <a:lnSpc>
                <a:spcPct val="90000"/>
              </a:lnSpc>
              <a:spcBef>
                <a:spcPts val="1000"/>
              </a:spcBef>
              <a:spcAft>
                <a:spcPts val="0"/>
              </a:spcAft>
              <a:buClr>
                <a:schemeClr val="dk1"/>
              </a:buClr>
              <a:buSzPts val="2800"/>
              <a:buNone/>
            </a:pPr>
            <a:endParaRPr b="1">
              <a:solidFill>
                <a:srgbClr val="BF9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BF9000"/>
              </a:buClr>
              <a:buSzPts val="2800"/>
              <a:buChar char="•"/>
            </a:pPr>
            <a:r>
              <a:rPr lang="en-US" b="1">
                <a:solidFill>
                  <a:srgbClr val="BF9000"/>
                </a:solidFill>
                <a:latin typeface="Times New Roman"/>
                <a:ea typeface="Times New Roman"/>
                <a:cs typeface="Times New Roman"/>
                <a:sym typeface="Times New Roman"/>
              </a:rPr>
              <a:t>E.g.</a:t>
            </a:r>
            <a:endParaRPr/>
          </a:p>
          <a:p>
            <a:pPr marL="228600" lvl="0" indent="-228600" algn="ctr" rtl="0">
              <a:lnSpc>
                <a:spcPct val="90000"/>
              </a:lnSpc>
              <a:spcBef>
                <a:spcPts val="1000"/>
              </a:spcBef>
              <a:spcAft>
                <a:spcPts val="0"/>
              </a:spcAft>
              <a:buClr>
                <a:srgbClr val="7B7B7B"/>
              </a:buClr>
              <a:buSzPts val="2800"/>
              <a:buChar char="•"/>
            </a:pPr>
            <a:r>
              <a:rPr lang="en-US">
                <a:solidFill>
                  <a:srgbClr val="7B7B7B"/>
                </a:solidFill>
                <a:latin typeface="Times New Roman"/>
                <a:ea typeface="Times New Roman"/>
                <a:cs typeface="Times New Roman"/>
                <a:sym typeface="Times New Roman"/>
              </a:rPr>
              <a:t>CREATE TABLE Student ( ID int(6) NOT NULL, NAME varchar(10) NOT NULL, AGE int DEFAULT 18 );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1911851" y="918593"/>
            <a:ext cx="8770571" cy="6231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Primary Key Vs Foreign Key</a:t>
            </a:r>
            <a:endParaRPr/>
          </a:p>
        </p:txBody>
      </p:sp>
      <p:pic>
        <p:nvPicPr>
          <p:cNvPr id="239" name="Google Shape;239;p27" descr="Difference between Primary Key and Foreign Key | Difference Between"/>
          <p:cNvPicPr preferRelativeResize="0"/>
          <p:nvPr/>
        </p:nvPicPr>
        <p:blipFill rotWithShape="1">
          <a:blip r:embed="rId3">
            <a:alphaModFix/>
          </a:blip>
          <a:srcRect b="8125"/>
          <a:stretch/>
        </p:blipFill>
        <p:spPr>
          <a:xfrm>
            <a:off x="3154000" y="1403728"/>
            <a:ext cx="7706051" cy="5548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1920240" y="442220"/>
            <a:ext cx="8770571" cy="64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Primary Key Vs Unique Key</a:t>
            </a:r>
            <a:endParaRPr/>
          </a:p>
        </p:txBody>
      </p:sp>
      <p:pic>
        <p:nvPicPr>
          <p:cNvPr id="245" name="Google Shape;245;p28" descr="Difference between Primary Key and Unique Key – DOTNET ROCKS"/>
          <p:cNvPicPr preferRelativeResize="0"/>
          <p:nvPr/>
        </p:nvPicPr>
        <p:blipFill rotWithShape="1">
          <a:blip r:embed="rId3">
            <a:alphaModFix/>
          </a:blip>
          <a:srcRect/>
          <a:stretch/>
        </p:blipFill>
        <p:spPr>
          <a:xfrm>
            <a:off x="3163236" y="1322051"/>
            <a:ext cx="6284578" cy="34686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a:t>
            </a:r>
            <a:r>
              <a:rPr lang="en-US" sz="2400" b="1">
                <a:latin typeface="Calibri"/>
                <a:ea typeface="Calibri"/>
                <a:cs typeface="Calibri"/>
                <a:sym typeface="Calibri"/>
              </a:rPr>
              <a:t>Basics of SQL-DDL,DML,DCL,TCL</a:t>
            </a:r>
            <a:r>
              <a:rPr lang="en-US" sz="2400">
                <a:latin typeface="Calibri"/>
                <a:ea typeface="Calibri"/>
                <a:cs typeface="Calibri"/>
                <a:sym typeface="Calibri"/>
              </a:rPr>
              <a:t>			Nested Queries, Views and its   </a:t>
            </a:r>
            <a:r>
              <a:rPr lang="en-US" sz="2400" b="1">
                <a:latin typeface="Calibri"/>
                <a:ea typeface="Calibri"/>
                <a:cs typeface="Calibri"/>
                <a:sym typeface="Calibri"/>
              </a:rPr>
              <a:t>Structure Creation, alternation</a:t>
            </a:r>
            <a:r>
              <a:rPr lang="en-US" sz="2400">
                <a:latin typeface="Calibri"/>
                <a:ea typeface="Calibri"/>
                <a:cs typeface="Calibri"/>
                <a:sym typeface="Calibri"/>
              </a:rPr>
              <a:t>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Functions-aggregation functions 			</a:t>
            </a:r>
            <a:r>
              <a:rPr lang="en-US" sz="2400">
                <a:latin typeface="Calibri"/>
                <a:ea typeface="Calibri"/>
                <a:cs typeface="Calibri"/>
                <a:sym typeface="Calibri"/>
              </a:rPr>
              <a:t>PL/SQL Concepts- Cursors</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 functions, string functions, Set operations</a:t>
            </a:r>
            <a:r>
              <a:rPr lang="en-US" sz="2400">
                <a:latin typeface="Calibri"/>
                <a:ea typeface="Calibri"/>
                <a:cs typeface="Calibri"/>
                <a:sym typeface="Calibri"/>
              </a:rPr>
              <a:t>,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Sofia"/>
              <a:buNone/>
            </a:pPr>
            <a:r>
              <a:rPr lang="en-US" b="1" i="0">
                <a:solidFill>
                  <a:srgbClr val="273239"/>
                </a:solidFill>
                <a:latin typeface="Sofia"/>
                <a:ea typeface="Sofia"/>
                <a:cs typeface="Sofia"/>
                <a:sym typeface="Sofia"/>
              </a:rPr>
              <a:t>Aggregate functions in SQL</a:t>
            </a:r>
            <a:endParaRPr/>
          </a:p>
        </p:txBody>
      </p:sp>
      <p:sp>
        <p:nvSpPr>
          <p:cNvPr id="256" name="Google Shape;25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In database management an aggregate function is a function where the values of multiple rows are grouped together as input on certain criteria to form a single value of more significant meaning.</a:t>
            </a:r>
            <a:endParaRPr/>
          </a:p>
          <a:p>
            <a:pPr marL="0" lvl="0" indent="0" algn="l" rtl="0">
              <a:lnSpc>
                <a:spcPct val="100000"/>
              </a:lnSpc>
              <a:spcBef>
                <a:spcPts val="0"/>
              </a:spcBef>
              <a:spcAft>
                <a:spcPts val="0"/>
              </a:spcAft>
              <a:buClr>
                <a:srgbClr val="40424E"/>
              </a:buClr>
              <a:buSzPts val="2800"/>
              <a:buNone/>
            </a:pPr>
            <a:r>
              <a:rPr lang="en-US">
                <a:solidFill>
                  <a:srgbClr val="40424E"/>
                </a:solidFill>
                <a:latin typeface="Times New Roman"/>
                <a:ea typeface="Times New Roman"/>
                <a:cs typeface="Times New Roman"/>
                <a:sym typeface="Times New Roman"/>
              </a:rPr>
              <a:t>Various Aggregate Functions are</a:t>
            </a:r>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Count() </a:t>
            </a:r>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Sum() </a:t>
            </a:r>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Avg() </a:t>
            </a:r>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Min()</a:t>
            </a:r>
            <a:endParaRPr/>
          </a:p>
          <a:p>
            <a:pPr marL="285750" lvl="0" indent="-285750" algn="l" rtl="0">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Max()</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7B7B7B"/>
              </a:buClr>
              <a:buSzPts val="4400"/>
              <a:buFont typeface="Times New Roman"/>
              <a:buNone/>
            </a:pPr>
            <a:r>
              <a:rPr lang="en-US" b="1" i="0">
                <a:solidFill>
                  <a:srgbClr val="7B7B7B"/>
                </a:solidFill>
                <a:latin typeface="Times New Roman"/>
                <a:ea typeface="Times New Roman"/>
                <a:cs typeface="Times New Roman"/>
                <a:sym typeface="Times New Roman"/>
              </a:rPr>
              <a:t>Count()</a:t>
            </a:r>
            <a:br>
              <a:rPr lang="en-US" b="1" i="0">
                <a:solidFill>
                  <a:srgbClr val="7B7B7B"/>
                </a:solidFill>
                <a:latin typeface="Times New Roman"/>
                <a:ea typeface="Times New Roman"/>
                <a:cs typeface="Times New Roman"/>
                <a:sym typeface="Times New Roman"/>
              </a:rPr>
            </a:br>
            <a:endParaRPr/>
          </a:p>
        </p:txBody>
      </p:sp>
      <p:sp>
        <p:nvSpPr>
          <p:cNvPr id="262" name="Google Shape;262;p31"/>
          <p:cNvSpPr txBox="1">
            <a:spLocks noGrp="1"/>
          </p:cNvSpPr>
          <p:nvPr>
            <p:ph type="body" idx="1"/>
          </p:nvPr>
        </p:nvSpPr>
        <p:spPr>
          <a:xfrm>
            <a:off x="838200" y="1349107"/>
            <a:ext cx="10515600" cy="5103208"/>
          </a:xfrm>
          <a:prstGeom prst="rect">
            <a:avLst/>
          </a:prstGeom>
          <a:noFill/>
          <a:ln>
            <a:noFill/>
          </a:ln>
        </p:spPr>
        <p:txBody>
          <a:bodyPr spcFirstLastPara="1" wrap="square" lIns="91425" tIns="45700" rIns="91425" bIns="45700" anchor="t" anchorCtr="0">
            <a:normAutofit fontScale="85000" lnSpcReduction="10000"/>
          </a:bodyPr>
          <a:lstStyle/>
          <a:p>
            <a:pPr marL="228600" lvl="0" indent="-77470" algn="just" rtl="0">
              <a:lnSpc>
                <a:spcPct val="90000"/>
              </a:lnSpc>
              <a:spcBef>
                <a:spcPts val="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Count(*):</a:t>
            </a:r>
            <a:r>
              <a:rPr lang="en-US" b="0" i="0">
                <a:solidFill>
                  <a:srgbClr val="40424E"/>
                </a:solidFill>
                <a:latin typeface="Times New Roman"/>
                <a:ea typeface="Times New Roman"/>
                <a:cs typeface="Times New Roman"/>
                <a:sym typeface="Times New Roman"/>
              </a:rPr>
              <a:t> Returns total number of records .i.e 6.</a:t>
            </a:r>
            <a:endParaRPr/>
          </a:p>
          <a:p>
            <a:pPr marL="228600" lvl="0" indent="-228600" algn="just" rtl="0">
              <a:lnSpc>
                <a:spcPct val="90000"/>
              </a:lnSpc>
              <a:spcBef>
                <a:spcPts val="1000"/>
              </a:spcBef>
              <a:spcAft>
                <a:spcPts val="0"/>
              </a:spcAft>
              <a:buClr>
                <a:schemeClr val="dk1"/>
              </a:buClr>
              <a:buSzPct val="100000"/>
              <a:buChar char="•"/>
            </a:pPr>
            <a:br>
              <a:rPr lang="en-US">
                <a:latin typeface="Times New Roman"/>
                <a:ea typeface="Times New Roman"/>
                <a:cs typeface="Times New Roman"/>
                <a:sym typeface="Times New Roman"/>
              </a:rPr>
            </a:br>
            <a:r>
              <a:rPr lang="en-US" b="1" i="1">
                <a:solidFill>
                  <a:srgbClr val="40424E"/>
                </a:solidFill>
                <a:latin typeface="Times New Roman"/>
                <a:ea typeface="Times New Roman"/>
                <a:cs typeface="Times New Roman"/>
                <a:sym typeface="Times New Roman"/>
              </a:rPr>
              <a:t>Count(salary):</a:t>
            </a:r>
            <a:r>
              <a:rPr lang="en-US" b="0" i="0">
                <a:solidFill>
                  <a:srgbClr val="40424E"/>
                </a:solidFill>
                <a:latin typeface="Times New Roman"/>
                <a:ea typeface="Times New Roman"/>
                <a:cs typeface="Times New Roman"/>
                <a:sym typeface="Times New Roman"/>
              </a:rPr>
              <a:t> Return number of Non Null values over the column salary. i.e 5.</a:t>
            </a:r>
            <a:endParaRPr/>
          </a:p>
          <a:p>
            <a:pPr marL="228600" lvl="0" indent="-228600" algn="just" rtl="0">
              <a:lnSpc>
                <a:spcPct val="90000"/>
              </a:lnSpc>
              <a:spcBef>
                <a:spcPts val="1000"/>
              </a:spcBef>
              <a:spcAft>
                <a:spcPts val="0"/>
              </a:spcAft>
              <a:buClr>
                <a:schemeClr val="dk1"/>
              </a:buClr>
              <a:buSzPct val="100000"/>
              <a:buChar char="•"/>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77470" algn="just" rtl="0">
              <a:lnSpc>
                <a:spcPct val="90000"/>
              </a:lnSpc>
              <a:spcBef>
                <a:spcPts val="1000"/>
              </a:spcBef>
              <a:spcAft>
                <a:spcPts val="0"/>
              </a:spcAft>
              <a:buClr>
                <a:schemeClr val="dk1"/>
              </a:buClr>
              <a:buSzPct val="100000"/>
              <a:buNone/>
            </a:pPr>
            <a:endParaRPr b="1" i="1">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Count(Distinct Salary): </a:t>
            </a:r>
            <a:r>
              <a:rPr lang="en-US" b="0" i="0">
                <a:solidFill>
                  <a:srgbClr val="40424E"/>
                </a:solidFill>
                <a:latin typeface="Times New Roman"/>
                <a:ea typeface="Times New Roman"/>
                <a:cs typeface="Times New Roman"/>
                <a:sym typeface="Times New Roman"/>
              </a:rPr>
              <a:t> Return number of distinct Non Null values over the column salary .i.e 4</a:t>
            </a:r>
            <a:endParaRPr>
              <a:latin typeface="Times New Roman"/>
              <a:ea typeface="Times New Roman"/>
              <a:cs typeface="Times New Roman"/>
              <a:sym typeface="Times New Roman"/>
            </a:endParaRPr>
          </a:p>
          <a:p>
            <a:pPr marL="228600" lvl="0" indent="-77470" algn="l" rtl="0">
              <a:lnSpc>
                <a:spcPct val="90000"/>
              </a:lnSpc>
              <a:spcBef>
                <a:spcPts val="1000"/>
              </a:spcBef>
              <a:spcAft>
                <a:spcPts val="0"/>
              </a:spcAft>
              <a:buClr>
                <a:schemeClr val="dk1"/>
              </a:buClr>
              <a:buSzPct val="100000"/>
              <a:buNone/>
            </a:pPr>
            <a:endParaRPr/>
          </a:p>
        </p:txBody>
      </p:sp>
      <p:pic>
        <p:nvPicPr>
          <p:cNvPr id="263" name="Google Shape;263;p31"/>
          <p:cNvPicPr preferRelativeResize="0"/>
          <p:nvPr/>
        </p:nvPicPr>
        <p:blipFill rotWithShape="1">
          <a:blip r:embed="rId3">
            <a:alphaModFix/>
          </a:blip>
          <a:srcRect l="27052" t="31902" r="16773" b="745"/>
          <a:stretch/>
        </p:blipFill>
        <p:spPr>
          <a:xfrm>
            <a:off x="4093828" y="3103927"/>
            <a:ext cx="3078760" cy="22712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body" idx="1"/>
          </p:nvPr>
        </p:nvSpPr>
        <p:spPr>
          <a:xfrm>
            <a:off x="399245" y="450761"/>
            <a:ext cx="10954555" cy="572620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7B7B7B"/>
              </a:buClr>
              <a:buSzPct val="100000"/>
              <a:buChar char="•"/>
            </a:pPr>
            <a:r>
              <a:rPr lang="en-US" b="1" i="0">
                <a:solidFill>
                  <a:srgbClr val="7B7B7B"/>
                </a:solidFill>
                <a:latin typeface="Times New Roman"/>
                <a:ea typeface="Times New Roman"/>
                <a:cs typeface="Times New Roman"/>
                <a:sym typeface="Times New Roman"/>
              </a:rPr>
              <a:t>Sum()</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sum(salary): </a:t>
            </a:r>
            <a:r>
              <a:rPr lang="en-US" b="0" i="0">
                <a:solidFill>
                  <a:srgbClr val="40424E"/>
                </a:solidFill>
                <a:latin typeface="Times New Roman"/>
                <a:ea typeface="Times New Roman"/>
                <a:cs typeface="Times New Roman"/>
                <a:sym typeface="Times New Roman"/>
              </a:rPr>
              <a:t> Sum all Non Null values of </a:t>
            </a:r>
            <a:endParaRPr/>
          </a:p>
          <a:p>
            <a:pPr marL="0" lvl="0" indent="0" algn="just" rtl="0">
              <a:lnSpc>
                <a:spcPct val="90000"/>
              </a:lnSpc>
              <a:spcBef>
                <a:spcPts val="100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0" i="0">
                <a:solidFill>
                  <a:srgbClr val="40424E"/>
                </a:solidFill>
                <a:latin typeface="Times New Roman"/>
                <a:ea typeface="Times New Roman"/>
                <a:cs typeface="Times New Roman"/>
                <a:sym typeface="Times New Roman"/>
              </a:rPr>
              <a:t>Column salary i.e., 310</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sum(Distinct salary):</a:t>
            </a:r>
            <a:r>
              <a:rPr lang="en-US" b="0" i="0">
                <a:solidFill>
                  <a:srgbClr val="40424E"/>
                </a:solidFill>
                <a:latin typeface="Times New Roman"/>
                <a:ea typeface="Times New Roman"/>
                <a:cs typeface="Times New Roman"/>
                <a:sym typeface="Times New Roman"/>
              </a:rPr>
              <a:t> Sum of all distinct </a:t>
            </a:r>
            <a:endParaRPr/>
          </a:p>
          <a:p>
            <a:pPr marL="0" lvl="0" indent="0" algn="just" rtl="0">
              <a:lnSpc>
                <a:spcPct val="90000"/>
              </a:lnSpc>
              <a:spcBef>
                <a:spcPts val="1000"/>
              </a:spcBef>
              <a:spcAft>
                <a:spcPts val="0"/>
              </a:spcAft>
              <a:buClr>
                <a:srgbClr val="40424E"/>
              </a:buClr>
              <a:buSzPct val="100000"/>
              <a:buNone/>
            </a:pPr>
            <a:r>
              <a:rPr lang="en-US" b="0" i="0">
                <a:solidFill>
                  <a:srgbClr val="40424E"/>
                </a:solidFill>
                <a:latin typeface="Times New Roman"/>
                <a:ea typeface="Times New Roman"/>
                <a:cs typeface="Times New Roman"/>
                <a:sym typeface="Times New Roman"/>
              </a:rPr>
              <a:t>	Non-Null values i.e., 250.</a:t>
            </a:r>
            <a:endParaRPr/>
          </a:p>
          <a:p>
            <a:pPr marL="228600" lvl="0" indent="-64135" algn="just" rtl="0">
              <a:lnSpc>
                <a:spcPct val="90000"/>
              </a:lnSpc>
              <a:spcBef>
                <a:spcPts val="1000"/>
              </a:spcBef>
              <a:spcAft>
                <a:spcPts val="0"/>
              </a:spcAft>
              <a:buClr>
                <a:schemeClr val="dk1"/>
              </a:buClr>
              <a:buSzPct val="100000"/>
              <a:buNone/>
            </a:pPr>
            <a:endParaRPr b="1" i="0">
              <a:solidFill>
                <a:srgbClr val="7B7B7B"/>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7B7B7B"/>
              </a:buClr>
              <a:buSzPct val="100000"/>
              <a:buChar char="•"/>
            </a:pPr>
            <a:r>
              <a:rPr lang="en-US" b="1" i="0">
                <a:solidFill>
                  <a:srgbClr val="7B7B7B"/>
                </a:solidFill>
                <a:latin typeface="Times New Roman"/>
                <a:ea typeface="Times New Roman"/>
                <a:cs typeface="Times New Roman"/>
                <a:sym typeface="Times New Roman"/>
              </a:rPr>
              <a:t>Avg()</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Avg(salary)</a:t>
            </a:r>
            <a:r>
              <a:rPr lang="en-US" b="0" i="0">
                <a:solidFill>
                  <a:srgbClr val="40424E"/>
                </a:solidFill>
                <a:latin typeface="Times New Roman"/>
                <a:ea typeface="Times New Roman"/>
                <a:cs typeface="Times New Roman"/>
                <a:sym typeface="Times New Roman"/>
              </a:rPr>
              <a:t> = Sum(salary) / count(salary) = 310/5</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Avg(Distinct salary)</a:t>
            </a:r>
            <a:r>
              <a:rPr lang="en-US" b="0" i="0">
                <a:solidFill>
                  <a:srgbClr val="40424E"/>
                </a:solidFill>
                <a:latin typeface="Times New Roman"/>
                <a:ea typeface="Times New Roman"/>
                <a:cs typeface="Times New Roman"/>
                <a:sym typeface="Times New Roman"/>
              </a:rPr>
              <a:t> = sum(Distinct salary) / Count(Distinct Salary) = 250/4</a:t>
            </a:r>
            <a:endParaRPr b="1">
              <a:solidFill>
                <a:srgbClr val="40424E"/>
              </a:solidFill>
              <a:latin typeface="Times New Roman"/>
              <a:ea typeface="Times New Roman"/>
              <a:cs typeface="Times New Roman"/>
              <a:sym typeface="Times New Roman"/>
            </a:endParaRPr>
          </a:p>
          <a:p>
            <a:pPr marL="228600" lvl="0" indent="-64135" algn="just" rtl="0">
              <a:lnSpc>
                <a:spcPct val="90000"/>
              </a:lnSpc>
              <a:spcBef>
                <a:spcPts val="1000"/>
              </a:spcBef>
              <a:spcAft>
                <a:spcPts val="0"/>
              </a:spcAft>
              <a:buClr>
                <a:schemeClr val="dk1"/>
              </a:buClr>
              <a:buSzPct val="100000"/>
              <a:buNone/>
            </a:pPr>
            <a:endParaRPr b="1" i="0">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7B7B7B"/>
              </a:buClr>
              <a:buSzPct val="100000"/>
              <a:buChar char="•"/>
            </a:pPr>
            <a:r>
              <a:rPr lang="en-US" b="1" i="0">
                <a:solidFill>
                  <a:srgbClr val="7B7B7B"/>
                </a:solidFill>
                <a:latin typeface="Times New Roman"/>
                <a:ea typeface="Times New Roman"/>
                <a:cs typeface="Times New Roman"/>
                <a:sym typeface="Times New Roman"/>
              </a:rPr>
              <a:t>Min(), Max()</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Min(salary):</a:t>
            </a:r>
            <a:r>
              <a:rPr lang="en-US" b="0" i="1">
                <a:solidFill>
                  <a:srgbClr val="40424E"/>
                </a:solidFill>
                <a:latin typeface="Times New Roman"/>
                <a:ea typeface="Times New Roman"/>
                <a:cs typeface="Times New Roman"/>
                <a:sym typeface="Times New Roman"/>
              </a:rPr>
              <a:t> </a:t>
            </a:r>
            <a:r>
              <a:rPr lang="en-US" b="0" i="0">
                <a:solidFill>
                  <a:srgbClr val="40424E"/>
                </a:solidFill>
                <a:latin typeface="Times New Roman"/>
                <a:ea typeface="Times New Roman"/>
                <a:cs typeface="Times New Roman"/>
                <a:sym typeface="Times New Roman"/>
              </a:rPr>
              <a:t>Minimum value in the salary column except NULL i.e., 40.</a:t>
            </a:r>
            <a:endParaRPr/>
          </a:p>
          <a:p>
            <a:pPr marL="228600" lvl="0" indent="-228600" algn="just" rtl="0">
              <a:lnSpc>
                <a:spcPct val="90000"/>
              </a:lnSpc>
              <a:spcBef>
                <a:spcPts val="1000"/>
              </a:spcBef>
              <a:spcAft>
                <a:spcPts val="0"/>
              </a:spcAft>
              <a:buClr>
                <a:srgbClr val="40424E"/>
              </a:buClr>
              <a:buSzPct val="100000"/>
              <a:buChar char="•"/>
            </a:pPr>
            <a:r>
              <a:rPr lang="en-US" b="1" i="1">
                <a:solidFill>
                  <a:srgbClr val="40424E"/>
                </a:solidFill>
                <a:latin typeface="Times New Roman"/>
                <a:ea typeface="Times New Roman"/>
                <a:cs typeface="Times New Roman"/>
                <a:sym typeface="Times New Roman"/>
              </a:rPr>
              <a:t>Max(salary):</a:t>
            </a:r>
            <a:r>
              <a:rPr lang="en-US" b="0" i="1">
                <a:solidFill>
                  <a:srgbClr val="40424E"/>
                </a:solidFill>
                <a:latin typeface="Times New Roman"/>
                <a:ea typeface="Times New Roman"/>
                <a:cs typeface="Times New Roman"/>
                <a:sym typeface="Times New Roman"/>
              </a:rPr>
              <a:t> </a:t>
            </a:r>
            <a:r>
              <a:rPr lang="en-US" b="0" i="0">
                <a:solidFill>
                  <a:srgbClr val="40424E"/>
                </a:solidFill>
                <a:latin typeface="Times New Roman"/>
                <a:ea typeface="Times New Roman"/>
                <a:cs typeface="Times New Roman"/>
                <a:sym typeface="Times New Roman"/>
              </a:rPr>
              <a:t>Maximum value in the salary i.e., 80.</a:t>
            </a:r>
            <a:endParaRPr>
              <a:latin typeface="Times New Roman"/>
              <a:ea typeface="Times New Roman"/>
              <a:cs typeface="Times New Roman"/>
              <a:sym typeface="Times New Roman"/>
            </a:endParaRPr>
          </a:p>
        </p:txBody>
      </p:sp>
      <p:pic>
        <p:nvPicPr>
          <p:cNvPr id="269" name="Google Shape;269;p32"/>
          <p:cNvPicPr preferRelativeResize="0"/>
          <p:nvPr/>
        </p:nvPicPr>
        <p:blipFill rotWithShape="1">
          <a:blip r:embed="rId3">
            <a:alphaModFix/>
          </a:blip>
          <a:srcRect l="27052" t="31902" r="16773" b="745"/>
          <a:stretch/>
        </p:blipFill>
        <p:spPr>
          <a:xfrm>
            <a:off x="8456103" y="960537"/>
            <a:ext cx="3078760" cy="22712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734096" y="12975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a:buNone/>
            </a:pPr>
            <a:r>
              <a:rPr lang="en-US" b="0" i="0">
                <a:solidFill>
                  <a:srgbClr val="273239"/>
                </a:solidFill>
                <a:latin typeface="Times New Roman"/>
                <a:ea typeface="Times New Roman"/>
                <a:cs typeface="Times New Roman"/>
                <a:sym typeface="Times New Roman"/>
              </a:rPr>
              <a:t>Built in Functions - Numeric Functions in SQL</a:t>
            </a:r>
            <a:endParaRPr/>
          </a:p>
        </p:txBody>
      </p:sp>
      <p:sp>
        <p:nvSpPr>
          <p:cNvPr id="275" name="Google Shape;275;p33"/>
          <p:cNvSpPr txBox="1">
            <a:spLocks noGrp="1"/>
          </p:cNvSpPr>
          <p:nvPr>
            <p:ph type="body" idx="1"/>
          </p:nvPr>
        </p:nvSpPr>
        <p:spPr>
          <a:xfrm>
            <a:off x="734096" y="1455313"/>
            <a:ext cx="10856890" cy="5402687"/>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just" rtl="0">
              <a:lnSpc>
                <a:spcPct val="90000"/>
              </a:lnSpc>
              <a:spcBef>
                <a:spcPts val="0"/>
              </a:spcBef>
              <a:spcAft>
                <a:spcPts val="0"/>
              </a:spcAft>
              <a:buClr>
                <a:srgbClr val="833C0B"/>
              </a:buClr>
              <a:buSzPct val="100000"/>
              <a:buChar char="•"/>
            </a:pPr>
            <a:r>
              <a:rPr lang="en-US" b="1" i="0">
                <a:solidFill>
                  <a:srgbClr val="833C0B"/>
                </a:solidFill>
                <a:latin typeface="Times New Roman"/>
                <a:ea typeface="Times New Roman"/>
                <a:cs typeface="Times New Roman"/>
                <a:sym typeface="Times New Roman"/>
              </a:rPr>
              <a:t>ABS():</a:t>
            </a:r>
            <a:r>
              <a:rPr lang="en-US" b="0" i="0">
                <a:solidFill>
                  <a:srgbClr val="833C0B"/>
                </a:solidFill>
                <a:latin typeface="Times New Roman"/>
                <a:ea typeface="Times New Roman"/>
                <a:cs typeface="Times New Roman"/>
                <a:sym typeface="Times New Roman"/>
              </a:rPr>
              <a:t> </a:t>
            </a:r>
            <a:r>
              <a:rPr lang="en-US" b="0" i="0">
                <a:solidFill>
                  <a:srgbClr val="40424E"/>
                </a:solidFill>
                <a:latin typeface="Times New Roman"/>
                <a:ea typeface="Times New Roman"/>
                <a:cs typeface="Times New Roman"/>
                <a:sym typeface="Times New Roman"/>
              </a:rPr>
              <a:t>It returns the absolute value of a number.</a:t>
            </a:r>
            <a:endParaRPr/>
          </a:p>
          <a:p>
            <a:pPr marL="0" lvl="0" indent="0" algn="just" rtl="0">
              <a:lnSpc>
                <a:spcPct val="100000"/>
              </a:lnSpc>
              <a:spcBef>
                <a:spcPts val="0"/>
              </a:spcBef>
              <a:spcAft>
                <a:spcPts val="0"/>
              </a:spcAft>
              <a:buClr>
                <a:schemeClr val="dk1"/>
              </a:buClr>
              <a:buSzPct val="100000"/>
              <a:buNone/>
            </a:pPr>
            <a:r>
              <a:rPr lang="en-US" b="1" i="0" u="none" strike="noStrike" cap="none">
                <a:solidFill>
                  <a:schemeClr val="dk1"/>
                </a:solidFill>
                <a:latin typeface="Times New Roman"/>
                <a:ea typeface="Times New Roman"/>
                <a:cs typeface="Times New Roman"/>
                <a:sym typeface="Times New Roman"/>
              </a:rPr>
              <a:t>	Syntax:</a:t>
            </a:r>
            <a:r>
              <a:rPr lang="en-US" b="0" i="0" u="none" strike="noStrike" cap="none">
                <a:solidFill>
                  <a:schemeClr val="dk1"/>
                </a:solidFill>
                <a:latin typeface="Times New Roman"/>
                <a:ea typeface="Times New Roman"/>
                <a:cs typeface="Times New Roman"/>
                <a:sym typeface="Times New Roman"/>
              </a:rPr>
              <a:t> SELECT ABS(-243.5);</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243.5</a:t>
            </a:r>
            <a:endParaRPr b="0" i="0" u="none" strike="noStrike" cap="none">
              <a:solidFill>
                <a:schemeClr val="dk1"/>
              </a:solidFill>
              <a:latin typeface="Times New Roman"/>
              <a:ea typeface="Times New Roman"/>
              <a:cs typeface="Times New Roman"/>
              <a:sym typeface="Times New Roman"/>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ACOS():</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cosine of a number.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chemeClr val="dk1"/>
                </a:solidFill>
                <a:latin typeface="Times New Roman"/>
                <a:ea typeface="Times New Roman"/>
                <a:cs typeface="Times New Roman"/>
                <a:sym typeface="Times New Roman"/>
              </a:rPr>
              <a:t>Syntax: </a:t>
            </a:r>
            <a:r>
              <a:rPr lang="en-US" b="0" i="0" u="none" strike="noStrike" cap="none">
                <a:solidFill>
                  <a:schemeClr val="dk1"/>
                </a:solidFill>
                <a:latin typeface="Times New Roman"/>
                <a:ea typeface="Times New Roman"/>
                <a:cs typeface="Times New Roman"/>
                <a:sym typeface="Times New Roman"/>
              </a:rPr>
              <a:t>SELECT ACOS(0.25);</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1.318116071652818</a:t>
            </a:r>
            <a:endParaRPr b="0" i="0" u="none" strike="noStrike" cap="none">
              <a:solidFill>
                <a:schemeClr val="dk1"/>
              </a:solidFill>
              <a:latin typeface="Times New Roman"/>
              <a:ea typeface="Times New Roman"/>
              <a:cs typeface="Times New Roman"/>
              <a:sym typeface="Times New Roman"/>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ASIN():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arc sine of a number.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ASIN(0.25);</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0.25268025514207865</a:t>
            </a:r>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ATAN():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arc tangent of a number.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ATAN(2.5);</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1.1902899496825317</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CEIL():</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smallest integer value that is greater than or equal to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CEIL(25.75);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26</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CEILING():</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smallest integer value that is greater than or equal to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CEILING(25.75);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26</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COS():</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cosine of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COS(30);</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0.15425144988758405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838200" y="365125"/>
            <a:ext cx="10379299" cy="107730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a:buNone/>
            </a:pPr>
            <a:r>
              <a:rPr lang="en-US" b="0" i="0">
                <a:solidFill>
                  <a:srgbClr val="273239"/>
                </a:solidFill>
                <a:latin typeface="Times New Roman"/>
                <a:ea typeface="Times New Roman"/>
                <a:cs typeface="Times New Roman"/>
                <a:sym typeface="Times New Roman"/>
              </a:rPr>
              <a:t>Built in Functions - Numeric Functions in SQL</a:t>
            </a:r>
            <a:endParaRPr/>
          </a:p>
        </p:txBody>
      </p:sp>
      <p:sp>
        <p:nvSpPr>
          <p:cNvPr id="281" name="Google Shape;281;p34"/>
          <p:cNvSpPr txBox="1">
            <a:spLocks noGrp="1"/>
          </p:cNvSpPr>
          <p:nvPr>
            <p:ph type="body" idx="1"/>
          </p:nvPr>
        </p:nvSpPr>
        <p:spPr>
          <a:xfrm>
            <a:off x="838200" y="1648496"/>
            <a:ext cx="10515600" cy="4528467"/>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COT():</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cotangent of a number.</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COT(6);</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-3.436353004180128</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DEGREES():</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converts a radian value into degrees.</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DEGREES(1.5);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85.94366926962348</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DIV():</a:t>
            </a:r>
            <a:r>
              <a:rPr lang="en-US" b="0" i="0" u="none" strike="noStrike" cap="none">
                <a:solidFill>
                  <a:srgbClr val="40424E"/>
                </a:solidFill>
                <a:latin typeface="Times New Roman"/>
                <a:ea typeface="Times New Roman"/>
                <a:cs typeface="Times New Roman"/>
                <a:sym typeface="Times New Roman"/>
              </a:rPr>
              <a:t> It is used for integer division.</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10 DIV 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EXP():</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e raised to the power of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EXP(1);</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2.718281828459045</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FLOOR():</a:t>
            </a:r>
            <a:r>
              <a:rPr lang="en-US" b="0" i="0" u="none" strike="noStrike" cap="none">
                <a:solidFill>
                  <a:srgbClr val="40424E"/>
                </a:solidFill>
                <a:latin typeface="Times New Roman"/>
                <a:ea typeface="Times New Roman"/>
                <a:cs typeface="Times New Roman"/>
                <a:sym typeface="Times New Roman"/>
              </a:rPr>
              <a:t> It returns the largest integer value that is less than or equal to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FLOOR(25.75);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25</a:t>
            </a:r>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GREATEST():</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greatest value in a list of expressions.</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GREATEST(30, 2, 36, 81, 125);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125</a:t>
            </a:r>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LEAST():</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smallest value in a list of expressions.</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LEAST(30, 2, 36, 81, 125);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a:t>
            </a:r>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LN():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natural logarithm of a number.</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LN(2);</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0.6931471805599453</a:t>
            </a:r>
            <a:endParaRPr/>
          </a:p>
          <a:p>
            <a:pPr marL="342900" lvl="0" indent="-34290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LOG10():</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base-10 logarithm of a number.</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LOG(2);</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0.6931471805599453</a:t>
            </a:r>
            <a:endParaRPr/>
          </a:p>
          <a:p>
            <a:pPr marL="228600" lvl="0" indent="-14414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a:buNone/>
            </a:pPr>
            <a:r>
              <a:rPr lang="en-US" b="0" i="0">
                <a:solidFill>
                  <a:srgbClr val="273239"/>
                </a:solidFill>
                <a:latin typeface="Times New Roman"/>
                <a:ea typeface="Times New Roman"/>
                <a:cs typeface="Times New Roman"/>
                <a:sym typeface="Times New Roman"/>
              </a:rPr>
              <a:t>Built in Functions - Numeric Functions in SQL</a:t>
            </a:r>
            <a:endParaRPr/>
          </a:p>
        </p:txBody>
      </p:sp>
      <p:sp>
        <p:nvSpPr>
          <p:cNvPr id="287" name="Google Shape;287;p35"/>
          <p:cNvSpPr txBox="1">
            <a:spLocks noGrp="1"/>
          </p:cNvSpPr>
          <p:nvPr>
            <p:ph type="body" idx="1"/>
          </p:nvPr>
        </p:nvSpPr>
        <p:spPr>
          <a:xfrm>
            <a:off x="838200" y="1825625"/>
            <a:ext cx="10611118" cy="4884268"/>
          </a:xfrm>
          <a:prstGeom prst="rect">
            <a:avLst/>
          </a:prstGeom>
          <a:noFill/>
          <a:ln>
            <a:noFill/>
          </a:ln>
        </p:spPr>
        <p:txBody>
          <a:bodyPr spcFirstLastPara="1" wrap="square" lIns="91425" tIns="45700" rIns="91425" bIns="45700" anchor="t" anchorCtr="0">
            <a:normAutofit fontScale="55000" lnSpcReduction="20000"/>
          </a:bodyPr>
          <a:lstStyle/>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LOG2():</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base-2 logarithm of a number.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LOG2(6);</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2.584962500721156</a:t>
            </a:r>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MOD():</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remainder of n divided by m.</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MOD(18, 4);</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2</a:t>
            </a:r>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PI():</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value of PI displayed with 6 decimal places.</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PI();</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3.141593</a:t>
            </a:r>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POW():</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m raised to the nth power.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POW(4, 2);</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16</a:t>
            </a:r>
            <a:endParaRPr/>
          </a:p>
          <a:p>
            <a:pPr marL="285750" lvl="0" indent="-285750" algn="just"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RADIANS():</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converts a value in degrees to radians.</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RADIANS(180);</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RAND():</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a random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RAND();</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0.33623238684258644</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ROUND():</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a number rounded to a certain number of decimal places.</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ROUND(5.553);</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6</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SIGN():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a value indicating the sign of a number.</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SIGN(255.5);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a:t>
            </a:r>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SIN():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sine of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SIN(2);</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0.9092974268256817</a:t>
            </a:r>
            <a:endParaRPr/>
          </a:p>
          <a:p>
            <a:pPr marL="228600" lvl="0" indent="-13081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73239"/>
              </a:buClr>
              <a:buSzPts val="4400"/>
              <a:buFont typeface="Times New Roman"/>
              <a:buNone/>
            </a:pPr>
            <a:r>
              <a:rPr lang="en-US" b="0" i="0">
                <a:solidFill>
                  <a:srgbClr val="273239"/>
                </a:solidFill>
                <a:latin typeface="Times New Roman"/>
                <a:ea typeface="Times New Roman"/>
                <a:cs typeface="Times New Roman"/>
                <a:sym typeface="Times New Roman"/>
              </a:rPr>
              <a:t>Built in Functions - Numeric Functions in SQL</a:t>
            </a:r>
            <a:endParaRPr/>
          </a:p>
        </p:txBody>
      </p:sp>
      <p:sp>
        <p:nvSpPr>
          <p:cNvPr id="293" name="Google Shape;29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SQRT():</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square root of a number.</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 </a:t>
            </a:r>
            <a:r>
              <a:rPr lang="en-US" b="0" i="0" u="none" strike="noStrike" cap="none">
                <a:solidFill>
                  <a:srgbClr val="40424E"/>
                </a:solidFill>
                <a:latin typeface="Times New Roman"/>
                <a:ea typeface="Times New Roman"/>
                <a:cs typeface="Times New Roman"/>
                <a:sym typeface="Times New Roman"/>
              </a:rPr>
              <a:t>SELECT SQRT(25);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5</a:t>
            </a:r>
            <a:endParaRPr/>
          </a:p>
          <a:p>
            <a:pPr marL="0" lvl="0" indent="0" algn="l" rtl="0">
              <a:lnSpc>
                <a:spcPct val="100000"/>
              </a:lnSpc>
              <a:spcBef>
                <a:spcPts val="0"/>
              </a:spcBef>
              <a:spcAft>
                <a:spcPts val="0"/>
              </a:spcAft>
              <a:buClr>
                <a:schemeClr val="dk1"/>
              </a:buClr>
              <a:buSzPct val="100000"/>
              <a:buNone/>
            </a:pPr>
            <a:endParaRPr b="1" i="0" u="none" strike="noStrike" cap="none">
              <a:solidFill>
                <a:srgbClr val="40424E"/>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TAN():</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It returns the tangent of a number.</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TAN(1.75);</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-5.52037992250933</a:t>
            </a:r>
            <a:endParaRPr/>
          </a:p>
          <a:p>
            <a:pPr marL="0" lvl="0" indent="0" algn="l" rtl="0">
              <a:lnSpc>
                <a:spcPct val="100000"/>
              </a:lnSpc>
              <a:spcBef>
                <a:spcPts val="0"/>
              </a:spcBef>
              <a:spcAft>
                <a:spcPts val="0"/>
              </a:spcAft>
              <a:buClr>
                <a:schemeClr val="dk1"/>
              </a:buClr>
              <a:buSzPct val="100000"/>
              <a:buNone/>
            </a:pPr>
            <a:endParaRPr b="1" i="0" u="none" strike="noStrike" cap="none">
              <a:solidFill>
                <a:srgbClr val="40424E"/>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ATAN2():</a:t>
            </a:r>
            <a:r>
              <a:rPr lang="en-US" b="0" i="0" u="none" strike="noStrike" cap="none">
                <a:solidFill>
                  <a:srgbClr val="40424E"/>
                </a:solidFill>
                <a:latin typeface="Times New Roman"/>
                <a:ea typeface="Times New Roman"/>
                <a:cs typeface="Times New Roman"/>
                <a:sym typeface="Times New Roman"/>
              </a:rPr>
              <a:t> It returns the arctangent of the x and y coordinates, as an angle and expressed in radians.</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ATAN2(7);</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1.42889927219073</a:t>
            </a:r>
            <a:endParaRPr/>
          </a:p>
          <a:p>
            <a:pPr marL="0" lvl="0" indent="0" algn="l" rtl="0">
              <a:lnSpc>
                <a:spcPct val="100000"/>
              </a:lnSpc>
              <a:spcBef>
                <a:spcPts val="0"/>
              </a:spcBef>
              <a:spcAft>
                <a:spcPts val="0"/>
              </a:spcAft>
              <a:buClr>
                <a:schemeClr val="dk1"/>
              </a:buClr>
              <a:buSzPct val="100000"/>
              <a:buNone/>
            </a:pPr>
            <a:endParaRPr b="1" i="0" u="none" strike="noStrike" cap="none">
              <a:solidFill>
                <a:srgbClr val="833C0B"/>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833C0B"/>
              </a:buClr>
              <a:buSzPct val="100000"/>
              <a:buChar char="•"/>
            </a:pPr>
            <a:r>
              <a:rPr lang="en-US" b="1" i="0" u="none" strike="noStrike" cap="none">
                <a:solidFill>
                  <a:srgbClr val="833C0B"/>
                </a:solidFill>
                <a:latin typeface="Times New Roman"/>
                <a:ea typeface="Times New Roman"/>
                <a:cs typeface="Times New Roman"/>
                <a:sym typeface="Times New Roman"/>
              </a:rPr>
              <a:t>TRUNCATE():</a:t>
            </a:r>
            <a:r>
              <a:rPr lang="en-US" b="0" i="0" u="none" strike="noStrike" cap="none">
                <a:solidFill>
                  <a:srgbClr val="833C0B"/>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doesn’t work for SQL Server. It returns 7.53635 truncated to 2 places right of the decimal point.</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 </a:t>
            </a:r>
            <a:r>
              <a:rPr lang="en-US" b="0" i="0" u="none" strike="noStrike" cap="none">
                <a:solidFill>
                  <a:srgbClr val="40424E"/>
                </a:solidFill>
                <a:latin typeface="Times New Roman"/>
                <a:ea typeface="Times New Roman"/>
                <a:cs typeface="Times New Roman"/>
                <a:sym typeface="Times New Roman"/>
              </a:rPr>
              <a:t>SELECT TRUNCATE(7.53635, 2);</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 </a:t>
            </a:r>
            <a:r>
              <a:rPr lang="en-US" b="0" i="0" u="none" strike="noStrike" cap="none">
                <a:solidFill>
                  <a:srgbClr val="40424E"/>
                </a:solidFill>
                <a:latin typeface="Times New Roman"/>
                <a:ea typeface="Times New Roman"/>
                <a:cs typeface="Times New Roman"/>
                <a:sym typeface="Times New Roman"/>
              </a:rPr>
              <a:t>7.53</a:t>
            </a:r>
            <a:endParaRPr/>
          </a:p>
          <a:p>
            <a:pPr marL="228600" lvl="0" indent="-10414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String functions in SQL</a:t>
            </a:r>
            <a:endParaRPr/>
          </a:p>
        </p:txBody>
      </p:sp>
      <p:sp>
        <p:nvSpPr>
          <p:cNvPr id="299" name="Google Shape;299;p37"/>
          <p:cNvSpPr txBox="1">
            <a:spLocks noGrp="1"/>
          </p:cNvSpPr>
          <p:nvPr>
            <p:ph type="body" idx="1"/>
          </p:nvPr>
        </p:nvSpPr>
        <p:spPr>
          <a:xfrm>
            <a:off x="838199" y="1416676"/>
            <a:ext cx="10649755" cy="522882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ASCII(): </a:t>
            </a:r>
            <a:r>
              <a:rPr lang="en-US" b="0" i="0" u="none" strike="noStrike" cap="none">
                <a:solidFill>
                  <a:srgbClr val="40424E"/>
                </a:solidFill>
                <a:latin typeface="Times New Roman"/>
                <a:ea typeface="Times New Roman"/>
                <a:cs typeface="Times New Roman"/>
                <a:sym typeface="Times New Roman"/>
              </a:rPr>
              <a:t>This function is used to find the ASCII value of a character.</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ascii('t’);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116</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CHAR_LENGTH():</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Doesn’t work for SQL Server. Use LEN() for SQL Server. This function is used to find the length of a word.</a:t>
            </a: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char_length('Hello!’);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6</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CHARACTER_LENGTH():</a:t>
            </a:r>
            <a:r>
              <a:rPr lang="en-US" b="0" i="0" u="none" strike="noStrike" cap="none">
                <a:solidFill>
                  <a:srgbClr val="40424E"/>
                </a:solidFill>
                <a:latin typeface="Times New Roman"/>
                <a:ea typeface="Times New Roman"/>
                <a:cs typeface="Times New Roman"/>
                <a:sym typeface="Times New Roman"/>
              </a:rPr>
              <a:t> Doesn’t work for SQL Server. Use LEN() for SQL Server. This function is used to find the length of a line.</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a:t>
            </a:r>
            <a:r>
              <a:rPr lang="en-US" b="0" i="0" u="none" strike="noStrike" cap="none">
                <a:solidFill>
                  <a:srgbClr val="40424E"/>
                </a:solidFill>
                <a:latin typeface="Times New Roman"/>
                <a:ea typeface="Times New Roman"/>
                <a:cs typeface="Times New Roman"/>
                <a:sym typeface="Times New Roman"/>
              </a:rPr>
              <a:t> SELECT CHARACTER_LENGTH('geeks for geeks’);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15</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CONCAT():</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add two words or strings.</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'Geeks' || ' ' || 'forGeeks';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‘GeeksforGeeks’</a:t>
            </a:r>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CONCAT_WS(): </a:t>
            </a:r>
            <a:r>
              <a:rPr lang="en-US">
                <a:solidFill>
                  <a:srgbClr val="40424E"/>
                </a:solidFill>
                <a:latin typeface="Times New Roman"/>
                <a:ea typeface="Times New Roman"/>
                <a:cs typeface="Times New Roman"/>
                <a:sym typeface="Times New Roman"/>
              </a:rPr>
              <a:t>This function is used to add two words or strings with a symbol as concatenating symbol.</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SELECT CONCAT_WS('_', 'geeks', 'for', 'geeks’);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Output: </a:t>
            </a:r>
            <a:r>
              <a:rPr lang="en-US">
                <a:solidFill>
                  <a:srgbClr val="40424E"/>
                </a:solidFill>
                <a:latin typeface="Times New Roman"/>
                <a:ea typeface="Times New Roman"/>
                <a:cs typeface="Times New Roman"/>
                <a:sym typeface="Times New Roman"/>
              </a:rPr>
              <a:t>geeks_for_geeks</a:t>
            </a:r>
            <a:endParaRPr>
              <a:solidFill>
                <a:srgbClr val="40424E"/>
              </a:solidFill>
              <a:latin typeface="Times New Roman"/>
              <a:ea typeface="Times New Roman"/>
              <a:cs typeface="Times New Roman"/>
              <a:sym typeface="Times New Roman"/>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FIND_IN_SET(): </a:t>
            </a:r>
            <a:r>
              <a:rPr lang="en-US">
                <a:solidFill>
                  <a:srgbClr val="40424E"/>
                </a:solidFill>
                <a:latin typeface="Times New Roman"/>
                <a:ea typeface="Times New Roman"/>
                <a:cs typeface="Times New Roman"/>
                <a:sym typeface="Times New Roman"/>
              </a:rPr>
              <a:t>This function is used to find a symbol from a set of symbols.</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SELECT FIND_IN_SET('b', 'a, b, c, d, e, f’);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Output: </a:t>
            </a:r>
            <a:r>
              <a:rPr lang="en-US">
                <a:solidFill>
                  <a:srgbClr val="40424E"/>
                </a:solidFill>
                <a:latin typeface="Times New Roman"/>
                <a:ea typeface="Times New Roman"/>
                <a:cs typeface="Times New Roman"/>
                <a:sym typeface="Times New Roman"/>
              </a:rPr>
              <a:t>2</a:t>
            </a:r>
            <a:endParaRPr/>
          </a:p>
          <a:p>
            <a:pPr marL="285750" lvl="0" indent="-285750" algn="just"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FORMAT(): </a:t>
            </a:r>
            <a:r>
              <a:rPr lang="en-US">
                <a:solidFill>
                  <a:srgbClr val="40424E"/>
                </a:solidFill>
                <a:latin typeface="Times New Roman"/>
                <a:ea typeface="Times New Roman"/>
                <a:cs typeface="Times New Roman"/>
                <a:sym typeface="Times New Roman"/>
              </a:rPr>
              <a:t>This function is used to display a number in the given format.</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Format("0.981", "Percent");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solidFill>
                  <a:srgbClr val="40424E"/>
                </a:solidFill>
                <a:latin typeface="Times New Roman"/>
                <a:ea typeface="Times New Roman"/>
                <a:cs typeface="Times New Roman"/>
                <a:sym typeface="Times New Roman"/>
              </a:rPr>
              <a:t>Output</a:t>
            </a:r>
            <a:r>
              <a:rPr lang="en-US">
                <a:solidFill>
                  <a:srgbClr val="40424E"/>
                </a:solidFill>
                <a:latin typeface="Times New Roman"/>
                <a:ea typeface="Times New Roman"/>
                <a:cs typeface="Times New Roman"/>
                <a:sym typeface="Times New Roman"/>
              </a:rPr>
              <a:t>: ‘98.10%’</a:t>
            </a:r>
            <a:endParaRPr/>
          </a:p>
          <a:p>
            <a:pPr marL="228600" lvl="0" indent="-11747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8"/>
          <p:cNvSpPr txBox="1">
            <a:spLocks noGrp="1"/>
          </p:cNvSpPr>
          <p:nvPr>
            <p:ph type="title"/>
          </p:nvPr>
        </p:nvSpPr>
        <p:spPr>
          <a:xfrm>
            <a:off x="838200" y="2492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String functions in SQL</a:t>
            </a:r>
            <a:endParaRPr/>
          </a:p>
        </p:txBody>
      </p:sp>
      <p:sp>
        <p:nvSpPr>
          <p:cNvPr id="305" name="Google Shape;305;p38"/>
          <p:cNvSpPr txBox="1">
            <a:spLocks noGrp="1"/>
          </p:cNvSpPr>
          <p:nvPr>
            <p:ph type="body" idx="1"/>
          </p:nvPr>
        </p:nvSpPr>
        <p:spPr>
          <a:xfrm>
            <a:off x="838200" y="1468192"/>
            <a:ext cx="10611118" cy="5203064"/>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INSTR():</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find the occurrence of an alphabet.</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INSTR('geeks for geeks', 'e’); </a:t>
            </a:r>
            <a:endParaRPr/>
          </a:p>
          <a:p>
            <a:pPr marL="0" lvl="0" indent="0" algn="just"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a:t>
            </a:r>
            <a:r>
              <a:rPr lang="en-US" b="0" i="0" u="none" strike="noStrike" cap="none">
                <a:solidFill>
                  <a:srgbClr val="40424E"/>
                </a:solidFill>
                <a:latin typeface="Times New Roman"/>
                <a:ea typeface="Times New Roman"/>
                <a:cs typeface="Times New Roman"/>
                <a:sym typeface="Times New Roman"/>
              </a:rPr>
              <a:t> 2 (the first occurrence of ‘e’)</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INSTR('geeks for geeks', 'e', 1, 2 );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3 (the second occurrence of ‘e’)</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LCASE():</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convert the given string into lower case.</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LCASE ("GeeksFor Geeks To Learn");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geeksforgeeks to learn</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LEFT():</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SELECT a sub string from the left of given size or characters.</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LEFT('geeksforgeeks.org', 5);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a:t>
            </a:r>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LENGTH(): </a:t>
            </a:r>
            <a:r>
              <a:rPr lang="en-US">
                <a:solidFill>
                  <a:srgbClr val="40424E"/>
                </a:solidFill>
                <a:latin typeface="Times New Roman"/>
                <a:ea typeface="Times New Roman"/>
                <a:cs typeface="Times New Roman"/>
                <a:sym typeface="Times New Roman"/>
              </a:rPr>
              <a:t>This function is used to find the length of a word.</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LENGTH('GeeksForGeeks’);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13</a:t>
            </a:r>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LOCATE(): </a:t>
            </a:r>
            <a:r>
              <a:rPr lang="en-US">
                <a:solidFill>
                  <a:srgbClr val="40424E"/>
                </a:solidFill>
                <a:latin typeface="Times New Roman"/>
                <a:ea typeface="Times New Roman"/>
                <a:cs typeface="Times New Roman"/>
                <a:sym typeface="Times New Roman"/>
              </a:rPr>
              <a:t>This function is used to find the nth position of the given word in a string.</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SELECT LOCATE('for', 'geeksforgeeks', 1);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6</a:t>
            </a:r>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LOWER(): </a:t>
            </a:r>
            <a:r>
              <a:rPr lang="en-US">
                <a:solidFill>
                  <a:srgbClr val="40424E"/>
                </a:solidFill>
                <a:latin typeface="Times New Roman"/>
                <a:ea typeface="Times New Roman"/>
                <a:cs typeface="Times New Roman"/>
                <a:sym typeface="Times New Roman"/>
              </a:rPr>
              <a:t>This function is used to convert the upper case string into lower case.</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SELECT LOWER('GEEKSFORGEEKS.ORG’);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geeksforgeeks.org</a:t>
            </a:r>
            <a:endParaRPr/>
          </a:p>
          <a:p>
            <a:pPr marL="285750" lvl="0" indent="-285750" algn="l" rtl="0">
              <a:lnSpc>
                <a:spcPct val="100000"/>
              </a:lnSpc>
              <a:spcBef>
                <a:spcPts val="0"/>
              </a:spcBef>
              <a:spcAft>
                <a:spcPts val="0"/>
              </a:spcAft>
              <a:buClr>
                <a:srgbClr val="0070C0"/>
              </a:buClr>
              <a:buSzPct val="100000"/>
              <a:buChar char="•"/>
            </a:pPr>
            <a:r>
              <a:rPr lang="en-US" b="1">
                <a:solidFill>
                  <a:srgbClr val="0070C0"/>
                </a:solidFill>
                <a:latin typeface="Times New Roman"/>
                <a:ea typeface="Times New Roman"/>
                <a:cs typeface="Times New Roman"/>
                <a:sym typeface="Times New Roman"/>
              </a:rPr>
              <a:t>LPAD(): </a:t>
            </a:r>
            <a:r>
              <a:rPr lang="en-US">
                <a:solidFill>
                  <a:srgbClr val="40424E"/>
                </a:solidFill>
                <a:latin typeface="Times New Roman"/>
                <a:ea typeface="Times New Roman"/>
                <a:cs typeface="Times New Roman"/>
                <a:sym typeface="Times New Roman"/>
              </a:rPr>
              <a:t>This function is used to make the given string of the given size by adding the given symbol.</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LPAD('geeks', 8, '0’);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000geeks</a:t>
            </a:r>
            <a:endParaRPr/>
          </a:p>
          <a:p>
            <a:pPr marL="228600" lvl="0" indent="-11747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451579" y="125012"/>
            <a:ext cx="9603275" cy="52933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Basics of SQL</a:t>
            </a:r>
            <a:endParaRPr>
              <a:latin typeface="Times New Roman"/>
              <a:ea typeface="Times New Roman"/>
              <a:cs typeface="Times New Roman"/>
              <a:sym typeface="Times New Roman"/>
            </a:endParaRPr>
          </a:p>
        </p:txBody>
      </p:sp>
      <p:sp>
        <p:nvSpPr>
          <p:cNvPr id="102" name="Google Shape;102;p3"/>
          <p:cNvSpPr txBox="1">
            <a:spLocks noGrp="1"/>
          </p:cNvSpPr>
          <p:nvPr>
            <p:ph type="body" idx="1"/>
          </p:nvPr>
        </p:nvSpPr>
        <p:spPr>
          <a:xfrm>
            <a:off x="4857226" y="654342"/>
            <a:ext cx="7029974" cy="481200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1">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b="1">
                <a:latin typeface="Times New Roman"/>
                <a:ea typeface="Times New Roman"/>
                <a:cs typeface="Times New Roman"/>
                <a:sym typeface="Times New Roman"/>
              </a:rPr>
              <a:t>DDL is Data Definition Language statements</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CREATE - to create objects in the database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ALTER - alters the structure of the database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DROP - delete objects from the database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TRUNCATE - remove all records from a table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COMMENT - add comments to the data dictionary</a:t>
            </a:r>
            <a:endParaRPr sz="2000">
              <a:latin typeface="Times New Roman"/>
              <a:ea typeface="Times New Roman"/>
              <a:cs typeface="Times New Roman"/>
              <a:sym typeface="Times New Roman"/>
            </a:endParaRPr>
          </a:p>
        </p:txBody>
      </p:sp>
      <p:pic>
        <p:nvPicPr>
          <p:cNvPr id="103" name="Google Shape;103;p3" descr="DB 용어 정리 DDL DML DCL TCL"/>
          <p:cNvPicPr preferRelativeResize="0"/>
          <p:nvPr/>
        </p:nvPicPr>
        <p:blipFill rotWithShape="1">
          <a:blip r:embed="rId3">
            <a:alphaModFix/>
          </a:blip>
          <a:srcRect/>
          <a:stretch/>
        </p:blipFill>
        <p:spPr>
          <a:xfrm>
            <a:off x="404944" y="1946246"/>
            <a:ext cx="4452282" cy="32518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838200" y="15906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String functions in SQL</a:t>
            </a:r>
            <a:endParaRPr/>
          </a:p>
        </p:txBody>
      </p:sp>
      <p:sp>
        <p:nvSpPr>
          <p:cNvPr id="311" name="Google Shape;311;p39"/>
          <p:cNvSpPr txBox="1">
            <a:spLocks noGrp="1"/>
          </p:cNvSpPr>
          <p:nvPr>
            <p:ph type="body" idx="1"/>
          </p:nvPr>
        </p:nvSpPr>
        <p:spPr>
          <a:xfrm>
            <a:off x="838200" y="1484625"/>
            <a:ext cx="10276268" cy="5160873"/>
          </a:xfrm>
          <a:prstGeom prst="rect">
            <a:avLst/>
          </a:prstGeom>
          <a:noFill/>
          <a:ln>
            <a:noFill/>
          </a:ln>
        </p:spPr>
        <p:txBody>
          <a:bodyPr spcFirstLastPara="1" wrap="square" lIns="91425" tIns="45700" rIns="91425" bIns="45700" anchor="t" anchorCtr="0">
            <a:normAutofit fontScale="47500" lnSpcReduction="20000"/>
          </a:bodyPr>
          <a:lstStyle/>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LTRIM():</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cut the given sub string from the original string.</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LTRIM('123123geeks', '123’);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MID():</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to find a word from the given position and of the given size.</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Mid ("geeksforgeeks", 6, 2);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for</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POSITION():</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find position of the first occurrence of the given alphabet.</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POSITION('e' IN 'geeksforgeeks’);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2</a:t>
            </a:r>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REPEAT():</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a:t>
            </a:r>
            <a:r>
              <a:rPr lang="en-US">
                <a:solidFill>
                  <a:srgbClr val="40424E"/>
                </a:solidFill>
                <a:latin typeface="Times New Roman"/>
                <a:ea typeface="Times New Roman"/>
                <a:cs typeface="Times New Roman"/>
                <a:sym typeface="Times New Roman"/>
              </a:rPr>
              <a:t>function</a:t>
            </a:r>
            <a:r>
              <a:rPr lang="en-US" b="0" i="0" u="none" strike="noStrike" cap="none">
                <a:solidFill>
                  <a:srgbClr val="40424E"/>
                </a:solidFill>
                <a:latin typeface="Times New Roman"/>
                <a:ea typeface="Times New Roman"/>
                <a:cs typeface="Times New Roman"/>
                <a:sym typeface="Times New Roman"/>
              </a:rPr>
              <a:t> is used to write the given string again and again till the number of times mentioned.</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REPEAT(</a:t>
            </a:r>
            <a:r>
              <a:rPr lang="en-US">
                <a:solidFill>
                  <a:srgbClr val="40424E"/>
                </a:solidFill>
                <a:latin typeface="Times New Roman"/>
                <a:ea typeface="Times New Roman"/>
                <a:cs typeface="Times New Roman"/>
                <a:sym typeface="Times New Roman"/>
              </a:rPr>
              <a:t>'geeks</a:t>
            </a:r>
            <a:r>
              <a:rPr lang="en-US" b="0" i="0" u="none" strike="noStrike" cap="none">
                <a:solidFill>
                  <a:srgbClr val="40424E"/>
                </a:solidFill>
                <a:latin typeface="Times New Roman"/>
                <a:ea typeface="Times New Roman"/>
                <a:cs typeface="Times New Roman"/>
                <a:sym typeface="Times New Roman"/>
              </a:rPr>
              <a:t>', 2);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geeksgeeks</a:t>
            </a:r>
            <a:endParaRPr b="0" i="0" u="none" strike="noStrike" cap="none">
              <a:solidFill>
                <a:srgbClr val="40424E"/>
              </a:solidFill>
              <a:latin typeface="Times New Roman"/>
              <a:ea typeface="Times New Roman"/>
              <a:cs typeface="Times New Roman"/>
              <a:sym typeface="Times New Roman"/>
            </a:endParaRPr>
          </a:p>
          <a:p>
            <a:pPr marL="285750" lvl="0" indent="-285750" algn="just"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REPLACE():</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cut the given string by removing the given sub string.</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REPLACE('123geeks123', '123’);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a:t>
            </a:r>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REVERSE():</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reverse a string.</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REVERSE('geeksforgeeks.org’); </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a:t>
            </a:r>
            <a:r>
              <a:rPr lang="en-US" b="0" i="0" u="none" strike="noStrike" cap="none">
                <a:solidFill>
                  <a:srgbClr val="40424E"/>
                </a:solidFill>
                <a:latin typeface="Times New Roman"/>
                <a:ea typeface="Times New Roman"/>
                <a:cs typeface="Times New Roman"/>
                <a:sym typeface="Times New Roman"/>
              </a:rPr>
              <a:t> ‘gro.skeegrofskeeg’</a:t>
            </a:r>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RIGHT():</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SELECT a sub string from the right end of the given size.</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SELECT RIGHT('geeksforgeeks.org', 4); </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Output:</a:t>
            </a:r>
            <a:r>
              <a:rPr lang="en-US" b="0" i="0" u="none" strike="noStrike" cap="none">
                <a:solidFill>
                  <a:srgbClr val="40424E"/>
                </a:solidFill>
                <a:latin typeface="Times New Roman"/>
                <a:ea typeface="Times New Roman"/>
                <a:cs typeface="Times New Roman"/>
                <a:sym typeface="Times New Roman"/>
              </a:rPr>
              <a:t> ‘.org’</a:t>
            </a:r>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RPAD():</a:t>
            </a:r>
            <a:r>
              <a:rPr lang="en-US" b="0" i="0" u="none" strike="noStrike" cap="none">
                <a:solidFill>
                  <a:srgbClr val="40424E"/>
                </a:solidFill>
                <a:latin typeface="Times New Roman"/>
                <a:ea typeface="Times New Roman"/>
                <a:cs typeface="Times New Roman"/>
                <a:sym typeface="Times New Roman"/>
              </a:rPr>
              <a:t> This function is used to make the given string as long as the given size by adding the given symbol on the right.</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a:t>
            </a:r>
            <a:r>
              <a:rPr lang="en-US" b="0" i="0" u="none" strike="noStrike" cap="none">
                <a:solidFill>
                  <a:srgbClr val="40424E"/>
                </a:solidFill>
                <a:latin typeface="Times New Roman"/>
                <a:ea typeface="Times New Roman"/>
                <a:cs typeface="Times New Roman"/>
                <a:sym typeface="Times New Roman"/>
              </a:rPr>
              <a:t> RPAD('geeks', 8, '0’);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‘geeks000’</a:t>
            </a:r>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RTRIM():</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cut the given sub string from the original string.</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Syntax:</a:t>
            </a:r>
            <a:r>
              <a:rPr lang="en-US" b="0" i="0" u="none" strike="noStrike" cap="none">
                <a:solidFill>
                  <a:srgbClr val="40424E"/>
                </a:solidFill>
                <a:latin typeface="Times New Roman"/>
                <a:ea typeface="Times New Roman"/>
                <a:cs typeface="Times New Roman"/>
                <a:sym typeface="Times New Roman"/>
              </a:rPr>
              <a:t> RTRIM('geeksxyxzyyy', 'xyz’);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‘geeks’</a:t>
            </a:r>
            <a:endParaRPr/>
          </a:p>
          <a:p>
            <a:pPr marL="285750" lvl="0" indent="-285750" algn="l" rtl="0">
              <a:lnSpc>
                <a:spcPct val="100000"/>
              </a:lnSpc>
              <a:spcBef>
                <a:spcPts val="0"/>
              </a:spcBef>
              <a:spcAft>
                <a:spcPts val="0"/>
              </a:spcAft>
              <a:buClr>
                <a:srgbClr val="0070C0"/>
              </a:buClr>
              <a:buSzPct val="100000"/>
              <a:buChar char="•"/>
            </a:pPr>
            <a:r>
              <a:rPr lang="en-US" b="1" i="0" u="none" strike="noStrike" cap="none">
                <a:solidFill>
                  <a:srgbClr val="0070C0"/>
                </a:solidFill>
                <a:latin typeface="Times New Roman"/>
                <a:ea typeface="Times New Roman"/>
                <a:cs typeface="Times New Roman"/>
                <a:sym typeface="Times New Roman"/>
              </a:rPr>
              <a:t>SPACE():</a:t>
            </a:r>
            <a:r>
              <a:rPr lang="en-US" b="0" i="0" u="none" strike="noStrike" cap="none">
                <a:solidFill>
                  <a:srgbClr val="0070C0"/>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This function is used to write the given number of spaces.</a:t>
            </a:r>
            <a:endParaRPr/>
          </a:p>
          <a:p>
            <a:pPr marL="0" lvl="0" indent="0" algn="l" rtl="0">
              <a:lnSpc>
                <a:spcPct val="100000"/>
              </a:lnSpc>
              <a:spcBef>
                <a:spcPts val="0"/>
              </a:spcBef>
              <a:spcAft>
                <a:spcPts val="0"/>
              </a:spcAft>
              <a:buClr>
                <a:srgbClr val="40424E"/>
              </a:buClr>
              <a:buSzPct val="100000"/>
              <a:buNone/>
            </a:pPr>
            <a:r>
              <a:rPr lang="en-US" b="1" i="0" u="none" strike="noStrike" cap="none">
                <a:solidFill>
                  <a:srgbClr val="40424E"/>
                </a:solidFill>
                <a:latin typeface="Times New Roman"/>
                <a:ea typeface="Times New Roman"/>
                <a:cs typeface="Times New Roman"/>
                <a:sym typeface="Times New Roman"/>
              </a:rPr>
              <a:t>	Syntax:</a:t>
            </a:r>
            <a:r>
              <a:rPr lang="en-US" b="0" i="0" u="none" strike="noStrike" cap="none">
                <a:solidFill>
                  <a:srgbClr val="40424E"/>
                </a:solidFill>
                <a:latin typeface="Times New Roman"/>
                <a:ea typeface="Times New Roman"/>
                <a:cs typeface="Times New Roman"/>
                <a:sym typeface="Times New Roman"/>
              </a:rPr>
              <a:t> SELECT SPACE(7); </a:t>
            </a:r>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solidFill>
                  <a:srgbClr val="40424E"/>
                </a:solidFill>
                <a:latin typeface="Times New Roman"/>
                <a:ea typeface="Times New Roman"/>
                <a:cs typeface="Times New Roman"/>
                <a:sym typeface="Times New Roman"/>
              </a:rPr>
              <a:t>Output:</a:t>
            </a:r>
            <a:r>
              <a:rPr lang="en-US" b="0" i="0" u="none" strike="noStrike" cap="none">
                <a:solidFill>
                  <a:srgbClr val="40424E"/>
                </a:solidFill>
                <a:latin typeface="Times New Roman"/>
                <a:ea typeface="Times New Roman"/>
                <a:cs typeface="Times New Roman"/>
                <a:sym typeface="Times New Roman"/>
              </a:rPr>
              <a:t> ‘ ‘</a:t>
            </a:r>
            <a:endParaRPr/>
          </a:p>
          <a:p>
            <a:pPr marL="228600" lvl="0" indent="-14414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String functions in SQL</a:t>
            </a:r>
            <a:endParaRPr/>
          </a:p>
        </p:txBody>
      </p:sp>
      <p:sp>
        <p:nvSpPr>
          <p:cNvPr id="317" name="Google Shape;317;p40"/>
          <p:cNvSpPr txBox="1">
            <a:spLocks noGrp="1"/>
          </p:cNvSpPr>
          <p:nvPr>
            <p:ph type="body" idx="1"/>
          </p:nvPr>
        </p:nvSpPr>
        <p:spPr>
          <a:xfrm>
            <a:off x="838200" y="1325563"/>
            <a:ext cx="10515600" cy="5178268"/>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STRCMP():</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compare 2 strings.</a:t>
            </a:r>
            <a:endParaRPr/>
          </a:p>
          <a:p>
            <a:pPr marL="457200" lvl="1" indent="-88900" algn="just" rtl="0">
              <a:lnSpc>
                <a:spcPct val="100000"/>
              </a:lnSpc>
              <a:spcBef>
                <a:spcPts val="0"/>
              </a:spcBef>
              <a:spcAft>
                <a:spcPts val="0"/>
              </a:spcAft>
              <a:buClr>
                <a:srgbClr val="40424E"/>
              </a:buClr>
              <a:buSzPts val="1400"/>
              <a:buFont typeface="Times New Roman"/>
              <a:buChar char="•"/>
            </a:pPr>
            <a:r>
              <a:rPr lang="en-US" sz="1400" b="0" i="0" u="none" strike="noStrike" cap="none">
                <a:solidFill>
                  <a:srgbClr val="40424E"/>
                </a:solidFill>
                <a:latin typeface="Times New Roman"/>
                <a:ea typeface="Times New Roman"/>
                <a:cs typeface="Times New Roman"/>
                <a:sym typeface="Times New Roman"/>
              </a:rPr>
              <a:t>If string1 and string2 are the same, the STRCMP function will return 0.</a:t>
            </a:r>
            <a:endParaRPr/>
          </a:p>
          <a:p>
            <a:pPr marL="457200" lvl="1" indent="-88900" algn="just" rtl="0">
              <a:lnSpc>
                <a:spcPct val="100000"/>
              </a:lnSpc>
              <a:spcBef>
                <a:spcPts val="0"/>
              </a:spcBef>
              <a:spcAft>
                <a:spcPts val="0"/>
              </a:spcAft>
              <a:buClr>
                <a:srgbClr val="40424E"/>
              </a:buClr>
              <a:buSzPts val="1400"/>
              <a:buFont typeface="Times New Roman"/>
              <a:buChar char="•"/>
            </a:pPr>
            <a:r>
              <a:rPr lang="en-US" sz="1400" b="0" i="0" u="none" strike="noStrike" cap="none">
                <a:solidFill>
                  <a:srgbClr val="40424E"/>
                </a:solidFill>
                <a:latin typeface="Times New Roman"/>
                <a:ea typeface="Times New Roman"/>
                <a:cs typeface="Times New Roman"/>
                <a:sym typeface="Times New Roman"/>
              </a:rPr>
              <a:t>If string1 is smaller than string2, the STRCMP function will return -1.</a:t>
            </a:r>
            <a:endParaRPr/>
          </a:p>
          <a:p>
            <a:pPr marL="457200" lvl="1" indent="-88900" algn="just" rtl="0">
              <a:lnSpc>
                <a:spcPct val="100000"/>
              </a:lnSpc>
              <a:spcBef>
                <a:spcPts val="0"/>
              </a:spcBef>
              <a:spcAft>
                <a:spcPts val="0"/>
              </a:spcAft>
              <a:buClr>
                <a:srgbClr val="40424E"/>
              </a:buClr>
              <a:buSzPts val="1400"/>
              <a:buFont typeface="Times New Roman"/>
              <a:buChar char="•"/>
            </a:pPr>
            <a:r>
              <a:rPr lang="en-US" sz="1400" b="0" i="0" u="none" strike="noStrike" cap="none">
                <a:solidFill>
                  <a:srgbClr val="40424E"/>
                </a:solidFill>
                <a:latin typeface="Times New Roman"/>
                <a:ea typeface="Times New Roman"/>
                <a:cs typeface="Times New Roman"/>
                <a:sym typeface="Times New Roman"/>
              </a:rPr>
              <a:t>If string1 is larger than string2, the STRCMP function will return 1.</a:t>
            </a:r>
            <a:endParaRPr/>
          </a:p>
          <a:p>
            <a:pPr marL="0" lvl="0" indent="0" algn="just" rtl="0">
              <a:lnSpc>
                <a:spcPct val="100000"/>
              </a:lnSpc>
              <a:spcBef>
                <a:spcPts val="0"/>
              </a:spcBef>
              <a:spcAft>
                <a:spcPts val="0"/>
              </a:spcAft>
              <a:buClr>
                <a:srgbClr val="40424E"/>
              </a:buClr>
              <a:buSzPts val="1400"/>
              <a:buNone/>
            </a:pPr>
            <a:r>
              <a:rPr lang="en-US" sz="1400" b="1" i="0" u="none" strike="noStrike" cap="none">
                <a:solidFill>
                  <a:srgbClr val="40424E"/>
                </a:solidFill>
                <a:latin typeface="Times New Roman"/>
                <a:ea typeface="Times New Roman"/>
                <a:cs typeface="Times New Roman"/>
                <a:sym typeface="Times New Roman"/>
              </a:rPr>
              <a:t>	Syntax:</a:t>
            </a:r>
            <a:r>
              <a:rPr lang="en-US" sz="1400" b="0" i="0" u="none" strike="noStrike" cap="none">
                <a:solidFill>
                  <a:srgbClr val="40424E"/>
                </a:solidFill>
                <a:latin typeface="Times New Roman"/>
                <a:ea typeface="Times New Roman"/>
                <a:cs typeface="Times New Roman"/>
                <a:sym typeface="Times New Roman"/>
              </a:rPr>
              <a:t> SELECT STRCMP('google.com', 'geeksforgeeks.com’); </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Output:</a:t>
            </a:r>
            <a:r>
              <a:rPr lang="en-US" sz="1400" b="0" i="0" u="none" strike="noStrike" cap="none">
                <a:solidFill>
                  <a:srgbClr val="40424E"/>
                </a:solidFill>
                <a:latin typeface="Times New Roman"/>
                <a:ea typeface="Times New Roman"/>
                <a:cs typeface="Times New Roman"/>
                <a:sym typeface="Times New Roman"/>
              </a:rPr>
              <a:t> -1</a:t>
            </a:r>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SUBSTR():</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find a sub string from the a string from the given position.</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Syntax:</a:t>
            </a:r>
            <a:r>
              <a:rPr lang="en-US" sz="1400" b="0" i="0" u="none" strike="noStrike" cap="none">
                <a:solidFill>
                  <a:srgbClr val="40424E"/>
                </a:solidFill>
                <a:latin typeface="Times New Roman"/>
                <a:ea typeface="Times New Roman"/>
                <a:cs typeface="Times New Roman"/>
                <a:sym typeface="Times New Roman"/>
              </a:rPr>
              <a:t>SUBSTR('geeksforgeeks', 1, 5); </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Output:</a:t>
            </a:r>
            <a:r>
              <a:rPr lang="en-US" sz="1400" b="0" i="0" u="none" strike="noStrike" cap="none">
                <a:solidFill>
                  <a:srgbClr val="40424E"/>
                </a:solidFill>
                <a:latin typeface="Times New Roman"/>
                <a:ea typeface="Times New Roman"/>
                <a:cs typeface="Times New Roman"/>
                <a:sym typeface="Times New Roman"/>
              </a:rPr>
              <a:t> ‘geeks’</a:t>
            </a:r>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SUBSTRING():</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find an alphabet from the mentioned size and the given string.</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Syntax:</a:t>
            </a:r>
            <a:r>
              <a:rPr lang="en-US" sz="1400" b="0" i="0" u="none" strike="noStrike" cap="none">
                <a:solidFill>
                  <a:srgbClr val="40424E"/>
                </a:solidFill>
                <a:latin typeface="Times New Roman"/>
                <a:ea typeface="Times New Roman"/>
                <a:cs typeface="Times New Roman"/>
                <a:sym typeface="Times New Roman"/>
              </a:rPr>
              <a:t> SELECT SUBSTRING('GeeksForGeeks.org', 9, 1); </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Output:</a:t>
            </a:r>
            <a:r>
              <a:rPr lang="en-US" sz="1400" b="0" i="0" u="none" strike="noStrike" cap="none">
                <a:solidFill>
                  <a:srgbClr val="40424E"/>
                </a:solidFill>
                <a:latin typeface="Times New Roman"/>
                <a:ea typeface="Times New Roman"/>
                <a:cs typeface="Times New Roman"/>
                <a:sym typeface="Times New Roman"/>
              </a:rPr>
              <a:t> ‘G’</a:t>
            </a:r>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SUBSTRING_INDEX():</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find a sub string before the given symbol.</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Syntax:</a:t>
            </a:r>
            <a:r>
              <a:rPr lang="en-US" sz="1400" b="0" i="0" u="none" strike="noStrike" cap="none">
                <a:solidFill>
                  <a:srgbClr val="40424E"/>
                </a:solidFill>
                <a:latin typeface="Times New Roman"/>
                <a:ea typeface="Times New Roman"/>
                <a:cs typeface="Times New Roman"/>
                <a:sym typeface="Times New Roman"/>
              </a:rPr>
              <a:t> SELECT SUBSTRING_INDEX('www.geeksforgeeks.org', '.', 1); </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Output:</a:t>
            </a:r>
            <a:r>
              <a:rPr lang="en-US" sz="1400" b="0" i="0" u="none" strike="noStrike" cap="none">
                <a:solidFill>
                  <a:srgbClr val="40424E"/>
                </a:solidFill>
                <a:latin typeface="Times New Roman"/>
                <a:ea typeface="Times New Roman"/>
                <a:cs typeface="Times New Roman"/>
                <a:sym typeface="Times New Roman"/>
              </a:rPr>
              <a:t> ‘www’</a:t>
            </a:r>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TRIM():</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cut the given symbol from the string.</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Syntax:</a:t>
            </a:r>
            <a:r>
              <a:rPr lang="en-US" sz="1400" b="0" i="0" u="none" strike="noStrike" cap="none">
                <a:solidFill>
                  <a:srgbClr val="40424E"/>
                </a:solidFill>
                <a:latin typeface="Times New Roman"/>
                <a:ea typeface="Times New Roman"/>
                <a:cs typeface="Times New Roman"/>
                <a:sym typeface="Times New Roman"/>
              </a:rPr>
              <a:t> TRIM(LEADING '0' FROM '000123’); </a:t>
            </a:r>
            <a:endParaRPr/>
          </a:p>
          <a:p>
            <a:pPr marL="0" lvl="0" indent="0" algn="just" rtl="0">
              <a:lnSpc>
                <a:spcPct val="100000"/>
              </a:lnSpc>
              <a:spcBef>
                <a:spcPts val="0"/>
              </a:spcBef>
              <a:spcAft>
                <a:spcPts val="0"/>
              </a:spcAft>
              <a:buClr>
                <a:srgbClr val="40424E"/>
              </a:buClr>
              <a:buSzPts val="1400"/>
              <a:buNone/>
            </a:pPr>
            <a:r>
              <a:rPr lang="en-US" sz="1400" b="1" i="0" u="none" strike="noStrike" cap="none">
                <a:solidFill>
                  <a:srgbClr val="40424E"/>
                </a:solidFill>
                <a:latin typeface="Times New Roman"/>
                <a:ea typeface="Times New Roman"/>
                <a:cs typeface="Times New Roman"/>
                <a:sym typeface="Times New Roman"/>
              </a:rPr>
              <a:t>	Output:</a:t>
            </a:r>
            <a:r>
              <a:rPr lang="en-US" sz="1400" b="0" i="0" u="none" strike="noStrike" cap="none">
                <a:solidFill>
                  <a:srgbClr val="40424E"/>
                </a:solidFill>
                <a:latin typeface="Times New Roman"/>
                <a:ea typeface="Times New Roman"/>
                <a:cs typeface="Times New Roman"/>
                <a:sym typeface="Times New Roman"/>
              </a:rPr>
              <a:t> 123</a:t>
            </a:r>
            <a:endParaRPr/>
          </a:p>
          <a:p>
            <a:pPr marL="285750" lvl="0" indent="-285750" algn="just" rtl="0">
              <a:lnSpc>
                <a:spcPct val="100000"/>
              </a:lnSpc>
              <a:spcBef>
                <a:spcPts val="0"/>
              </a:spcBef>
              <a:spcAft>
                <a:spcPts val="0"/>
              </a:spcAft>
              <a:buClr>
                <a:srgbClr val="0070C0"/>
              </a:buClr>
              <a:buSzPts val="1400"/>
              <a:buChar char="•"/>
            </a:pPr>
            <a:r>
              <a:rPr lang="en-US" sz="1400" b="1" i="0" u="none" strike="noStrike" cap="none">
                <a:solidFill>
                  <a:srgbClr val="0070C0"/>
                </a:solidFill>
                <a:latin typeface="Times New Roman"/>
                <a:ea typeface="Times New Roman"/>
                <a:cs typeface="Times New Roman"/>
                <a:sym typeface="Times New Roman"/>
              </a:rPr>
              <a:t>UCASE():</a:t>
            </a:r>
            <a:r>
              <a:rPr lang="en-US" sz="1400" b="0" i="0" u="none" strike="noStrike" cap="none">
                <a:solidFill>
                  <a:srgbClr val="0070C0"/>
                </a:solidFill>
                <a:latin typeface="Times New Roman"/>
                <a:ea typeface="Times New Roman"/>
                <a:cs typeface="Times New Roman"/>
                <a:sym typeface="Times New Roman"/>
              </a:rPr>
              <a:t> </a:t>
            </a:r>
            <a:r>
              <a:rPr lang="en-US" sz="1400" b="0" i="0" u="none" strike="noStrike" cap="none">
                <a:solidFill>
                  <a:srgbClr val="40424E"/>
                </a:solidFill>
                <a:latin typeface="Times New Roman"/>
                <a:ea typeface="Times New Roman"/>
                <a:cs typeface="Times New Roman"/>
                <a:sym typeface="Times New Roman"/>
              </a:rPr>
              <a:t>This function is used to make the string in upper case.</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Syntax:</a:t>
            </a:r>
            <a:r>
              <a:rPr lang="en-US" sz="1400" b="0" i="0" u="none" strike="noStrike" cap="none">
                <a:solidFill>
                  <a:srgbClr val="40424E"/>
                </a:solidFill>
                <a:latin typeface="Times New Roman"/>
                <a:ea typeface="Times New Roman"/>
                <a:cs typeface="Times New Roman"/>
                <a:sym typeface="Times New Roman"/>
              </a:rPr>
              <a:t> UCASE ("GeeksForGeeks"); </a:t>
            </a:r>
            <a:endParaRPr/>
          </a:p>
          <a:p>
            <a:pPr marL="0" lvl="0" indent="0" algn="just" rtl="0">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lang="en-US" sz="1400" b="1" i="0" u="none" strike="noStrike" cap="none">
                <a:solidFill>
                  <a:srgbClr val="40424E"/>
                </a:solidFill>
                <a:latin typeface="Times New Roman"/>
                <a:ea typeface="Times New Roman"/>
                <a:cs typeface="Times New Roman"/>
                <a:sym typeface="Times New Roman"/>
              </a:rPr>
              <a:t>Output:</a:t>
            </a:r>
            <a:r>
              <a:rPr lang="en-US" sz="1400" b="0" i="0" u="none" strike="noStrike" cap="none">
                <a:solidFill>
                  <a:srgbClr val="40424E"/>
                </a:solidFill>
                <a:latin typeface="Times New Roman"/>
                <a:ea typeface="Times New Roman"/>
                <a:cs typeface="Times New Roman"/>
                <a:sym typeface="Times New Roman"/>
              </a:rPr>
              <a:t> GEEKSFORGEEKS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a:spLocks noGrp="1"/>
          </p:cNvSpPr>
          <p:nvPr>
            <p:ph type="title"/>
          </p:nvPr>
        </p:nvSpPr>
        <p:spPr>
          <a:xfrm>
            <a:off x="696532" y="12042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Date functions in SQL</a:t>
            </a:r>
            <a:endParaRPr/>
          </a:p>
        </p:txBody>
      </p:sp>
      <p:sp>
        <p:nvSpPr>
          <p:cNvPr id="323" name="Google Shape;323;p41"/>
          <p:cNvSpPr txBox="1">
            <a:spLocks noGrp="1"/>
          </p:cNvSpPr>
          <p:nvPr>
            <p:ph type="body" idx="1"/>
          </p:nvPr>
        </p:nvSpPr>
        <p:spPr>
          <a:xfrm>
            <a:off x="696532" y="1159098"/>
            <a:ext cx="10830060" cy="5306095"/>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a:ea typeface="Times New Roman"/>
                <a:cs typeface="Times New Roman"/>
                <a:sym typeface="Times New Roman"/>
              </a:rPr>
              <a:t>NOW():</a:t>
            </a:r>
            <a:r>
              <a:rPr lang="en-US" b="0" i="0" u="none" strike="noStrike" cap="none">
                <a:solidFill>
                  <a:srgbClr val="C55A11"/>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Returns the current date and time.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Example: </a:t>
            </a:r>
            <a:r>
              <a:rPr lang="en-US" b="0" i="0" u="none" strike="noStrike" cap="none">
                <a:latin typeface="Times New Roman"/>
                <a:ea typeface="Times New Roman"/>
                <a:cs typeface="Times New Roman"/>
                <a:sym typeface="Times New Roman"/>
              </a:rPr>
              <a:t>SELECT NOW(); </a:t>
            </a:r>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Output:</a:t>
            </a:r>
            <a:r>
              <a:rPr lang="en-US" b="0" i="0" u="none" strike="noStrike" cap="none">
                <a:latin typeface="Times New Roman"/>
                <a:ea typeface="Times New Roman"/>
                <a:cs typeface="Times New Roman"/>
                <a:sym typeface="Times New Roman"/>
              </a:rPr>
              <a:t>2017-01-13 </a:t>
            </a:r>
            <a:r>
              <a:rPr lang="en-US" b="0" i="0" u="none" strike="noStrike" cap="none">
                <a:solidFill>
                  <a:srgbClr val="40424E"/>
                </a:solidFill>
                <a:latin typeface="Times New Roman"/>
                <a:ea typeface="Times New Roman"/>
                <a:cs typeface="Times New Roman"/>
                <a:sym typeface="Times New Roman"/>
              </a:rPr>
              <a:t>08:03:52 </a:t>
            </a:r>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a:ea typeface="Times New Roman"/>
                <a:cs typeface="Times New Roman"/>
                <a:sym typeface="Times New Roman"/>
              </a:rPr>
              <a:t>CURDATE():</a:t>
            </a:r>
            <a:r>
              <a:rPr lang="en-US" b="0" i="0" u="none" strike="noStrike" cap="none">
                <a:solidFill>
                  <a:srgbClr val="40424E"/>
                </a:solidFill>
                <a:latin typeface="Times New Roman"/>
                <a:ea typeface="Times New Roman"/>
                <a:cs typeface="Times New Roman"/>
                <a:sym typeface="Times New Roman"/>
              </a:rPr>
              <a:t> Returns the current date.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Example: </a:t>
            </a:r>
            <a:r>
              <a:rPr lang="en-US" b="0" i="0" u="none" strike="noStrike" cap="none">
                <a:latin typeface="Times New Roman"/>
                <a:ea typeface="Times New Roman"/>
                <a:cs typeface="Times New Roman"/>
                <a:sym typeface="Times New Roman"/>
              </a:rPr>
              <a:t>SELECT CURDATE(); </a:t>
            </a:r>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Output: </a:t>
            </a:r>
            <a:r>
              <a:rPr lang="en-US" b="0" i="0" u="none" strike="noStrike" cap="none">
                <a:latin typeface="Times New Roman"/>
                <a:ea typeface="Times New Roman"/>
                <a:cs typeface="Times New Roman"/>
                <a:sym typeface="Times New Roman"/>
              </a:rPr>
              <a:t>2017-01-13 </a:t>
            </a:r>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a:ea typeface="Times New Roman"/>
                <a:cs typeface="Times New Roman"/>
                <a:sym typeface="Times New Roman"/>
              </a:rPr>
              <a:t>CURTIME():</a:t>
            </a:r>
            <a:r>
              <a:rPr lang="en-US" b="1" i="0" u="none" strike="noStrike" cap="none">
                <a:solidFill>
                  <a:srgbClr val="40424E"/>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Returns the current time. </a:t>
            </a:r>
            <a:endParaRPr/>
          </a:p>
          <a:p>
            <a:pPr marL="0" lvl="0" indent="0" algn="just"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Example:</a:t>
            </a:r>
            <a:r>
              <a:rPr lang="en-US" b="0" i="0" u="none" strike="noStrike" cap="none">
                <a:latin typeface="Times New Roman"/>
                <a:ea typeface="Times New Roman"/>
                <a:cs typeface="Times New Roman"/>
                <a:sym typeface="Times New Roman"/>
              </a:rPr>
              <a:t> SELECT CURTIME(); </a:t>
            </a:r>
            <a:endParaRPr/>
          </a:p>
          <a:p>
            <a:pPr marL="0" lvl="0" indent="0" algn="just" rtl="0">
              <a:lnSpc>
                <a:spcPct val="100000"/>
              </a:lnSpc>
              <a:spcBef>
                <a:spcPts val="0"/>
              </a:spcBef>
              <a:spcAft>
                <a:spcPts val="0"/>
              </a:spcAft>
              <a:buClr>
                <a:schemeClr val="dk1"/>
              </a:buClr>
              <a:buSzPct val="100000"/>
              <a:buNone/>
            </a:pPr>
            <a:r>
              <a:rPr lang="en-US" b="0" i="0" u="none" strike="noStrike" cap="none">
                <a:latin typeface="Times New Roman"/>
                <a:ea typeface="Times New Roman"/>
                <a:cs typeface="Times New Roman"/>
                <a:sym typeface="Times New Roman"/>
              </a:rPr>
              <a:t>	</a:t>
            </a:r>
            <a:r>
              <a:rPr lang="en-US" b="1" i="0" u="none" strike="noStrike" cap="none">
                <a:latin typeface="Times New Roman"/>
                <a:ea typeface="Times New Roman"/>
                <a:cs typeface="Times New Roman"/>
                <a:sym typeface="Times New Roman"/>
              </a:rPr>
              <a:t>Output:</a:t>
            </a:r>
            <a:r>
              <a:rPr lang="en-US" b="0" i="0" u="none" strike="noStrike" cap="none">
                <a:latin typeface="Times New Roman"/>
                <a:ea typeface="Times New Roman"/>
                <a:cs typeface="Times New Roman"/>
                <a:sym typeface="Times New Roman"/>
              </a:rPr>
              <a:t> 08:05:15 </a:t>
            </a:r>
            <a:endParaRPr/>
          </a:p>
          <a:p>
            <a:pPr marL="285750" lvl="0" indent="-285750" algn="just" rtl="0">
              <a:lnSpc>
                <a:spcPct val="100000"/>
              </a:lnSpc>
              <a:spcBef>
                <a:spcPts val="0"/>
              </a:spcBef>
              <a:spcAft>
                <a:spcPts val="0"/>
              </a:spcAft>
              <a:buClr>
                <a:srgbClr val="C55A11"/>
              </a:buClr>
              <a:buSzPct val="100000"/>
              <a:buChar char="•"/>
            </a:pPr>
            <a:r>
              <a:rPr lang="en-US" b="1" i="0" u="none" strike="noStrike" cap="none">
                <a:solidFill>
                  <a:srgbClr val="C55A11"/>
                </a:solidFill>
                <a:latin typeface="Times New Roman"/>
                <a:ea typeface="Times New Roman"/>
                <a:cs typeface="Times New Roman"/>
                <a:sym typeface="Times New Roman"/>
              </a:rPr>
              <a:t>DATE()</a:t>
            </a:r>
            <a:r>
              <a:rPr lang="en-US" b="0" i="0" u="none" strike="noStrike" cap="none">
                <a:solidFill>
                  <a:srgbClr val="C55A11"/>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Extracts the date part of a date or date/time expression. </a:t>
            </a:r>
            <a:endParaRPr/>
          </a:p>
          <a:p>
            <a:pPr marL="285750" lvl="0" indent="-285750" algn="l" rtl="0">
              <a:lnSpc>
                <a:spcPct val="90000"/>
              </a:lnSpc>
              <a:spcBef>
                <a:spcPts val="1000"/>
              </a:spcBef>
              <a:spcAft>
                <a:spcPts val="0"/>
              </a:spcAft>
              <a:buClr>
                <a:srgbClr val="C55A11"/>
              </a:buClr>
              <a:buSzPct val="100000"/>
              <a:buChar char="•"/>
            </a:pPr>
            <a:r>
              <a:rPr lang="en-US" b="1">
                <a:solidFill>
                  <a:srgbClr val="C55A11"/>
                </a:solidFill>
                <a:latin typeface="Times New Roman"/>
                <a:ea typeface="Times New Roman"/>
                <a:cs typeface="Times New Roman"/>
                <a:sym typeface="Times New Roman"/>
              </a:rPr>
              <a:t>EXTRACT(): </a:t>
            </a:r>
            <a:r>
              <a:rPr lang="en-US">
                <a:solidFill>
                  <a:srgbClr val="40424E"/>
                </a:solidFill>
                <a:latin typeface="Times New Roman"/>
                <a:ea typeface="Times New Roman"/>
                <a:cs typeface="Times New Roman"/>
                <a:sym typeface="Times New Roman"/>
              </a:rPr>
              <a:t>Returns a single part of a date/time. </a:t>
            </a:r>
            <a:endParaRPr/>
          </a:p>
          <a:p>
            <a:pPr marL="0" lvl="0" indent="0" algn="l" rtl="0">
              <a:lnSpc>
                <a:spcPct val="90000"/>
              </a:lnSpc>
              <a:spcBef>
                <a:spcPts val="100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lang="en-US" b="1">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EXTRACT(unit FORM date); </a:t>
            </a:r>
            <a:endParaRPr>
              <a:solidFill>
                <a:srgbClr val="40424E"/>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SELECT Name, Extract(DAY FROM BirthTime) AS BirthDay FROM 	Test;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Date functions in SQL</a:t>
            </a:r>
            <a:endParaRPr/>
          </a:p>
        </p:txBody>
      </p:sp>
      <p:sp>
        <p:nvSpPr>
          <p:cNvPr id="329" name="Google Shape;329;p42"/>
          <p:cNvSpPr txBox="1">
            <a:spLocks noGrp="1"/>
          </p:cNvSpPr>
          <p:nvPr>
            <p:ph type="body" idx="1"/>
          </p:nvPr>
        </p:nvSpPr>
        <p:spPr>
          <a:xfrm>
            <a:off x="838200" y="1493949"/>
            <a:ext cx="10515600" cy="4683014"/>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just" rtl="0">
              <a:lnSpc>
                <a:spcPct val="90000"/>
              </a:lnSpc>
              <a:spcBef>
                <a:spcPts val="0"/>
              </a:spcBef>
              <a:spcAft>
                <a:spcPts val="0"/>
              </a:spcAft>
              <a:buClr>
                <a:srgbClr val="C55A11"/>
              </a:buClr>
              <a:buSzPct val="100000"/>
              <a:buChar char="•"/>
            </a:pPr>
            <a:r>
              <a:rPr lang="en-US" b="1" i="0">
                <a:solidFill>
                  <a:srgbClr val="C55A11"/>
                </a:solidFill>
                <a:latin typeface="Times New Roman"/>
                <a:ea typeface="Times New Roman"/>
                <a:cs typeface="Times New Roman"/>
                <a:sym typeface="Times New Roman"/>
              </a:rPr>
              <a:t>DATE_ADD() :</a:t>
            </a:r>
            <a:r>
              <a:rPr lang="en-US" b="0" i="0">
                <a:solidFill>
                  <a:srgbClr val="C55A11"/>
                </a:solidFill>
                <a:latin typeface="Times New Roman"/>
                <a:ea typeface="Times New Roman"/>
                <a:cs typeface="Times New Roman"/>
                <a:sym typeface="Times New Roman"/>
              </a:rPr>
              <a:t> </a:t>
            </a:r>
            <a:r>
              <a:rPr lang="en-US" b="0" i="0">
                <a:solidFill>
                  <a:srgbClr val="40424E"/>
                </a:solidFill>
                <a:latin typeface="Times New Roman"/>
                <a:ea typeface="Times New Roman"/>
                <a:cs typeface="Times New Roman"/>
                <a:sym typeface="Times New Roman"/>
              </a:rPr>
              <a:t>Adds a specified time interval to a date</a:t>
            </a:r>
            <a:endParaRPr/>
          </a:p>
          <a:p>
            <a:pPr marL="0" lvl="0" indent="0" algn="just" rtl="0">
              <a:lnSpc>
                <a:spcPct val="90000"/>
              </a:lnSpc>
              <a:spcBef>
                <a:spcPts val="1000"/>
              </a:spcBef>
              <a:spcAft>
                <a:spcPts val="0"/>
              </a:spcAft>
              <a:buClr>
                <a:srgbClr val="40424E"/>
              </a:buClr>
              <a:buSzPct val="100000"/>
              <a:buNone/>
            </a:pPr>
            <a:r>
              <a:rPr lang="en-US" b="0" i="0">
                <a:solidFill>
                  <a:srgbClr val="40424E"/>
                </a:solidFill>
                <a:latin typeface="Times New Roman"/>
                <a:ea typeface="Times New Roman"/>
                <a:cs typeface="Times New Roman"/>
                <a:sym typeface="Times New Roman"/>
              </a:rPr>
              <a:t>	</a:t>
            </a:r>
            <a:r>
              <a:rPr lang="en-US" b="1" i="0">
                <a:solidFill>
                  <a:srgbClr val="C55A11"/>
                </a:solidFill>
                <a:latin typeface="Times New Roman"/>
                <a:ea typeface="Times New Roman"/>
                <a:cs typeface="Times New Roman"/>
                <a:sym typeface="Times New Roman"/>
              </a:rPr>
              <a:t>Syntax: </a:t>
            </a:r>
            <a:r>
              <a:rPr lang="en-US" b="0" i="0" u="none" strike="noStrike" cap="none">
                <a:solidFill>
                  <a:schemeClr val="dk1"/>
                </a:solidFill>
                <a:latin typeface="Times New Roman"/>
                <a:ea typeface="Times New Roman"/>
                <a:cs typeface="Times New Roman"/>
                <a:sym typeface="Times New Roman"/>
              </a:rPr>
              <a:t>DATE_ADD(date, INTERVAL expr type); </a:t>
            </a:r>
            <a:endParaRPr/>
          </a:p>
          <a:p>
            <a:pPr marL="0" lvl="0" indent="0" algn="just" rtl="0">
              <a:lnSpc>
                <a:spcPct val="90000"/>
              </a:lnSpc>
              <a:spcBef>
                <a:spcPts val="1000"/>
              </a:spcBef>
              <a:spcAft>
                <a:spcPts val="0"/>
              </a:spcAft>
              <a:buClr>
                <a:schemeClr val="dk1"/>
              </a:buClr>
              <a:buSzPct val="100000"/>
              <a:buNone/>
            </a:pPr>
            <a:r>
              <a:rPr lang="en-US" b="0" i="0" u="none" strike="noStrike" cap="none">
                <a:solidFill>
                  <a:schemeClr val="dk1"/>
                </a:solidFill>
                <a:latin typeface="Times New Roman"/>
                <a:ea typeface="Times New Roman"/>
                <a:cs typeface="Times New Roman"/>
                <a:sym typeface="Times New Roman"/>
              </a:rPr>
              <a:t>	SELECT Name, DATE_ADD(BirthTime, INTERVAL 1 YEAR) AS 	BirthTimeModified 	FROM Test; </a:t>
            </a:r>
            <a:endParaRPr/>
          </a:p>
          <a:p>
            <a:pPr marL="0" lvl="0" indent="0" algn="l" rtl="0">
              <a:lnSpc>
                <a:spcPct val="90000"/>
              </a:lnSpc>
              <a:spcBef>
                <a:spcPts val="1000"/>
              </a:spcBef>
              <a:spcAft>
                <a:spcPts val="0"/>
              </a:spcAft>
              <a:buClr>
                <a:schemeClr val="dk1"/>
              </a:buClr>
              <a:buSzPct val="100000"/>
              <a:buNone/>
            </a:pPr>
            <a:endParaRPr/>
          </a:p>
          <a:p>
            <a:pPr marL="285750" lvl="0" indent="-285750" algn="l" rtl="0">
              <a:lnSpc>
                <a:spcPct val="100000"/>
              </a:lnSpc>
              <a:spcBef>
                <a:spcPts val="0"/>
              </a:spcBef>
              <a:spcAft>
                <a:spcPts val="0"/>
              </a:spcAft>
              <a:buClr>
                <a:srgbClr val="C55A11"/>
              </a:buClr>
              <a:buSzPct val="100000"/>
              <a:buChar char="•"/>
            </a:pPr>
            <a:r>
              <a:rPr lang="en-US" b="1">
                <a:solidFill>
                  <a:srgbClr val="C55A11"/>
                </a:solidFill>
                <a:latin typeface="Times New Roman"/>
                <a:ea typeface="Times New Roman"/>
                <a:cs typeface="Times New Roman"/>
                <a:sym typeface="Times New Roman"/>
              </a:rPr>
              <a:t>DATE_SUB(): </a:t>
            </a:r>
            <a:r>
              <a:rPr lang="en-US">
                <a:solidFill>
                  <a:schemeClr val="dk1"/>
                </a:solidFill>
                <a:latin typeface="Times New Roman"/>
                <a:ea typeface="Times New Roman"/>
                <a:cs typeface="Times New Roman"/>
                <a:sym typeface="Times New Roman"/>
              </a:rPr>
              <a:t>Subtracts a specified time interval from a date. Syntax for DATE_SUB is same as DATE_ADD just the difference is that DATE_SUB is used to subtract a given interval of date.</a:t>
            </a:r>
            <a:endParaRPr/>
          </a:p>
          <a:p>
            <a:pPr marL="0" lvl="0" indent="0" algn="l" rtl="0">
              <a:lnSpc>
                <a:spcPct val="100000"/>
              </a:lnSpc>
              <a:spcBef>
                <a:spcPts val="0"/>
              </a:spcBef>
              <a:spcAft>
                <a:spcPts val="0"/>
              </a:spcAft>
              <a:buClr>
                <a:schemeClr val="dk1"/>
              </a:buClr>
              <a:buSzPct val="100000"/>
              <a:buNone/>
            </a:pPr>
            <a:endParaRPr>
              <a:solidFill>
                <a:schemeClr val="dk1"/>
              </a:solidFill>
              <a:latin typeface="Times New Roman"/>
              <a:ea typeface="Times New Roman"/>
              <a:cs typeface="Times New Roman"/>
              <a:sym typeface="Times New Roman"/>
            </a:endParaRPr>
          </a:p>
          <a:p>
            <a:pPr marL="285750" lvl="0" indent="-285750" algn="l" rtl="0">
              <a:lnSpc>
                <a:spcPct val="100000"/>
              </a:lnSpc>
              <a:spcBef>
                <a:spcPts val="0"/>
              </a:spcBef>
              <a:spcAft>
                <a:spcPts val="0"/>
              </a:spcAft>
              <a:buClr>
                <a:srgbClr val="C55A11"/>
              </a:buClr>
              <a:buSzPct val="100000"/>
              <a:buChar char="•"/>
            </a:pPr>
            <a:r>
              <a:rPr lang="en-US" b="1">
                <a:solidFill>
                  <a:srgbClr val="C55A11"/>
                </a:solidFill>
                <a:latin typeface="Times New Roman"/>
                <a:ea typeface="Times New Roman"/>
                <a:cs typeface="Times New Roman"/>
                <a:sym typeface="Times New Roman"/>
              </a:rPr>
              <a:t>DATEDIFF(): </a:t>
            </a:r>
            <a:r>
              <a:rPr lang="en-US">
                <a:solidFill>
                  <a:schemeClr val="dk1"/>
                </a:solidFill>
                <a:latin typeface="Times New Roman"/>
                <a:ea typeface="Times New Roman"/>
                <a:cs typeface="Times New Roman"/>
                <a:sym typeface="Times New Roman"/>
              </a:rPr>
              <a:t>Returns the number of days between two dates.</a:t>
            </a:r>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	</a:t>
            </a:r>
            <a:r>
              <a:rPr lang="en-US" b="1">
                <a:solidFill>
                  <a:srgbClr val="C55A11"/>
                </a:solidFill>
                <a:latin typeface="Times New Roman"/>
                <a:ea typeface="Times New Roman"/>
                <a:cs typeface="Times New Roman"/>
                <a:sym typeface="Times New Roman"/>
              </a:rPr>
              <a:t>Syntax: </a:t>
            </a:r>
            <a:r>
              <a:rPr lang="en-US">
                <a:solidFill>
                  <a:schemeClr val="dk1"/>
                </a:solidFill>
                <a:latin typeface="Times New Roman"/>
                <a:ea typeface="Times New Roman"/>
                <a:cs typeface="Times New Roman"/>
                <a:sym typeface="Times New Roman"/>
              </a:rPr>
              <a:t>DATEDIFF(date1, date2); date1 &amp; date2- date/time expression</a:t>
            </a:r>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SELECT DATEDIFF('2017-01-13','2017-01-03') AS DateDiff; </a:t>
            </a:r>
            <a:endParaRPr/>
          </a:p>
          <a:p>
            <a:pPr marL="0" lvl="0" indent="0" algn="l" rtl="0">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	</a:t>
            </a:r>
            <a:r>
              <a:rPr lang="en-US" b="1">
                <a:solidFill>
                  <a:srgbClr val="C55A11"/>
                </a:solidFill>
                <a:latin typeface="Times New Roman"/>
                <a:ea typeface="Times New Roman"/>
                <a:cs typeface="Times New Roman"/>
                <a:sym typeface="Times New Roman"/>
              </a:rPr>
              <a:t>Output:</a:t>
            </a:r>
            <a:r>
              <a:rPr lang="en-US">
                <a:solidFill>
                  <a:schemeClr val="dk1"/>
                </a:solidFill>
                <a:latin typeface="Times New Roman"/>
                <a:ea typeface="Times New Roman"/>
                <a:cs typeface="Times New Roman"/>
                <a:sym typeface="Times New Roman"/>
              </a:rPr>
              <a:t>10</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title"/>
          </p:nvPr>
        </p:nvSpPr>
        <p:spPr>
          <a:xfrm>
            <a:off x="503350" y="192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0">
                <a:latin typeface="Times New Roman"/>
                <a:ea typeface="Times New Roman"/>
                <a:cs typeface="Times New Roman"/>
                <a:sym typeface="Times New Roman"/>
              </a:rPr>
              <a:t>Built in Functions - Date functions in SQL</a:t>
            </a:r>
            <a:endParaRPr/>
          </a:p>
        </p:txBody>
      </p:sp>
      <p:sp>
        <p:nvSpPr>
          <p:cNvPr id="335" name="Google Shape;335;p43"/>
          <p:cNvSpPr txBox="1">
            <a:spLocks noGrp="1"/>
          </p:cNvSpPr>
          <p:nvPr>
            <p:ph type="body" idx="1"/>
          </p:nvPr>
        </p:nvSpPr>
        <p:spPr>
          <a:xfrm>
            <a:off x="379602" y="134479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55A11"/>
              </a:buClr>
              <a:buSzPts val="2800"/>
              <a:buChar char="•"/>
            </a:pPr>
            <a:r>
              <a:rPr lang="en-US" b="1" i="0" u="none" strike="noStrike" cap="none">
                <a:solidFill>
                  <a:srgbClr val="C55A11"/>
                </a:solidFill>
                <a:latin typeface="Times New Roman"/>
                <a:ea typeface="Times New Roman"/>
                <a:cs typeface="Times New Roman"/>
                <a:sym typeface="Times New Roman"/>
              </a:rPr>
              <a:t>DATE_FORMAT():</a:t>
            </a:r>
            <a:r>
              <a:rPr lang="en-US" b="0" i="0" u="none" strike="noStrike" cap="none">
                <a:solidFill>
                  <a:srgbClr val="C55A11"/>
                </a:solidFill>
                <a:latin typeface="Times New Roman"/>
                <a:ea typeface="Times New Roman"/>
                <a:cs typeface="Times New Roman"/>
                <a:sym typeface="Times New Roman"/>
              </a:rPr>
              <a:t> </a:t>
            </a:r>
            <a:r>
              <a:rPr lang="en-US" b="0" i="0" u="none" strike="noStrike" cap="none">
                <a:solidFill>
                  <a:srgbClr val="40424E"/>
                </a:solidFill>
                <a:latin typeface="Times New Roman"/>
                <a:ea typeface="Times New Roman"/>
                <a:cs typeface="Times New Roman"/>
                <a:sym typeface="Times New Roman"/>
              </a:rPr>
              <a:t>Displays date/time data in different formats.</a:t>
            </a:r>
            <a:endParaRPr/>
          </a:p>
          <a:p>
            <a:pPr marL="228600" lvl="0" indent="-228600" algn="l" rtl="0">
              <a:lnSpc>
                <a:spcPct val="90000"/>
              </a:lnSpc>
              <a:spcBef>
                <a:spcPts val="100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	</a:t>
            </a:r>
            <a:r>
              <a:rPr lang="en-US" b="1" i="0" u="none" strike="noStrike" cap="none">
                <a:solidFill>
                  <a:srgbClr val="C55A11"/>
                </a:solidFill>
                <a:latin typeface="Times New Roman"/>
                <a:ea typeface="Times New Roman"/>
                <a:cs typeface="Times New Roman"/>
                <a:sym typeface="Times New Roman"/>
              </a:rPr>
              <a:t>Syntax: </a:t>
            </a:r>
            <a:r>
              <a:rPr lang="en-US" b="0" i="0" u="none" strike="noStrike" cap="none">
                <a:solidFill>
                  <a:schemeClr val="dk1"/>
                </a:solidFill>
                <a:latin typeface="Times New Roman"/>
                <a:ea typeface="Times New Roman"/>
                <a:cs typeface="Times New Roman"/>
                <a:sym typeface="Times New Roman"/>
              </a:rPr>
              <a:t>DATE_FORMAT(date,format); </a:t>
            </a:r>
            <a:endParaRPr/>
          </a:p>
          <a:p>
            <a:pPr marL="228600" lvl="0" indent="-50800" algn="l" rtl="0">
              <a:lnSpc>
                <a:spcPct val="90000"/>
              </a:lnSpc>
              <a:spcBef>
                <a:spcPts val="1000"/>
              </a:spcBef>
              <a:spcAft>
                <a:spcPts val="0"/>
              </a:spcAft>
              <a:buClr>
                <a:schemeClr val="dk1"/>
              </a:buClr>
              <a:buSzPts val="2800"/>
              <a:buNone/>
            </a:pPr>
            <a:endParaRPr/>
          </a:p>
        </p:txBody>
      </p:sp>
      <p:pic>
        <p:nvPicPr>
          <p:cNvPr id="336" name="Google Shape;336;p43"/>
          <p:cNvPicPr preferRelativeResize="0"/>
          <p:nvPr/>
        </p:nvPicPr>
        <p:blipFill rotWithShape="1">
          <a:blip r:embed="rId3">
            <a:alphaModFix/>
          </a:blip>
          <a:srcRect l="10676" t="10179" r="19651"/>
          <a:stretch/>
        </p:blipFill>
        <p:spPr>
          <a:xfrm>
            <a:off x="880844" y="2189527"/>
            <a:ext cx="4756558" cy="4561009"/>
          </a:xfrm>
          <a:prstGeom prst="rect">
            <a:avLst/>
          </a:prstGeom>
          <a:noFill/>
          <a:ln>
            <a:noFill/>
          </a:ln>
        </p:spPr>
      </p:pic>
      <p:pic>
        <p:nvPicPr>
          <p:cNvPr id="337" name="Google Shape;337;p43"/>
          <p:cNvPicPr preferRelativeResize="0"/>
          <p:nvPr/>
        </p:nvPicPr>
        <p:blipFill rotWithShape="1">
          <a:blip r:embed="rId4">
            <a:alphaModFix/>
          </a:blip>
          <a:srcRect t="30676" r="37852"/>
          <a:stretch/>
        </p:blipFill>
        <p:spPr>
          <a:xfrm>
            <a:off x="6096000" y="3313651"/>
            <a:ext cx="4826666" cy="18884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735169" y="13330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0" i="0">
                <a:solidFill>
                  <a:schemeClr val="dk1"/>
                </a:solidFill>
                <a:latin typeface="Times New Roman"/>
                <a:ea typeface="Times New Roman"/>
                <a:cs typeface="Times New Roman"/>
                <a:sym typeface="Times New Roman"/>
              </a:rPr>
              <a:t>Set Operation </a:t>
            </a:r>
            <a:r>
              <a:rPr lang="en-US" b="0">
                <a:solidFill>
                  <a:schemeClr val="dk1"/>
                </a:solidFill>
                <a:latin typeface="Times New Roman"/>
                <a:ea typeface="Times New Roman"/>
                <a:cs typeface="Times New Roman"/>
                <a:sym typeface="Times New Roman"/>
              </a:rPr>
              <a:t>functions in SQL</a:t>
            </a:r>
            <a:endParaRPr/>
          </a:p>
        </p:txBody>
      </p:sp>
      <p:sp>
        <p:nvSpPr>
          <p:cNvPr id="343" name="Google Shape;343;p44"/>
          <p:cNvSpPr txBox="1">
            <a:spLocks noGrp="1"/>
          </p:cNvSpPr>
          <p:nvPr>
            <p:ph type="body" idx="1"/>
          </p:nvPr>
        </p:nvSpPr>
        <p:spPr>
          <a:xfrm>
            <a:off x="735169" y="1339403"/>
            <a:ext cx="10618631" cy="48375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The SQL Set operation is used to combine the two or more SQL SELECT statements.</a:t>
            </a:r>
            <a:endParaRPr/>
          </a:p>
          <a:p>
            <a:pPr marL="228600" lvl="0" indent="-228600" algn="ctr" rtl="0">
              <a:lnSpc>
                <a:spcPct val="90000"/>
              </a:lnSpc>
              <a:spcBef>
                <a:spcPts val="1000"/>
              </a:spcBef>
              <a:spcAft>
                <a:spcPts val="0"/>
              </a:spcAft>
              <a:buClr>
                <a:srgbClr val="610B4B"/>
              </a:buClr>
              <a:buSzPts val="2800"/>
              <a:buChar char="•"/>
            </a:pPr>
            <a:r>
              <a:rPr lang="en-US" b="1" i="0">
                <a:solidFill>
                  <a:srgbClr val="610B4B"/>
                </a:solidFill>
                <a:latin typeface="Times New Roman"/>
                <a:ea typeface="Times New Roman"/>
                <a:cs typeface="Times New Roman"/>
                <a:sym typeface="Times New Roman"/>
              </a:rPr>
              <a:t>Types of Set Operation</a:t>
            </a:r>
            <a:endParaRPr/>
          </a:p>
          <a:p>
            <a:pPr marL="228600" lvl="0" indent="-50800" algn="l" rtl="0">
              <a:lnSpc>
                <a:spcPct val="90000"/>
              </a:lnSpc>
              <a:spcBef>
                <a:spcPts val="1000"/>
              </a:spcBef>
              <a:spcAft>
                <a:spcPts val="0"/>
              </a:spcAft>
              <a:buClr>
                <a:schemeClr val="dk1"/>
              </a:buClr>
              <a:buSzPts val="2800"/>
              <a:buNone/>
            </a:pPr>
            <a:endParaRPr/>
          </a:p>
        </p:txBody>
      </p:sp>
      <p:pic>
        <p:nvPicPr>
          <p:cNvPr id="344" name="Google Shape;344;p44" descr="DBMS SQL Set Operation"/>
          <p:cNvPicPr preferRelativeResize="0"/>
          <p:nvPr/>
        </p:nvPicPr>
        <p:blipFill rotWithShape="1">
          <a:blip r:embed="rId3">
            <a:alphaModFix/>
          </a:blip>
          <a:srcRect l="14257" t="4237" r="14403" b="5045"/>
          <a:stretch/>
        </p:blipFill>
        <p:spPr>
          <a:xfrm>
            <a:off x="3551773" y="2757801"/>
            <a:ext cx="4882392" cy="357370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5"/>
          <p:cNvSpPr txBox="1">
            <a:spLocks noGrp="1"/>
          </p:cNvSpPr>
          <p:nvPr>
            <p:ph type="title"/>
          </p:nvPr>
        </p:nvSpPr>
        <p:spPr>
          <a:xfrm>
            <a:off x="838200" y="64395"/>
            <a:ext cx="10515600" cy="662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33333"/>
              </a:buClr>
              <a:buSzPts val="4000"/>
              <a:buFont typeface="Times New Roman"/>
              <a:buNone/>
            </a:pPr>
            <a:r>
              <a:rPr lang="en-US" sz="4000" b="0" i="0" dirty="0">
                <a:solidFill>
                  <a:srgbClr val="333333"/>
                </a:solidFill>
                <a:latin typeface="Times New Roman"/>
                <a:ea typeface="Times New Roman"/>
                <a:cs typeface="Times New Roman"/>
                <a:sym typeface="Times New Roman"/>
              </a:rPr>
              <a:t>UNION Operation</a:t>
            </a:r>
            <a:endParaRPr sz="4000" dirty="0"/>
          </a:p>
        </p:txBody>
      </p:sp>
      <p:sp>
        <p:nvSpPr>
          <p:cNvPr id="350" name="Google Shape;350;p45"/>
          <p:cNvSpPr txBox="1">
            <a:spLocks noGrp="1"/>
          </p:cNvSpPr>
          <p:nvPr>
            <p:ph type="body" idx="1"/>
          </p:nvPr>
        </p:nvSpPr>
        <p:spPr>
          <a:xfrm>
            <a:off x="773269" y="727175"/>
            <a:ext cx="10645462" cy="540423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1" i="0" u="none" strike="noStrike" cap="none" dirty="0">
                <a:solidFill>
                  <a:srgbClr val="333333"/>
                </a:solidFill>
                <a:latin typeface="Times New Roman"/>
                <a:ea typeface="Times New Roman"/>
                <a:cs typeface="Times New Roman"/>
                <a:sym typeface="Times New Roman"/>
              </a:rPr>
              <a:t>UNION</a:t>
            </a:r>
            <a:r>
              <a:rPr lang="en-US" b="0" i="0" u="none" strike="noStrike" cap="none" dirty="0">
                <a:solidFill>
                  <a:srgbClr val="333333"/>
                </a:solidFill>
                <a:latin typeface="Times New Roman"/>
                <a:ea typeface="Times New Roman"/>
                <a:cs typeface="Times New Roman"/>
                <a:sym typeface="Times New Roman"/>
              </a:rPr>
              <a:t> is used to combine the results of two or more </a:t>
            </a:r>
            <a:r>
              <a:rPr lang="en-US" b="0" i="0" u="none" strike="noStrike" cap="none" dirty="0">
                <a:solidFill>
                  <a:srgbClr val="C7254E"/>
                </a:solidFill>
                <a:latin typeface="Times New Roman"/>
                <a:ea typeface="Times New Roman"/>
                <a:cs typeface="Times New Roman"/>
                <a:sym typeface="Times New Roman"/>
              </a:rPr>
              <a:t>SELECT</a:t>
            </a:r>
            <a:r>
              <a:rPr lang="en-US" b="0" i="0" u="none" strike="noStrike" cap="none" dirty="0">
                <a:solidFill>
                  <a:srgbClr val="333333"/>
                </a:solidFill>
                <a:latin typeface="Times New Roman"/>
                <a:ea typeface="Times New Roman"/>
                <a:cs typeface="Times New Roman"/>
                <a:sym typeface="Times New Roman"/>
              </a:rPr>
              <a:t> statements. </a:t>
            </a:r>
            <a:endParaRPr dirty="0"/>
          </a:p>
          <a:p>
            <a:pPr marL="228600" lvl="0" indent="-228600" algn="just" rtl="0">
              <a:lnSpc>
                <a:spcPct val="90000"/>
              </a:lnSpc>
              <a:spcBef>
                <a:spcPts val="1000"/>
              </a:spcBef>
              <a:spcAft>
                <a:spcPts val="0"/>
              </a:spcAft>
              <a:buClr>
                <a:srgbClr val="333333"/>
              </a:buClr>
              <a:buSzPts val="2800"/>
              <a:buChar char="•"/>
            </a:pPr>
            <a:r>
              <a:rPr lang="en-US" b="0" i="0" u="none" strike="noStrike" cap="none" dirty="0">
                <a:solidFill>
                  <a:srgbClr val="333333"/>
                </a:solidFill>
                <a:latin typeface="Times New Roman"/>
                <a:ea typeface="Times New Roman"/>
                <a:cs typeface="Times New Roman"/>
                <a:sym typeface="Times New Roman"/>
              </a:rPr>
              <a:t>However it will eliminate duplicate rows from its </a:t>
            </a:r>
            <a:r>
              <a:rPr lang="en-US" b="0" i="0" u="none" strike="noStrike" cap="none" dirty="0" err="1">
                <a:solidFill>
                  <a:srgbClr val="333333"/>
                </a:solidFill>
                <a:latin typeface="Times New Roman"/>
                <a:ea typeface="Times New Roman"/>
                <a:cs typeface="Times New Roman"/>
                <a:sym typeface="Times New Roman"/>
              </a:rPr>
              <a:t>resultset</a:t>
            </a:r>
            <a:r>
              <a:rPr lang="en-US" b="0" i="0" u="none" strike="noStrike" cap="none" dirty="0">
                <a:solidFill>
                  <a:srgbClr val="333333"/>
                </a:solidFill>
                <a:latin typeface="Times New Roman"/>
                <a:ea typeface="Times New Roman"/>
                <a:cs typeface="Times New Roman"/>
                <a:sym typeface="Times New Roman"/>
              </a:rPr>
              <a:t>. </a:t>
            </a:r>
            <a:endParaRPr dirty="0"/>
          </a:p>
          <a:p>
            <a:pPr marL="228600" lvl="0" indent="-228600" algn="just" rtl="0">
              <a:lnSpc>
                <a:spcPct val="90000"/>
              </a:lnSpc>
              <a:spcBef>
                <a:spcPts val="1000"/>
              </a:spcBef>
              <a:spcAft>
                <a:spcPts val="0"/>
              </a:spcAft>
              <a:buClr>
                <a:srgbClr val="333333"/>
              </a:buClr>
              <a:buSzPts val="2800"/>
              <a:buChar char="•"/>
            </a:pPr>
            <a:r>
              <a:rPr lang="en-US" b="0" i="0" u="none" strike="noStrike" cap="none" dirty="0">
                <a:solidFill>
                  <a:srgbClr val="333333"/>
                </a:solidFill>
                <a:latin typeface="Times New Roman"/>
                <a:ea typeface="Times New Roman"/>
                <a:cs typeface="Times New Roman"/>
                <a:sym typeface="Times New Roman"/>
              </a:rPr>
              <a:t>In case of union, number of columns and datatype must be same in both the tables, on which UNION operation is being applied.</a:t>
            </a:r>
            <a:r>
              <a:rPr lang="en-US" b="0" i="0" u="none" strike="noStrike" cap="none" dirty="0">
                <a:solidFill>
                  <a:schemeClr val="dk1"/>
                </a:solidFill>
                <a:latin typeface="Times New Roman"/>
                <a:ea typeface="Times New Roman"/>
                <a:cs typeface="Times New Roman"/>
                <a:sym typeface="Times New Roman"/>
              </a:rPr>
              <a:t> </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351" name="Google Shape;351;p45"/>
          <p:cNvPicPr preferRelativeResize="0"/>
          <p:nvPr/>
        </p:nvPicPr>
        <p:blipFill rotWithShape="1">
          <a:blip r:embed="rId3">
            <a:alphaModFix/>
          </a:blip>
          <a:srcRect l="14700" t="47670" r="32912" b="4535"/>
          <a:stretch/>
        </p:blipFill>
        <p:spPr>
          <a:xfrm>
            <a:off x="1342587" y="3020034"/>
            <a:ext cx="2734811" cy="1333850"/>
          </a:xfrm>
          <a:prstGeom prst="rect">
            <a:avLst/>
          </a:prstGeom>
          <a:noFill/>
          <a:ln>
            <a:noFill/>
          </a:ln>
        </p:spPr>
      </p:pic>
      <p:pic>
        <p:nvPicPr>
          <p:cNvPr id="352" name="Google Shape;352;p45"/>
          <p:cNvPicPr preferRelativeResize="0"/>
          <p:nvPr/>
        </p:nvPicPr>
        <p:blipFill rotWithShape="1">
          <a:blip r:embed="rId4">
            <a:alphaModFix/>
          </a:blip>
          <a:srcRect l="11556" t="16800" r="30075" b="2868"/>
          <a:stretch/>
        </p:blipFill>
        <p:spPr>
          <a:xfrm>
            <a:off x="5986424" y="3965426"/>
            <a:ext cx="5255704" cy="2449585"/>
          </a:xfrm>
          <a:prstGeom prst="rect">
            <a:avLst/>
          </a:prstGeom>
          <a:noFill/>
          <a:ln>
            <a:noFill/>
          </a:ln>
        </p:spPr>
      </p:pic>
      <p:pic>
        <p:nvPicPr>
          <p:cNvPr id="353" name="Google Shape;353;p45"/>
          <p:cNvPicPr preferRelativeResize="0"/>
          <p:nvPr/>
        </p:nvPicPr>
        <p:blipFill rotWithShape="1">
          <a:blip r:embed="rId5">
            <a:alphaModFix/>
          </a:blip>
          <a:srcRect l="10237" t="22006" r="19287" b="3436"/>
          <a:stretch/>
        </p:blipFill>
        <p:spPr>
          <a:xfrm>
            <a:off x="1023456" y="4353884"/>
            <a:ext cx="4328719" cy="227341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619259" y="94670"/>
            <a:ext cx="10515600" cy="12704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b="0" i="0">
                <a:solidFill>
                  <a:schemeClr val="dk1"/>
                </a:solidFill>
                <a:latin typeface="Times New Roman"/>
                <a:ea typeface="Times New Roman"/>
                <a:cs typeface="Times New Roman"/>
                <a:sym typeface="Times New Roman"/>
              </a:rPr>
              <a:t>Union All</a:t>
            </a:r>
            <a:br>
              <a:rPr lang="en-US" b="0" i="0">
                <a:solidFill>
                  <a:srgbClr val="610B4B"/>
                </a:solidFill>
                <a:latin typeface="Arial"/>
                <a:ea typeface="Arial"/>
                <a:cs typeface="Arial"/>
                <a:sym typeface="Arial"/>
              </a:rPr>
            </a:br>
            <a:endParaRPr/>
          </a:p>
        </p:txBody>
      </p:sp>
      <p:sp>
        <p:nvSpPr>
          <p:cNvPr id="359" name="Google Shape;359;p46"/>
          <p:cNvSpPr txBox="1">
            <a:spLocks noGrp="1"/>
          </p:cNvSpPr>
          <p:nvPr>
            <p:ph type="body" idx="1"/>
          </p:nvPr>
        </p:nvSpPr>
        <p:spPr>
          <a:xfrm>
            <a:off x="619259" y="114304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Union All operation is equal to the Union operation. It returns the set without removing duplication and sorting the data.</a:t>
            </a: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360" name="Google Shape;360;p46"/>
          <p:cNvSpPr txBox="1"/>
          <p:nvPr/>
        </p:nvSpPr>
        <p:spPr>
          <a:xfrm>
            <a:off x="654342" y="880844"/>
            <a:ext cx="11065078" cy="5082936"/>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pic>
        <p:nvPicPr>
          <p:cNvPr id="361" name="Google Shape;361;p46"/>
          <p:cNvPicPr preferRelativeResize="0"/>
          <p:nvPr/>
        </p:nvPicPr>
        <p:blipFill rotWithShape="1">
          <a:blip r:embed="rId3">
            <a:alphaModFix/>
          </a:blip>
          <a:srcRect l="12725" t="23806" r="49073"/>
          <a:stretch/>
        </p:blipFill>
        <p:spPr>
          <a:xfrm>
            <a:off x="1178653" y="2902590"/>
            <a:ext cx="5008228" cy="2231472"/>
          </a:xfrm>
          <a:prstGeom prst="rect">
            <a:avLst/>
          </a:prstGeom>
          <a:noFill/>
          <a:ln>
            <a:noFill/>
          </a:ln>
        </p:spPr>
      </p:pic>
      <p:pic>
        <p:nvPicPr>
          <p:cNvPr id="362" name="Google Shape;362;p46"/>
          <p:cNvPicPr preferRelativeResize="0"/>
          <p:nvPr/>
        </p:nvPicPr>
        <p:blipFill rotWithShape="1">
          <a:blip r:embed="rId4">
            <a:alphaModFix/>
          </a:blip>
          <a:srcRect l="9797" t="22243" r="39784" b="3996"/>
          <a:stretch/>
        </p:blipFill>
        <p:spPr>
          <a:xfrm>
            <a:off x="6529872" y="2902590"/>
            <a:ext cx="4778488" cy="201335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838200" y="17194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0" i="0">
                <a:solidFill>
                  <a:schemeClr val="dk1"/>
                </a:solidFill>
                <a:latin typeface="Times New Roman"/>
                <a:ea typeface="Times New Roman"/>
                <a:cs typeface="Times New Roman"/>
                <a:sym typeface="Times New Roman"/>
              </a:rPr>
              <a:t>Intersect </a:t>
            </a:r>
            <a:endParaRPr/>
          </a:p>
        </p:txBody>
      </p:sp>
      <p:sp>
        <p:nvSpPr>
          <p:cNvPr id="368" name="Google Shape;368;p47"/>
          <p:cNvSpPr txBox="1"/>
          <p:nvPr/>
        </p:nvSpPr>
        <p:spPr>
          <a:xfrm>
            <a:off x="987105" y="1443301"/>
            <a:ext cx="11204895" cy="5309439"/>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It is used to combine two SELECT statements. The Intersect operation returns the common rows from both the SELECT statements.</a:t>
            </a:r>
            <a:endParaRPr sz="14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In the Intersect operation, the number of datatype and columns must be the same.</a:t>
            </a:r>
            <a:endParaRPr sz="14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It has no duplicates and it arranges the data in ascending order by default.</a:t>
            </a:r>
            <a:endParaRPr sz="1400" b="0" i="0" u="none" strike="noStrike" cap="none">
              <a:solidFill>
                <a:srgbClr val="000000"/>
              </a:solidFill>
              <a:latin typeface="Arial"/>
              <a:ea typeface="Arial"/>
              <a:cs typeface="Arial"/>
              <a:sym typeface="Arial"/>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369" name="Google Shape;369;p47"/>
          <p:cNvPicPr preferRelativeResize="0"/>
          <p:nvPr/>
        </p:nvPicPr>
        <p:blipFill rotWithShape="1">
          <a:blip r:embed="rId3">
            <a:alphaModFix/>
          </a:blip>
          <a:srcRect l="5699" t="14833" r="45999" b="2388"/>
          <a:stretch/>
        </p:blipFill>
        <p:spPr>
          <a:xfrm>
            <a:off x="855678" y="2969702"/>
            <a:ext cx="4077049" cy="2483142"/>
          </a:xfrm>
          <a:prstGeom prst="rect">
            <a:avLst/>
          </a:prstGeom>
          <a:noFill/>
          <a:ln>
            <a:noFill/>
          </a:ln>
        </p:spPr>
      </p:pic>
      <p:pic>
        <p:nvPicPr>
          <p:cNvPr id="370" name="Google Shape;370;p47"/>
          <p:cNvPicPr preferRelativeResize="0"/>
          <p:nvPr/>
        </p:nvPicPr>
        <p:blipFill rotWithShape="1">
          <a:blip r:embed="rId4">
            <a:alphaModFix/>
          </a:blip>
          <a:srcRect l="15165" t="47984" b="5254"/>
          <a:stretch/>
        </p:blipFill>
        <p:spPr>
          <a:xfrm>
            <a:off x="5631809" y="3733100"/>
            <a:ext cx="3948419" cy="72984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8"/>
          <p:cNvSpPr txBox="1">
            <a:spLocks noGrp="1"/>
          </p:cNvSpPr>
          <p:nvPr>
            <p:ph type="title"/>
          </p:nvPr>
        </p:nvSpPr>
        <p:spPr>
          <a:xfrm>
            <a:off x="69653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0" i="0">
                <a:solidFill>
                  <a:schemeClr val="dk1"/>
                </a:solidFill>
                <a:latin typeface="Times New Roman"/>
                <a:ea typeface="Times New Roman"/>
                <a:cs typeface="Times New Roman"/>
                <a:sym typeface="Times New Roman"/>
              </a:rPr>
              <a:t>Minus</a:t>
            </a:r>
            <a:endParaRPr/>
          </a:p>
        </p:txBody>
      </p:sp>
      <p:sp>
        <p:nvSpPr>
          <p:cNvPr id="376" name="Google Shape;376;p48"/>
          <p:cNvSpPr txBox="1"/>
          <p:nvPr/>
        </p:nvSpPr>
        <p:spPr>
          <a:xfrm>
            <a:off x="1015068" y="1468192"/>
            <a:ext cx="10503016" cy="4495588"/>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It combines the result of two SELECT statements. Minus operator is used to display the rows which are present in the first query but absent in the second query.</a:t>
            </a:r>
            <a:endParaRPr sz="1400" b="0" i="0" u="none" strike="noStrike" cap="none">
              <a:solidFill>
                <a:srgbClr val="000000"/>
              </a:solidFill>
              <a:latin typeface="Arial"/>
              <a:ea typeface="Arial"/>
              <a:cs typeface="Arial"/>
              <a:sym typeface="Arial"/>
            </a:endParaRPr>
          </a:p>
          <a:p>
            <a:pPr marL="228600" marR="0" lvl="0" indent="-228600" algn="just" rtl="0">
              <a:lnSpc>
                <a:spcPct val="90000"/>
              </a:lnSpc>
              <a:spcBef>
                <a:spcPts val="100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It has no duplicates and data arranged in ascending order by default.</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377" name="Google Shape;377;p48"/>
          <p:cNvPicPr preferRelativeResize="0"/>
          <p:nvPr/>
        </p:nvPicPr>
        <p:blipFill rotWithShape="1">
          <a:blip r:embed="rId3">
            <a:alphaModFix/>
          </a:blip>
          <a:srcRect l="5260" t="13116" r="51708"/>
          <a:stretch/>
        </p:blipFill>
        <p:spPr>
          <a:xfrm>
            <a:off x="1115735" y="2709642"/>
            <a:ext cx="4513278" cy="2424419"/>
          </a:xfrm>
          <a:prstGeom prst="rect">
            <a:avLst/>
          </a:prstGeom>
          <a:noFill/>
          <a:ln>
            <a:noFill/>
          </a:ln>
        </p:spPr>
      </p:pic>
      <p:pic>
        <p:nvPicPr>
          <p:cNvPr id="378" name="Google Shape;378;p48"/>
          <p:cNvPicPr preferRelativeResize="0"/>
          <p:nvPr/>
        </p:nvPicPr>
        <p:blipFill rotWithShape="1">
          <a:blip r:embed="rId4">
            <a:alphaModFix/>
          </a:blip>
          <a:srcRect l="8341" t="36790" r="6717" b="7251"/>
          <a:stretch/>
        </p:blipFill>
        <p:spPr>
          <a:xfrm>
            <a:off x="6139342" y="3429001"/>
            <a:ext cx="4513278" cy="9416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body" idx="1"/>
          </p:nvPr>
        </p:nvSpPr>
        <p:spPr>
          <a:xfrm>
            <a:off x="4798503" y="645952"/>
            <a:ext cx="6996417" cy="482039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r>
              <a:rPr lang="en-US" sz="2000" b="1">
                <a:latin typeface="Times New Roman"/>
                <a:ea typeface="Times New Roman"/>
                <a:cs typeface="Times New Roman"/>
                <a:sym typeface="Times New Roman"/>
              </a:rPr>
              <a:t>DML is Data Manipulation Language statements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SELECT - retrieve data from the a database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INSERT - insert data into a table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UPDATE - updates existing data within a table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DELETE - deletes all records from a table, the space for the records remain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CALL - call a PL/SQL or Java subprogram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EXPLAIN PLAN - explain access path to data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LOCK TABLE - control concurrency</a:t>
            </a:r>
            <a:endParaRPr sz="2000">
              <a:latin typeface="Times New Roman"/>
              <a:ea typeface="Times New Roman"/>
              <a:cs typeface="Times New Roman"/>
              <a:sym typeface="Times New Roman"/>
            </a:endParaRPr>
          </a:p>
        </p:txBody>
      </p:sp>
      <p:pic>
        <p:nvPicPr>
          <p:cNvPr id="109" name="Google Shape;109;p4" descr="DB 용어 정리 DDL DML DCL TCL"/>
          <p:cNvPicPr preferRelativeResize="0"/>
          <p:nvPr/>
        </p:nvPicPr>
        <p:blipFill rotWithShape="1">
          <a:blip r:embed="rId3">
            <a:alphaModFix/>
          </a:blip>
          <a:srcRect/>
          <a:stretch/>
        </p:blipFill>
        <p:spPr>
          <a:xfrm>
            <a:off x="346221" y="1996580"/>
            <a:ext cx="4452282" cy="325180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9"/>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r>
              <a:rPr lang="en-US" sz="2400" b="1">
                <a:latin typeface="Calibri"/>
                <a:ea typeface="Calibri"/>
                <a:cs typeface="Calibri"/>
                <a:sym typeface="Calibri"/>
              </a:rPr>
              <a:t>Sub Queries, correlated sub queries </a:t>
            </a:r>
            <a:r>
              <a:rPr lang="en-US" sz="2400">
                <a:latin typeface="Calibri"/>
                <a:ea typeface="Calibri"/>
                <a:cs typeface="Calibri"/>
                <a:sym typeface="Calibri"/>
              </a:rPr>
              <a:t>		Query Processing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r>
              <a:rPr lang="en-US" sz="2400" b="1">
                <a:latin typeface="Calibri"/>
                <a:ea typeface="Calibri"/>
                <a:cs typeface="Calibri"/>
                <a:sym typeface="Calibri"/>
              </a:rPr>
              <a:t>Nested Queries,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1920240" y="165384"/>
            <a:ext cx="8770571" cy="57284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a:buNone/>
            </a:pPr>
            <a:r>
              <a:rPr lang="en-US" b="0" i="0">
                <a:solidFill>
                  <a:srgbClr val="273239"/>
                </a:solidFill>
                <a:latin typeface="Times New Roman"/>
                <a:ea typeface="Times New Roman"/>
                <a:cs typeface="Times New Roman"/>
                <a:sym typeface="Times New Roman"/>
              </a:rPr>
              <a:t>Subquery</a:t>
            </a:r>
            <a:endParaRPr b="0">
              <a:latin typeface="Times New Roman"/>
              <a:ea typeface="Times New Roman"/>
              <a:cs typeface="Times New Roman"/>
              <a:sym typeface="Times New Roman"/>
            </a:endParaRPr>
          </a:p>
        </p:txBody>
      </p:sp>
      <p:sp>
        <p:nvSpPr>
          <p:cNvPr id="389" name="Google Shape;389;p50"/>
          <p:cNvSpPr txBox="1">
            <a:spLocks noGrp="1"/>
          </p:cNvSpPr>
          <p:nvPr>
            <p:ph type="body" idx="1"/>
          </p:nvPr>
        </p:nvSpPr>
        <p:spPr>
          <a:xfrm>
            <a:off x="731035" y="1153493"/>
            <a:ext cx="11148900" cy="57045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1600"/>
              <a:buChar char="•"/>
            </a:pPr>
            <a:r>
              <a:rPr lang="en-US" sz="1600" b="0" i="0">
                <a:solidFill>
                  <a:srgbClr val="40424E"/>
                </a:solidFill>
                <a:latin typeface="Times New Roman"/>
                <a:ea typeface="Times New Roman"/>
                <a:cs typeface="Times New Roman"/>
                <a:sym typeface="Times New Roman"/>
              </a:rPr>
              <a:t>Subquery can be simply defined as a query within another query. In other words we can say that a Subquery is a query that is embedded in WHERE clause of another SQL query.</a:t>
            </a:r>
            <a:endParaRPr/>
          </a:p>
          <a:p>
            <a:pPr marL="228600" lvl="0" indent="-228600" algn="l" rtl="0">
              <a:lnSpc>
                <a:spcPct val="90000"/>
              </a:lnSpc>
              <a:spcBef>
                <a:spcPts val="1000"/>
              </a:spcBef>
              <a:spcAft>
                <a:spcPts val="0"/>
              </a:spcAft>
              <a:buClr>
                <a:srgbClr val="548135"/>
              </a:buClr>
              <a:buSzPts val="1600"/>
              <a:buChar char="•"/>
            </a:pPr>
            <a:r>
              <a:rPr lang="en-US" sz="1600" b="1">
                <a:solidFill>
                  <a:srgbClr val="548135"/>
                </a:solidFill>
                <a:latin typeface="Times New Roman"/>
                <a:ea typeface="Times New Roman"/>
                <a:cs typeface="Times New Roman"/>
                <a:sym typeface="Times New Roman"/>
              </a:rPr>
              <a:t>Important rules for Subqueries</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You can place the Subquery in a number of SQL clauses: </a:t>
            </a:r>
            <a:r>
              <a:rPr lang="en-US" sz="1600" u="sng">
                <a:solidFill>
                  <a:schemeClr val="hlink"/>
                </a:solidFill>
                <a:latin typeface="Times New Roman"/>
                <a:ea typeface="Times New Roman"/>
                <a:cs typeface="Times New Roman"/>
                <a:sym typeface="Times New Roman"/>
                <a:hlinkClick r:id="rId3"/>
              </a:rPr>
              <a:t>WHERE</a:t>
            </a:r>
            <a:r>
              <a:rPr lang="en-US" sz="1600">
                <a:solidFill>
                  <a:srgbClr val="40424E"/>
                </a:solidFill>
                <a:latin typeface="Times New Roman"/>
                <a:ea typeface="Times New Roman"/>
                <a:cs typeface="Times New Roman"/>
                <a:sym typeface="Times New Roman"/>
              </a:rPr>
              <a:t> clause,</a:t>
            </a:r>
            <a:r>
              <a:rPr lang="en-US" sz="1600" u="sng">
                <a:solidFill>
                  <a:schemeClr val="hlink"/>
                </a:solidFill>
                <a:latin typeface="Times New Roman"/>
                <a:ea typeface="Times New Roman"/>
                <a:cs typeface="Times New Roman"/>
                <a:sym typeface="Times New Roman"/>
                <a:hlinkClick r:id="rId4"/>
              </a:rPr>
              <a:t> HAVING</a:t>
            </a:r>
            <a:r>
              <a:rPr lang="en-US" sz="1600">
                <a:solidFill>
                  <a:srgbClr val="40424E"/>
                </a:solidFill>
                <a:latin typeface="Times New Roman"/>
                <a:ea typeface="Times New Roman"/>
                <a:cs typeface="Times New Roman"/>
                <a:sym typeface="Times New Roman"/>
              </a:rPr>
              <a:t> clause, FROM clause.</a:t>
            </a:r>
            <a:br>
              <a:rPr lang="en-US" sz="1600">
                <a:solidFill>
                  <a:srgbClr val="40424E"/>
                </a:solidFill>
                <a:latin typeface="Times New Roman"/>
                <a:ea typeface="Times New Roman"/>
                <a:cs typeface="Times New Roman"/>
                <a:sym typeface="Times New Roman"/>
              </a:rPr>
            </a:br>
            <a:r>
              <a:rPr lang="en-US" sz="1600">
                <a:solidFill>
                  <a:srgbClr val="40424E"/>
                </a:solidFill>
                <a:latin typeface="Times New Roman"/>
                <a:ea typeface="Times New Roman"/>
                <a:cs typeface="Times New Roman"/>
                <a:sym typeface="Times New Roman"/>
              </a:rPr>
              <a:t>Subqueries can be used with SELECT, UPDATE, INSERT, DELETE statements along with expression operator. It could be equality operator or comparison operator such as =, &gt;, =, &lt;= and Like operator.</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A subquery is a query within another query. The outer query is called as main query and inner query is called as subquery.</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The subquery generally executes first, and its output is used to complete the query condition for the main or outer query.</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Subquery must be enclosed in parentheses.</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Subqueries are on the right side of the comparison operator.</a:t>
            </a:r>
            <a:endParaRPr/>
          </a:p>
          <a:p>
            <a:pPr marL="228600" lvl="0" indent="-228600" algn="just" rtl="0">
              <a:lnSpc>
                <a:spcPct val="90000"/>
              </a:lnSpc>
              <a:spcBef>
                <a:spcPts val="1000"/>
              </a:spcBef>
              <a:spcAft>
                <a:spcPts val="0"/>
              </a:spcAft>
              <a:buClr>
                <a:srgbClr val="40424E"/>
              </a:buClr>
              <a:buSzPts val="1600"/>
              <a:buFont typeface="Arial"/>
              <a:buChar char="•"/>
            </a:pPr>
            <a:r>
              <a:rPr lang="en-US" sz="1600" u="sng">
                <a:solidFill>
                  <a:schemeClr val="hlink"/>
                </a:solidFill>
                <a:latin typeface="Times New Roman"/>
                <a:ea typeface="Times New Roman"/>
                <a:cs typeface="Times New Roman"/>
                <a:sym typeface="Times New Roman"/>
                <a:hlinkClick r:id="rId5"/>
              </a:rPr>
              <a:t>ORDER BY</a:t>
            </a:r>
            <a:r>
              <a:rPr lang="en-US" sz="1600">
                <a:solidFill>
                  <a:srgbClr val="40424E"/>
                </a:solidFill>
                <a:latin typeface="Times New Roman"/>
                <a:ea typeface="Times New Roman"/>
                <a:cs typeface="Times New Roman"/>
                <a:sym typeface="Times New Roman"/>
              </a:rPr>
              <a:t> command cannot be used in a Subquery. </a:t>
            </a:r>
            <a:r>
              <a:rPr lang="en-US" sz="1600" u="sng">
                <a:solidFill>
                  <a:schemeClr val="hlink"/>
                </a:solidFill>
                <a:latin typeface="Times New Roman"/>
                <a:ea typeface="Times New Roman"/>
                <a:cs typeface="Times New Roman"/>
                <a:sym typeface="Times New Roman"/>
                <a:hlinkClick r:id="rId6"/>
              </a:rPr>
              <a:t>GROUPBY </a:t>
            </a:r>
            <a:r>
              <a:rPr lang="en-US" sz="1600">
                <a:solidFill>
                  <a:srgbClr val="40424E"/>
                </a:solidFill>
                <a:latin typeface="Times New Roman"/>
                <a:ea typeface="Times New Roman"/>
                <a:cs typeface="Times New Roman"/>
                <a:sym typeface="Times New Roman"/>
              </a:rPr>
              <a:t>command can be used to perform same function as ORDER BY command.</a:t>
            </a:r>
            <a:endParaRPr/>
          </a:p>
          <a:p>
            <a:pPr marL="228600" lvl="0" indent="-228600" algn="just" rtl="0">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Use single-row operators with singlerow Subqueries. Use multiple-row operators with multiple-row Subqueries.</a:t>
            </a:r>
            <a:endParaRPr/>
          </a:p>
          <a:p>
            <a:pPr marL="228600" lvl="0" indent="-127000" algn="just"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body" idx="1"/>
          </p:nvPr>
        </p:nvSpPr>
        <p:spPr>
          <a:xfrm>
            <a:off x="729842" y="620785"/>
            <a:ext cx="11056689" cy="57045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ctr" rtl="0">
              <a:lnSpc>
                <a:spcPct val="90000"/>
              </a:lnSpc>
              <a:spcBef>
                <a:spcPts val="0"/>
              </a:spcBef>
              <a:spcAft>
                <a:spcPts val="0"/>
              </a:spcAft>
              <a:buClr>
                <a:srgbClr val="40424E"/>
              </a:buClr>
              <a:buSzPct val="100000"/>
              <a:buChar char="•"/>
            </a:pPr>
            <a:r>
              <a:rPr lang="en-US" sz="2600" b="1" i="0">
                <a:solidFill>
                  <a:srgbClr val="40424E"/>
                </a:solidFill>
                <a:latin typeface="Times New Roman"/>
                <a:ea typeface="Times New Roman"/>
                <a:cs typeface="Times New Roman"/>
                <a:sym typeface="Times New Roman"/>
              </a:rPr>
              <a:t>Subqueries with SELECT statement</a:t>
            </a:r>
            <a:endParaRPr/>
          </a:p>
          <a:p>
            <a:pPr marL="228600" lvl="0" indent="-228600" algn="l" rtl="0">
              <a:lnSpc>
                <a:spcPct val="90000"/>
              </a:lnSpc>
              <a:spcBef>
                <a:spcPts val="1000"/>
              </a:spcBef>
              <a:spcAft>
                <a:spcPts val="0"/>
              </a:spcAft>
              <a:buClr>
                <a:srgbClr val="40424E"/>
              </a:buClr>
              <a:buSzPct val="100000"/>
              <a:buChar char="•"/>
            </a:pPr>
            <a:r>
              <a:rPr lang="en-US" sz="2300" b="1" i="0">
                <a:solidFill>
                  <a:srgbClr val="40424E"/>
                </a:solidFill>
                <a:latin typeface="Times New Roman"/>
                <a:ea typeface="Times New Roman"/>
                <a:cs typeface="Times New Roman"/>
                <a:sym typeface="Times New Roman"/>
              </a:rPr>
              <a:t>Syntax</a:t>
            </a:r>
            <a:endParaRPr/>
          </a:p>
          <a:p>
            <a:pPr marL="228600" lvl="0" indent="-228600" algn="l" rtl="0">
              <a:lnSpc>
                <a:spcPct val="90000"/>
              </a:lnSpc>
              <a:spcBef>
                <a:spcPts val="1000"/>
              </a:spcBef>
              <a:spcAft>
                <a:spcPts val="0"/>
              </a:spcAft>
              <a:buClr>
                <a:schemeClr val="dk1"/>
              </a:buClr>
              <a:buSzPct val="100000"/>
              <a:buChar char="•"/>
            </a:pPr>
            <a:r>
              <a:rPr lang="en-US" sz="2300" b="0" i="0" u="none" strike="noStrike" cap="none">
                <a:solidFill>
                  <a:schemeClr val="dk1"/>
                </a:solidFill>
                <a:latin typeface="Times New Roman"/>
                <a:ea typeface="Times New Roman"/>
                <a:cs typeface="Times New Roman"/>
                <a:sym typeface="Times New Roman"/>
              </a:rPr>
              <a:t>SELECT column_name FROM table_name WHERE column_name </a:t>
            </a:r>
            <a:r>
              <a:rPr lang="en-US" sz="2300" b="0" i="1" u="none" strike="noStrike" cap="none">
                <a:solidFill>
                  <a:schemeClr val="dk1"/>
                </a:solidFill>
                <a:latin typeface="Times New Roman"/>
                <a:ea typeface="Times New Roman"/>
                <a:cs typeface="Times New Roman"/>
                <a:sym typeface="Times New Roman"/>
              </a:rPr>
              <a:t>expression operator</a:t>
            </a:r>
            <a:r>
              <a:rPr lang="en-US" sz="2300" b="0" i="0" u="none" strike="noStrike" cap="none">
                <a:solidFill>
                  <a:schemeClr val="dk1"/>
                </a:solidFill>
                <a:latin typeface="Times New Roman"/>
                <a:ea typeface="Times New Roman"/>
                <a:cs typeface="Times New Roman"/>
                <a:sym typeface="Times New Roman"/>
              </a:rPr>
              <a:t> ( SELECT COLUMN_NAME from TABLE_NAME WHERE ... ); </a:t>
            </a:r>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a:ea typeface="Consolas"/>
              <a:cs typeface="Consolas"/>
              <a:sym typeface="Consolas"/>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a:ea typeface="Consolas"/>
              <a:cs typeface="Consolas"/>
              <a:sym typeface="Consolas"/>
            </a:endParaRPr>
          </a:p>
          <a:p>
            <a:pPr marL="228600" lvl="0" indent="-131445" algn="ctr"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77470" algn="l" rtl="0">
              <a:lnSpc>
                <a:spcPct val="90000"/>
              </a:lnSpc>
              <a:spcBef>
                <a:spcPts val="1000"/>
              </a:spcBef>
              <a:spcAft>
                <a:spcPts val="0"/>
              </a:spcAft>
              <a:buClr>
                <a:schemeClr val="dk1"/>
              </a:buClr>
              <a:buSzPct val="100000"/>
              <a:buNone/>
            </a:pPr>
            <a:endParaRPr>
              <a:solidFill>
                <a:schemeClr val="dk1"/>
              </a:solidFill>
              <a:latin typeface="Consolas"/>
              <a:ea typeface="Consolas"/>
              <a:cs typeface="Consolas"/>
              <a:sym typeface="Consolas"/>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131445" algn="l" rtl="0">
              <a:lnSpc>
                <a:spcPct val="90000"/>
              </a:lnSpc>
              <a:spcBef>
                <a:spcPts val="1000"/>
              </a:spcBef>
              <a:spcAft>
                <a:spcPts val="0"/>
              </a:spcAft>
              <a:buClr>
                <a:schemeClr val="dk1"/>
              </a:buClr>
              <a:buSzPct val="100000"/>
              <a:buNone/>
            </a:pPr>
            <a:endParaRPr sz="1800" b="0" i="0" u="none" strike="noStrike" cap="none">
              <a:solidFill>
                <a:schemeClr val="dk1"/>
              </a:solidFill>
              <a:latin typeface="Consolas"/>
              <a:ea typeface="Consolas"/>
              <a:cs typeface="Consolas"/>
              <a:sym typeface="Consolas"/>
            </a:endParaRPr>
          </a:p>
          <a:p>
            <a:pPr marL="228600" lvl="0" indent="-104457" algn="l" rtl="0">
              <a:lnSpc>
                <a:spcPct val="90000"/>
              </a:lnSpc>
              <a:spcBef>
                <a:spcPts val="1000"/>
              </a:spcBef>
              <a:spcAft>
                <a:spcPts val="0"/>
              </a:spcAft>
              <a:buClr>
                <a:schemeClr val="dk1"/>
              </a:buClr>
              <a:buSzPct val="100000"/>
              <a:buNone/>
            </a:pPr>
            <a:endParaRPr sz="2300" b="0" i="0" u="none" strike="noStrike" cap="none">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300" b="0" i="0" u="none" strike="noStrike" cap="none">
                <a:solidFill>
                  <a:schemeClr val="dk1"/>
                </a:solidFill>
                <a:latin typeface="Times New Roman"/>
                <a:ea typeface="Times New Roman"/>
                <a:cs typeface="Times New Roman"/>
                <a:sym typeface="Times New Roman"/>
              </a:rPr>
              <a:t>Select NAME, LOCATION, PHONE_NUMBER from DATABASE WHERE ROLL_NO IN (SELECT ROLL_NO from STUDENT where SECTION=’A’); </a:t>
            </a:r>
            <a:endParaRPr/>
          </a:p>
          <a:p>
            <a:pPr marL="228600" lvl="0" indent="-77470" algn="l" rtl="0">
              <a:lnSpc>
                <a:spcPct val="90000"/>
              </a:lnSpc>
              <a:spcBef>
                <a:spcPts val="1000"/>
              </a:spcBef>
              <a:spcAft>
                <a:spcPts val="0"/>
              </a:spcAft>
              <a:buClr>
                <a:schemeClr val="dk1"/>
              </a:buClr>
              <a:buSzPct val="100000"/>
              <a:buNone/>
            </a:pPr>
            <a:endParaRPr/>
          </a:p>
        </p:txBody>
      </p:sp>
      <p:pic>
        <p:nvPicPr>
          <p:cNvPr id="395" name="Google Shape;395;p51"/>
          <p:cNvPicPr preferRelativeResize="0"/>
          <p:nvPr/>
        </p:nvPicPr>
        <p:blipFill rotWithShape="1">
          <a:blip r:embed="rId3">
            <a:alphaModFix/>
          </a:blip>
          <a:srcRect l="8627" t="14103" r="22872" b="2427"/>
          <a:stretch/>
        </p:blipFill>
        <p:spPr>
          <a:xfrm>
            <a:off x="1308684" y="2332139"/>
            <a:ext cx="5276674" cy="2877423"/>
          </a:xfrm>
          <a:prstGeom prst="rect">
            <a:avLst/>
          </a:prstGeom>
          <a:noFill/>
          <a:ln>
            <a:noFill/>
          </a:ln>
        </p:spPr>
      </p:pic>
      <p:pic>
        <p:nvPicPr>
          <p:cNvPr id="396" name="Google Shape;396;p51"/>
          <p:cNvPicPr preferRelativeResize="0"/>
          <p:nvPr/>
        </p:nvPicPr>
        <p:blipFill rotWithShape="1">
          <a:blip r:embed="rId4">
            <a:alphaModFix/>
          </a:blip>
          <a:srcRect l="12424" t="46568" r="22880" b="5047"/>
          <a:stretch/>
        </p:blipFill>
        <p:spPr>
          <a:xfrm>
            <a:off x="6968455" y="3150064"/>
            <a:ext cx="3707934" cy="124157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2"/>
          <p:cNvSpPr txBox="1">
            <a:spLocks noGrp="1"/>
          </p:cNvSpPr>
          <p:nvPr>
            <p:ph type="body" idx="1"/>
          </p:nvPr>
        </p:nvSpPr>
        <p:spPr>
          <a:xfrm>
            <a:off x="679508" y="637563"/>
            <a:ext cx="11098635" cy="5326217"/>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600"/>
              <a:buChar char="•"/>
            </a:pPr>
            <a:r>
              <a:rPr lang="en-US" sz="1600" b="1" i="0">
                <a:latin typeface="Times New Roman"/>
                <a:ea typeface="Times New Roman"/>
                <a:cs typeface="Times New Roman"/>
                <a:sym typeface="Times New Roman"/>
              </a:rPr>
              <a:t>Subqueries with the INSERT Statement</a:t>
            </a:r>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Subqueries also can be used with INSERT statements. </a:t>
            </a:r>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The INSERT statement uses the data returned from the subquery to insert into another table. </a:t>
            </a:r>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Times New Roman"/>
                <a:ea typeface="Times New Roman"/>
                <a:cs typeface="Times New Roman"/>
                <a:sym typeface="Times New Roman"/>
              </a:rPr>
              <a:t>The selected data in the subquery can be modified with any of the character, date or number functions.</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2800"/>
              <a:buChar char="•"/>
            </a:pPr>
            <a:r>
              <a:rPr lang="en-US">
                <a:solidFill>
                  <a:srgbClr val="000000"/>
                </a:solidFill>
                <a:latin typeface="Times New Roman"/>
                <a:ea typeface="Times New Roman"/>
                <a:cs typeface="Times New Roman"/>
                <a:sym typeface="Times New Roman"/>
              </a:rPr>
              <a:t>INSERT INTO Student1 SELECT * FROM Student2; </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402" name="Google Shape;402;p52"/>
          <p:cNvPicPr preferRelativeResize="0"/>
          <p:nvPr/>
        </p:nvPicPr>
        <p:blipFill rotWithShape="1">
          <a:blip r:embed="rId3">
            <a:alphaModFix/>
          </a:blip>
          <a:srcRect l="11701" t="30546" r="11896" b="4588"/>
          <a:stretch/>
        </p:blipFill>
        <p:spPr>
          <a:xfrm>
            <a:off x="679508" y="3057390"/>
            <a:ext cx="3447875" cy="1803633"/>
          </a:xfrm>
          <a:prstGeom prst="rect">
            <a:avLst/>
          </a:prstGeom>
          <a:noFill/>
          <a:ln>
            <a:noFill/>
          </a:ln>
        </p:spPr>
      </p:pic>
      <p:pic>
        <p:nvPicPr>
          <p:cNvPr id="403" name="Google Shape;403;p52"/>
          <p:cNvPicPr preferRelativeResize="0"/>
          <p:nvPr/>
        </p:nvPicPr>
        <p:blipFill rotWithShape="1">
          <a:blip r:embed="rId4">
            <a:alphaModFix/>
          </a:blip>
          <a:srcRect t="64125" r="40730"/>
          <a:stretch/>
        </p:blipFill>
        <p:spPr>
          <a:xfrm>
            <a:off x="4127383" y="3280096"/>
            <a:ext cx="4379055" cy="1580927"/>
          </a:xfrm>
          <a:prstGeom prst="rect">
            <a:avLst/>
          </a:prstGeom>
          <a:noFill/>
          <a:ln>
            <a:noFill/>
          </a:ln>
        </p:spPr>
      </p:pic>
      <p:pic>
        <p:nvPicPr>
          <p:cNvPr id="404" name="Google Shape;404;p52"/>
          <p:cNvPicPr preferRelativeResize="0"/>
          <p:nvPr/>
        </p:nvPicPr>
        <p:blipFill rotWithShape="1">
          <a:blip r:embed="rId4">
            <a:alphaModFix/>
          </a:blip>
          <a:srcRect l="46251" t="8862" r="38478" b="83586"/>
          <a:stretch/>
        </p:blipFill>
        <p:spPr>
          <a:xfrm>
            <a:off x="4127383" y="3036021"/>
            <a:ext cx="1327774" cy="327170"/>
          </a:xfrm>
          <a:prstGeom prst="rect">
            <a:avLst/>
          </a:prstGeom>
          <a:noFill/>
          <a:ln>
            <a:noFill/>
          </a:ln>
        </p:spPr>
      </p:pic>
      <p:pic>
        <p:nvPicPr>
          <p:cNvPr id="405" name="Google Shape;405;p52"/>
          <p:cNvPicPr preferRelativeResize="0"/>
          <p:nvPr/>
        </p:nvPicPr>
        <p:blipFill rotWithShape="1">
          <a:blip r:embed="rId5">
            <a:alphaModFix/>
          </a:blip>
          <a:srcRect l="11741" t="18465" r="28101"/>
          <a:stretch/>
        </p:blipFill>
        <p:spPr>
          <a:xfrm>
            <a:off x="8506438" y="3280096"/>
            <a:ext cx="3447875" cy="331516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3"/>
          <p:cNvSpPr txBox="1">
            <a:spLocks noGrp="1"/>
          </p:cNvSpPr>
          <p:nvPr>
            <p:ph type="body" idx="1"/>
          </p:nvPr>
        </p:nvSpPr>
        <p:spPr>
          <a:xfrm>
            <a:off x="645952" y="385894"/>
            <a:ext cx="10981189" cy="6132352"/>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chemeClr val="dk1"/>
              </a:buClr>
              <a:buSzPts val="1600"/>
              <a:buChar char="•"/>
            </a:pPr>
            <a:r>
              <a:rPr lang="en-US" sz="1600" b="1" i="0">
                <a:latin typeface="Times New Roman"/>
                <a:ea typeface="Times New Roman"/>
                <a:cs typeface="Times New Roman"/>
                <a:sym typeface="Times New Roman"/>
              </a:rPr>
              <a:t>Subqueries with the UPDATE Statement</a:t>
            </a:r>
            <a:endParaRPr/>
          </a:p>
          <a:p>
            <a:pPr marL="228600" lvl="0" indent="-228600" algn="just" rtl="0">
              <a:lnSpc>
                <a:spcPct val="90000"/>
              </a:lnSpc>
              <a:spcBef>
                <a:spcPts val="1000"/>
              </a:spcBef>
              <a:spcAft>
                <a:spcPts val="0"/>
              </a:spcAft>
              <a:buClr>
                <a:srgbClr val="000000"/>
              </a:buClr>
              <a:buSzPts val="1600"/>
              <a:buChar char="•"/>
            </a:pPr>
            <a:r>
              <a:rPr lang="en-US" sz="1600" b="0" i="0">
                <a:solidFill>
                  <a:srgbClr val="000000"/>
                </a:solidFill>
                <a:latin typeface="Times New Roman"/>
                <a:ea typeface="Times New Roman"/>
                <a:cs typeface="Times New Roman"/>
                <a:sym typeface="Times New Roman"/>
              </a:rPr>
              <a:t>The subquery can be used in conjunction with the UPDATE statement. Either single or multiple columns in a table can be updated when using a subquery with the UPDATE statement.</a:t>
            </a:r>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To update name of the students to geeks in Student2 table whose location is same as Raju,Ravi in Student1 table</a:t>
            </a:r>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UPDATE Student2 SET NAME=’geeks’ WHERE LOCATION IN ( SELECT LOCATION FROM Student1 WHERE NAME IN (‘Raju’,’Ravi’)); </a:t>
            </a:r>
            <a:endParaRPr/>
          </a:p>
          <a:p>
            <a:pPr marL="228600" lvl="0" indent="-127000" algn="just"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p:txBody>
      </p:sp>
      <p:pic>
        <p:nvPicPr>
          <p:cNvPr id="411" name="Google Shape;411;p53"/>
          <p:cNvPicPr preferRelativeResize="0"/>
          <p:nvPr/>
        </p:nvPicPr>
        <p:blipFill rotWithShape="1">
          <a:blip r:embed="rId3">
            <a:alphaModFix/>
          </a:blip>
          <a:srcRect l="18579" t="36158" r="15555" b="1696"/>
          <a:stretch/>
        </p:blipFill>
        <p:spPr>
          <a:xfrm>
            <a:off x="4429388" y="4937442"/>
            <a:ext cx="3775045" cy="1534664"/>
          </a:xfrm>
          <a:prstGeom prst="rect">
            <a:avLst/>
          </a:prstGeom>
          <a:noFill/>
          <a:ln>
            <a:noFill/>
          </a:ln>
        </p:spPr>
      </p:pic>
      <p:pic>
        <p:nvPicPr>
          <p:cNvPr id="412" name="Google Shape;412;p53"/>
          <p:cNvPicPr preferRelativeResize="0"/>
          <p:nvPr/>
        </p:nvPicPr>
        <p:blipFill rotWithShape="1">
          <a:blip r:embed="rId4">
            <a:alphaModFix/>
          </a:blip>
          <a:srcRect l="11701" t="30546" r="11896" b="4588"/>
          <a:stretch/>
        </p:blipFill>
        <p:spPr>
          <a:xfrm>
            <a:off x="1669409" y="2585906"/>
            <a:ext cx="3447875" cy="1803633"/>
          </a:xfrm>
          <a:prstGeom prst="rect">
            <a:avLst/>
          </a:prstGeom>
          <a:noFill/>
          <a:ln>
            <a:noFill/>
          </a:ln>
        </p:spPr>
      </p:pic>
      <p:pic>
        <p:nvPicPr>
          <p:cNvPr id="413" name="Google Shape;413;p53"/>
          <p:cNvPicPr preferRelativeResize="0"/>
          <p:nvPr/>
        </p:nvPicPr>
        <p:blipFill rotWithShape="1">
          <a:blip r:embed="rId5">
            <a:alphaModFix/>
          </a:blip>
          <a:srcRect t="64125" r="40730"/>
          <a:stretch/>
        </p:blipFill>
        <p:spPr>
          <a:xfrm>
            <a:off x="5117284" y="2808612"/>
            <a:ext cx="4379055" cy="1580927"/>
          </a:xfrm>
          <a:prstGeom prst="rect">
            <a:avLst/>
          </a:prstGeom>
          <a:noFill/>
          <a:ln>
            <a:noFill/>
          </a:ln>
        </p:spPr>
      </p:pic>
      <p:pic>
        <p:nvPicPr>
          <p:cNvPr id="414" name="Google Shape;414;p53"/>
          <p:cNvPicPr preferRelativeResize="0"/>
          <p:nvPr/>
        </p:nvPicPr>
        <p:blipFill rotWithShape="1">
          <a:blip r:embed="rId5">
            <a:alphaModFix/>
          </a:blip>
          <a:srcRect l="46251" t="8862" r="38478" b="83586"/>
          <a:stretch/>
        </p:blipFill>
        <p:spPr>
          <a:xfrm>
            <a:off x="5117284" y="2585906"/>
            <a:ext cx="1327774" cy="32717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1710715" y="251935"/>
            <a:ext cx="8770500" cy="755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3600" b="0" i="0">
                <a:latin typeface="Times New Roman"/>
                <a:ea typeface="Times New Roman"/>
                <a:cs typeface="Times New Roman"/>
                <a:sym typeface="Times New Roman"/>
              </a:rPr>
              <a:t>Subqueries with the DELETE Statement</a:t>
            </a:r>
            <a:br>
              <a:rPr lang="en-US" b="0" i="0">
                <a:latin typeface="Arial"/>
                <a:ea typeface="Arial"/>
                <a:cs typeface="Arial"/>
                <a:sym typeface="Arial"/>
              </a:rPr>
            </a:br>
            <a:endParaRPr/>
          </a:p>
        </p:txBody>
      </p:sp>
      <p:sp>
        <p:nvSpPr>
          <p:cNvPr id="420" name="Google Shape;420;p54"/>
          <p:cNvSpPr txBox="1">
            <a:spLocks noGrp="1"/>
          </p:cNvSpPr>
          <p:nvPr>
            <p:ph type="body" idx="1"/>
          </p:nvPr>
        </p:nvSpPr>
        <p:spPr>
          <a:xfrm>
            <a:off x="425042" y="704676"/>
            <a:ext cx="11341915" cy="520038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700"/>
              <a:buChar char="•"/>
            </a:pPr>
            <a:r>
              <a:rPr lang="en-US" sz="1700" b="0" i="0">
                <a:solidFill>
                  <a:srgbClr val="000000"/>
                </a:solidFill>
                <a:latin typeface="Times New Roman"/>
                <a:ea typeface="Times New Roman"/>
                <a:cs typeface="Times New Roman"/>
                <a:sym typeface="Times New Roman"/>
              </a:rPr>
              <a:t>The subquery can be used in conjunction with the DELETE statement like with any other statements mentioned above.</a:t>
            </a:r>
            <a:endParaRPr/>
          </a:p>
          <a:p>
            <a:pPr marL="228600" lvl="0" indent="-228600" algn="just" rtl="0">
              <a:lnSpc>
                <a:spcPct val="90000"/>
              </a:lnSpc>
              <a:spcBef>
                <a:spcPts val="1000"/>
              </a:spcBef>
              <a:spcAft>
                <a:spcPts val="0"/>
              </a:spcAft>
              <a:buClr>
                <a:srgbClr val="000000"/>
              </a:buClr>
              <a:buSzPts val="1700"/>
              <a:buChar char="•"/>
            </a:pPr>
            <a:r>
              <a:rPr lang="en-US" sz="1700">
                <a:solidFill>
                  <a:srgbClr val="000000"/>
                </a:solidFill>
                <a:latin typeface="Times New Roman"/>
                <a:ea typeface="Times New Roman"/>
                <a:cs typeface="Times New Roman"/>
                <a:sym typeface="Times New Roman"/>
              </a:rPr>
              <a:t>To delete students from Student2 table whose rollno is same as that in Student1 table and having location as Chennai.</a:t>
            </a:r>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a:ea typeface="Times New Roman"/>
              <a:cs typeface="Times New Roman"/>
              <a:sym typeface="Times New Roman"/>
            </a:endParaRPr>
          </a:p>
          <a:p>
            <a:pPr marL="228600" lvl="0" indent="-50800" algn="just" rtl="0">
              <a:lnSpc>
                <a:spcPct val="90000"/>
              </a:lnSpc>
              <a:spcBef>
                <a:spcPts val="1000"/>
              </a:spcBef>
              <a:spcAft>
                <a:spcPts val="0"/>
              </a:spcAft>
              <a:buClr>
                <a:schemeClr val="dk1"/>
              </a:buClr>
              <a:buSzPts val="2800"/>
              <a:buNone/>
            </a:pPr>
            <a:endParaRPr>
              <a:solidFill>
                <a:srgbClr val="00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DELETE FROM Student2 WHERE ROLL_NO IN ( SELECT ROLL_NO FROM Student1 WHERE LOCATION = ’chennai’); </a:t>
            </a:r>
            <a:endParaRPr/>
          </a:p>
          <a:p>
            <a:pPr marL="228600" lvl="0" indent="-508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pic>
        <p:nvPicPr>
          <p:cNvPr id="421" name="Google Shape;421;p54"/>
          <p:cNvPicPr preferRelativeResize="0"/>
          <p:nvPr/>
        </p:nvPicPr>
        <p:blipFill rotWithShape="1">
          <a:blip r:embed="rId3">
            <a:alphaModFix/>
          </a:blip>
          <a:srcRect l="11701" t="30546" r="11896" b="4588"/>
          <a:stretch/>
        </p:blipFill>
        <p:spPr>
          <a:xfrm>
            <a:off x="1577130" y="2497031"/>
            <a:ext cx="3447875" cy="1803633"/>
          </a:xfrm>
          <a:prstGeom prst="rect">
            <a:avLst/>
          </a:prstGeom>
          <a:noFill/>
          <a:ln>
            <a:noFill/>
          </a:ln>
        </p:spPr>
      </p:pic>
      <p:pic>
        <p:nvPicPr>
          <p:cNvPr id="422" name="Google Shape;422;p54"/>
          <p:cNvPicPr preferRelativeResize="0"/>
          <p:nvPr/>
        </p:nvPicPr>
        <p:blipFill rotWithShape="1">
          <a:blip r:embed="rId4">
            <a:alphaModFix/>
          </a:blip>
          <a:srcRect t="64125" r="40730"/>
          <a:stretch/>
        </p:blipFill>
        <p:spPr>
          <a:xfrm>
            <a:off x="4901968" y="2731470"/>
            <a:ext cx="4379055" cy="1580927"/>
          </a:xfrm>
          <a:prstGeom prst="rect">
            <a:avLst/>
          </a:prstGeom>
          <a:noFill/>
          <a:ln>
            <a:noFill/>
          </a:ln>
        </p:spPr>
      </p:pic>
      <p:pic>
        <p:nvPicPr>
          <p:cNvPr id="423" name="Google Shape;423;p54"/>
          <p:cNvPicPr preferRelativeResize="0"/>
          <p:nvPr/>
        </p:nvPicPr>
        <p:blipFill rotWithShape="1">
          <a:blip r:embed="rId4">
            <a:alphaModFix/>
          </a:blip>
          <a:srcRect l="46251" t="8862" r="38478" b="83586"/>
          <a:stretch/>
        </p:blipFill>
        <p:spPr>
          <a:xfrm>
            <a:off x="4977751" y="2497031"/>
            <a:ext cx="1327774" cy="327170"/>
          </a:xfrm>
          <a:prstGeom prst="rect">
            <a:avLst/>
          </a:prstGeom>
          <a:noFill/>
          <a:ln>
            <a:noFill/>
          </a:ln>
        </p:spPr>
      </p:pic>
      <p:pic>
        <p:nvPicPr>
          <p:cNvPr id="424" name="Google Shape;424;p54"/>
          <p:cNvPicPr preferRelativeResize="0"/>
          <p:nvPr/>
        </p:nvPicPr>
        <p:blipFill rotWithShape="1">
          <a:blip r:embed="rId5">
            <a:alphaModFix/>
          </a:blip>
          <a:srcRect l="9443" t="47309" r="19622" b="9047"/>
          <a:stretch/>
        </p:blipFill>
        <p:spPr>
          <a:xfrm>
            <a:off x="3959604" y="5040999"/>
            <a:ext cx="3682767" cy="130946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5"/>
          <p:cNvSpPr txBox="1">
            <a:spLocks noGrp="1"/>
          </p:cNvSpPr>
          <p:nvPr>
            <p:ph type="title"/>
          </p:nvPr>
        </p:nvSpPr>
        <p:spPr>
          <a:xfrm>
            <a:off x="1920240" y="123439"/>
            <a:ext cx="8770571" cy="64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4400"/>
              <a:buFont typeface="Times New Roman"/>
              <a:buNone/>
            </a:pPr>
            <a:r>
              <a:rPr lang="en-US" b="0" i="0">
                <a:solidFill>
                  <a:srgbClr val="273239"/>
                </a:solidFill>
                <a:latin typeface="Times New Roman"/>
                <a:ea typeface="Times New Roman"/>
                <a:cs typeface="Times New Roman"/>
                <a:sym typeface="Times New Roman"/>
              </a:rPr>
              <a:t>SQL Correlated Subqueries</a:t>
            </a:r>
            <a:endParaRPr b="0">
              <a:latin typeface="Times New Roman"/>
              <a:ea typeface="Times New Roman"/>
              <a:cs typeface="Times New Roman"/>
              <a:sym typeface="Times New Roman"/>
            </a:endParaRPr>
          </a:p>
        </p:txBody>
      </p:sp>
      <p:sp>
        <p:nvSpPr>
          <p:cNvPr id="430" name="Google Shape;430;p55"/>
          <p:cNvSpPr txBox="1">
            <a:spLocks noGrp="1"/>
          </p:cNvSpPr>
          <p:nvPr>
            <p:ph type="body" idx="1"/>
          </p:nvPr>
        </p:nvSpPr>
        <p:spPr>
          <a:xfrm>
            <a:off x="729842" y="771788"/>
            <a:ext cx="11023134" cy="5191992"/>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2800"/>
              <a:buFont typeface="Arial"/>
              <a:buChar char="•"/>
            </a:pPr>
            <a:r>
              <a:rPr lang="en-US" b="0" i="0">
                <a:solidFill>
                  <a:schemeClr val="dk1"/>
                </a:solidFill>
                <a:latin typeface="Times New Roman"/>
                <a:ea typeface="Times New Roman"/>
                <a:cs typeface="Times New Roman"/>
                <a:sym typeface="Times New Roman"/>
              </a:rPr>
              <a:t>Correlated subqueries are used for row-by-row processing. Each subquery is executed once for every row of the outer query.</a:t>
            </a:r>
            <a:endParaRPr/>
          </a:p>
          <a:p>
            <a:pPr marL="285750" lvl="0" indent="-285750" algn="just" rtl="0">
              <a:lnSpc>
                <a:spcPct val="90000"/>
              </a:lnSpc>
              <a:spcBef>
                <a:spcPts val="1000"/>
              </a:spcBef>
              <a:spcAft>
                <a:spcPts val="0"/>
              </a:spcAft>
              <a:buClr>
                <a:schemeClr val="dk1"/>
              </a:buClr>
              <a:buSzPts val="2800"/>
              <a:buFont typeface="Arial"/>
              <a:buChar char="•"/>
            </a:pPr>
            <a:r>
              <a:rPr lang="en-US" b="0" i="0">
                <a:solidFill>
                  <a:schemeClr val="dk1"/>
                </a:solidFill>
                <a:latin typeface="Times New Roman"/>
                <a:ea typeface="Times New Roman"/>
                <a:cs typeface="Times New Roman"/>
                <a:sym typeface="Times New Roman"/>
              </a:rPr>
              <a:t>A correlated subquery is evaluated once for each row processed by the parent statement. The parent statement can be a </a:t>
            </a:r>
            <a:r>
              <a:rPr lang="en-US" b="1" i="0">
                <a:solidFill>
                  <a:schemeClr val="dk1"/>
                </a:solidFill>
                <a:latin typeface="Times New Roman"/>
                <a:ea typeface="Times New Roman"/>
                <a:cs typeface="Times New Roman"/>
                <a:sym typeface="Times New Roman"/>
              </a:rPr>
              <a:t>SELECT</a:t>
            </a:r>
            <a:r>
              <a:rPr lang="en-US" b="0" i="0">
                <a:solidFill>
                  <a:schemeClr val="dk1"/>
                </a:solidFill>
                <a:latin typeface="Times New Roman"/>
                <a:ea typeface="Times New Roman"/>
                <a:cs typeface="Times New Roman"/>
                <a:sym typeface="Times New Roman"/>
              </a:rPr>
              <a:t>, </a:t>
            </a:r>
            <a:r>
              <a:rPr lang="en-US" b="1" i="0">
                <a:solidFill>
                  <a:schemeClr val="dk1"/>
                </a:solidFill>
                <a:latin typeface="Times New Roman"/>
                <a:ea typeface="Times New Roman"/>
                <a:cs typeface="Times New Roman"/>
                <a:sym typeface="Times New Roman"/>
              </a:rPr>
              <a:t>UPDATE</a:t>
            </a:r>
            <a:r>
              <a:rPr lang="en-US" b="0" i="0">
                <a:solidFill>
                  <a:schemeClr val="dk1"/>
                </a:solidFill>
                <a:latin typeface="Times New Roman"/>
                <a:ea typeface="Times New Roman"/>
                <a:cs typeface="Times New Roman"/>
                <a:sym typeface="Times New Roman"/>
              </a:rPr>
              <a:t>, or </a:t>
            </a:r>
            <a:r>
              <a:rPr lang="en-US" b="1" i="0">
                <a:solidFill>
                  <a:schemeClr val="dk1"/>
                </a:solidFill>
                <a:latin typeface="Times New Roman"/>
                <a:ea typeface="Times New Roman"/>
                <a:cs typeface="Times New Roman"/>
                <a:sym typeface="Times New Roman"/>
              </a:rPr>
              <a:t>DELETE</a:t>
            </a:r>
            <a:r>
              <a:rPr lang="en-US" b="0" i="0">
                <a:solidFill>
                  <a:schemeClr val="dk1"/>
                </a:solidFill>
                <a:latin typeface="Times New Roman"/>
                <a:ea typeface="Times New Roman"/>
                <a:cs typeface="Times New Roman"/>
                <a:sym typeface="Times New Roman"/>
              </a:rPr>
              <a:t> statement.</a:t>
            </a:r>
            <a:endParaRPr/>
          </a:p>
          <a:p>
            <a:pPr marL="285750" lvl="0" indent="-285750" algn="just" rtl="0">
              <a:lnSpc>
                <a:spcPct val="90000"/>
              </a:lnSpc>
              <a:spcBef>
                <a:spcPts val="1000"/>
              </a:spcBef>
              <a:spcAft>
                <a:spcPts val="0"/>
              </a:spcAft>
              <a:buClr>
                <a:schemeClr val="dk1"/>
              </a:buClr>
              <a:buSzPts val="2800"/>
              <a:buFont typeface="Arial"/>
              <a:buChar char="•"/>
            </a:pPr>
            <a:r>
              <a:rPr lang="en-US" b="0" i="0">
                <a:solidFill>
                  <a:schemeClr val="dk1"/>
                </a:solidFill>
                <a:latin typeface="Times New Roman"/>
                <a:ea typeface="Times New Roman"/>
                <a:cs typeface="Times New Roman"/>
                <a:sym typeface="Times New Roman"/>
              </a:rPr>
              <a:t>A correlated subquery is one way of reading every row in a table and comparing values in each row against related data. </a:t>
            </a:r>
            <a:endParaRPr/>
          </a:p>
          <a:p>
            <a:pPr marL="285750" lvl="0" indent="-285750" algn="just" rtl="0">
              <a:lnSpc>
                <a:spcPct val="90000"/>
              </a:lnSpc>
              <a:spcBef>
                <a:spcPts val="1000"/>
              </a:spcBef>
              <a:spcAft>
                <a:spcPts val="0"/>
              </a:spcAft>
              <a:buClr>
                <a:schemeClr val="dk1"/>
              </a:buClr>
              <a:buSzPts val="2800"/>
              <a:buFont typeface="Arial"/>
              <a:buChar char="•"/>
            </a:pPr>
            <a:r>
              <a:rPr lang="en-US" b="0" i="0">
                <a:solidFill>
                  <a:schemeClr val="dk1"/>
                </a:solidFill>
                <a:latin typeface="Times New Roman"/>
                <a:ea typeface="Times New Roman"/>
                <a:cs typeface="Times New Roman"/>
                <a:sym typeface="Times New Roman"/>
              </a:rPr>
              <a:t>It is used whenever a subquery must return a different result or set of results for each candidate row considered by the main query. </a:t>
            </a:r>
            <a:endParaRPr/>
          </a:p>
          <a:p>
            <a:pPr marL="285750" lvl="0" indent="-107950" algn="just" rtl="0">
              <a:lnSpc>
                <a:spcPct val="90000"/>
              </a:lnSpc>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p:txBody>
      </p:sp>
      <p:pic>
        <p:nvPicPr>
          <p:cNvPr id="431" name="Google Shape;431;p55"/>
          <p:cNvPicPr preferRelativeResize="0"/>
          <p:nvPr/>
        </p:nvPicPr>
        <p:blipFill rotWithShape="1">
          <a:blip r:embed="rId3">
            <a:alphaModFix/>
          </a:blip>
          <a:srcRect l="25752" t="46421" r="17605"/>
          <a:stretch/>
        </p:blipFill>
        <p:spPr>
          <a:xfrm>
            <a:off x="4840448" y="4294547"/>
            <a:ext cx="4890781" cy="219174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title"/>
          </p:nvPr>
        </p:nvSpPr>
        <p:spPr>
          <a:xfrm>
            <a:off x="1920240" y="442221"/>
            <a:ext cx="8770571" cy="8245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sz="3100" b="0" i="0">
                <a:solidFill>
                  <a:srgbClr val="40424E"/>
                </a:solidFill>
                <a:latin typeface="Times New Roman"/>
                <a:ea typeface="Times New Roman"/>
                <a:cs typeface="Times New Roman"/>
                <a:sym typeface="Times New Roman"/>
              </a:rPr>
              <a:t>Nested Subqueries Versus Correlated Subqueries</a:t>
            </a:r>
            <a:br>
              <a:rPr lang="en-US" b="1" i="0">
                <a:solidFill>
                  <a:srgbClr val="40424E"/>
                </a:solidFill>
                <a:latin typeface="Arial"/>
                <a:ea typeface="Arial"/>
                <a:cs typeface="Arial"/>
                <a:sym typeface="Arial"/>
              </a:rPr>
            </a:br>
            <a:endParaRPr/>
          </a:p>
        </p:txBody>
      </p:sp>
      <p:sp>
        <p:nvSpPr>
          <p:cNvPr id="437" name="Google Shape;437;p56"/>
          <p:cNvSpPr txBox="1">
            <a:spLocks noGrp="1"/>
          </p:cNvSpPr>
          <p:nvPr>
            <p:ph type="body" idx="1"/>
          </p:nvPr>
        </p:nvSpPr>
        <p:spPr>
          <a:xfrm>
            <a:off x="713064" y="847288"/>
            <a:ext cx="11081857" cy="511649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0" i="0">
                <a:solidFill>
                  <a:schemeClr val="dk1"/>
                </a:solidFill>
                <a:latin typeface="Times New Roman"/>
                <a:ea typeface="Times New Roman"/>
                <a:cs typeface="Times New Roman"/>
                <a:sym typeface="Times New Roman"/>
              </a:rPr>
              <a:t>With a normal nested subquery, the inner </a:t>
            </a:r>
            <a:r>
              <a:rPr lang="en-US" b="1" i="0">
                <a:solidFill>
                  <a:schemeClr val="dk1"/>
                </a:solidFill>
                <a:latin typeface="Times New Roman"/>
                <a:ea typeface="Times New Roman"/>
                <a:cs typeface="Times New Roman"/>
                <a:sym typeface="Times New Roman"/>
              </a:rPr>
              <a:t>SELECT</a:t>
            </a:r>
            <a:r>
              <a:rPr lang="en-US" b="0" i="0">
                <a:solidFill>
                  <a:schemeClr val="dk1"/>
                </a:solidFill>
                <a:latin typeface="Times New Roman"/>
                <a:ea typeface="Times New Roman"/>
                <a:cs typeface="Times New Roman"/>
                <a:sym typeface="Times New Roman"/>
              </a:rPr>
              <a:t> query runs first and executes once, returning values to be used by the main query.</a:t>
            </a:r>
            <a:endParaRPr/>
          </a:p>
          <a:p>
            <a:pPr marL="228600" lvl="0" indent="-50800" algn="just" rtl="0">
              <a:lnSpc>
                <a:spcPct val="90000"/>
              </a:lnSpc>
              <a:spcBef>
                <a:spcPts val="1000"/>
              </a:spcBef>
              <a:spcAft>
                <a:spcPts val="0"/>
              </a:spcAft>
              <a:buClr>
                <a:schemeClr val="dk1"/>
              </a:buClr>
              <a:buSzPts val="2800"/>
              <a:buNone/>
            </a:pPr>
            <a:endParaRPr>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b="0" i="0">
                <a:solidFill>
                  <a:schemeClr val="dk1"/>
                </a:solidFill>
                <a:latin typeface="Times New Roman"/>
                <a:ea typeface="Times New Roman"/>
                <a:cs typeface="Times New Roman"/>
                <a:sym typeface="Times New Roman"/>
              </a:rPr>
              <a:t>A correlated subquery, however, executes once for each candidate row considered by the outer query. In other words, the inner query is driven by the outer query.</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b="1" i="0">
                <a:solidFill>
                  <a:schemeClr val="dk1"/>
                </a:solidFill>
                <a:latin typeface="Times New Roman"/>
                <a:ea typeface="Times New Roman"/>
                <a:cs typeface="Times New Roman"/>
                <a:sym typeface="Times New Roman"/>
              </a:rPr>
              <a:t>NOTE :</a:t>
            </a:r>
            <a:r>
              <a:rPr lang="en-US" b="0" i="0">
                <a:solidFill>
                  <a:schemeClr val="dk1"/>
                </a:solidFill>
                <a:latin typeface="Times New Roman"/>
                <a:ea typeface="Times New Roman"/>
                <a:cs typeface="Times New Roman"/>
                <a:sym typeface="Times New Roman"/>
              </a:rPr>
              <a:t> You can also use the </a:t>
            </a:r>
            <a:r>
              <a:rPr lang="en-US" b="1" i="0">
                <a:solidFill>
                  <a:schemeClr val="dk1"/>
                </a:solidFill>
                <a:latin typeface="Times New Roman"/>
                <a:ea typeface="Times New Roman"/>
                <a:cs typeface="Times New Roman"/>
                <a:sym typeface="Times New Roman"/>
              </a:rPr>
              <a:t>ANY</a:t>
            </a:r>
            <a:r>
              <a:rPr lang="en-US" b="0" i="0">
                <a:solidFill>
                  <a:schemeClr val="dk1"/>
                </a:solidFill>
                <a:latin typeface="Times New Roman"/>
                <a:ea typeface="Times New Roman"/>
                <a:cs typeface="Times New Roman"/>
                <a:sym typeface="Times New Roman"/>
              </a:rPr>
              <a:t> and </a:t>
            </a:r>
            <a:r>
              <a:rPr lang="en-US" b="1" i="0">
                <a:solidFill>
                  <a:schemeClr val="dk1"/>
                </a:solidFill>
                <a:latin typeface="Times New Roman"/>
                <a:ea typeface="Times New Roman"/>
                <a:cs typeface="Times New Roman"/>
                <a:sym typeface="Times New Roman"/>
              </a:rPr>
              <a:t>ALL</a:t>
            </a:r>
            <a:r>
              <a:rPr lang="en-US" b="0" i="0">
                <a:solidFill>
                  <a:schemeClr val="dk1"/>
                </a:solidFill>
                <a:latin typeface="Times New Roman"/>
                <a:ea typeface="Times New Roman"/>
                <a:cs typeface="Times New Roman"/>
                <a:sym typeface="Times New Roman"/>
              </a:rPr>
              <a:t> operator in a correlated subquery</a:t>
            </a:r>
            <a:r>
              <a:rPr lang="en-US" b="0" i="0">
                <a:solidFill>
                  <a:schemeClr val="dk1"/>
                </a:solidFill>
                <a:latin typeface="Arial"/>
                <a:ea typeface="Arial"/>
                <a:cs typeface="Arial"/>
                <a:sym typeface="Arial"/>
              </a:rPr>
              <a:t>.</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595619" y="140217"/>
            <a:ext cx="10771464" cy="66512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a:buNone/>
            </a:pPr>
            <a:r>
              <a:rPr lang="en-US" b="0" i="0">
                <a:solidFill>
                  <a:srgbClr val="273239"/>
                </a:solidFill>
                <a:latin typeface="Times New Roman"/>
                <a:ea typeface="Times New Roman"/>
                <a:cs typeface="Times New Roman"/>
                <a:sym typeface="Times New Roman"/>
              </a:rPr>
              <a:t>Correlated Subqueries with Select Statement</a:t>
            </a:r>
            <a:endParaRPr/>
          </a:p>
        </p:txBody>
      </p:sp>
      <p:sp>
        <p:nvSpPr>
          <p:cNvPr id="443" name="Google Shape;443;p57"/>
          <p:cNvSpPr txBox="1">
            <a:spLocks noGrp="1"/>
          </p:cNvSpPr>
          <p:nvPr>
            <p:ph type="body" idx="1"/>
          </p:nvPr>
        </p:nvSpPr>
        <p:spPr>
          <a:xfrm>
            <a:off x="939568" y="906011"/>
            <a:ext cx="10771464" cy="505776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Arial"/>
                <a:ea typeface="Arial"/>
                <a:cs typeface="Arial"/>
                <a:sym typeface="Arial"/>
              </a:rPr>
              <a:t> </a:t>
            </a:r>
            <a:r>
              <a:rPr lang="en-US" sz="1600" b="0" i="0">
                <a:solidFill>
                  <a:srgbClr val="40424E"/>
                </a:solidFill>
                <a:latin typeface="Times New Roman"/>
                <a:ea typeface="Times New Roman"/>
                <a:cs typeface="Times New Roman"/>
                <a:sym typeface="Times New Roman"/>
              </a:rPr>
              <a:t>Find all the employees who earn more than the average salary in their department.</a:t>
            </a:r>
            <a:endParaRPr sz="1600">
              <a:solidFill>
                <a:srgbClr val="40424E"/>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b="0" i="0" u="none" strike="noStrike" cap="none">
              <a:solidFill>
                <a:schemeClr val="dk1"/>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pic>
        <p:nvPicPr>
          <p:cNvPr id="444" name="Google Shape;444;p57"/>
          <p:cNvPicPr preferRelativeResize="0"/>
          <p:nvPr/>
        </p:nvPicPr>
        <p:blipFill rotWithShape="1">
          <a:blip r:embed="rId3">
            <a:alphaModFix/>
          </a:blip>
          <a:srcRect l="15018" t="53520" r="40779" b="4939"/>
          <a:stretch/>
        </p:blipFill>
        <p:spPr>
          <a:xfrm>
            <a:off x="4149754" y="4030910"/>
            <a:ext cx="3892491" cy="1921079"/>
          </a:xfrm>
          <a:prstGeom prst="rect">
            <a:avLst/>
          </a:prstGeom>
          <a:noFill/>
          <a:ln>
            <a:noFill/>
          </a:ln>
        </p:spPr>
      </p:pic>
      <p:pic>
        <p:nvPicPr>
          <p:cNvPr id="445" name="Google Shape;445;p57"/>
          <p:cNvPicPr preferRelativeResize="0"/>
          <p:nvPr/>
        </p:nvPicPr>
        <p:blipFill rotWithShape="1">
          <a:blip r:embed="rId3">
            <a:alphaModFix/>
          </a:blip>
          <a:srcRect l="14336" t="16783" r="16043" b="50000"/>
          <a:stretch/>
        </p:blipFill>
        <p:spPr>
          <a:xfrm>
            <a:off x="2701256" y="2617365"/>
            <a:ext cx="6576968" cy="118284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title"/>
          </p:nvPr>
        </p:nvSpPr>
        <p:spPr>
          <a:xfrm>
            <a:off x="1042118" y="165383"/>
            <a:ext cx="9751244" cy="63157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73239"/>
              </a:buClr>
              <a:buSzPct val="100000"/>
              <a:buFont typeface="Times New Roman"/>
              <a:buNone/>
            </a:pPr>
            <a:r>
              <a:rPr lang="en-US" b="0" i="0">
                <a:solidFill>
                  <a:srgbClr val="273239"/>
                </a:solidFill>
                <a:latin typeface="Times New Roman"/>
                <a:ea typeface="Times New Roman"/>
                <a:cs typeface="Times New Roman"/>
                <a:sym typeface="Times New Roman"/>
              </a:rPr>
              <a:t>Using the Exists Operator</a:t>
            </a:r>
            <a:endParaRPr/>
          </a:p>
        </p:txBody>
      </p:sp>
      <p:sp>
        <p:nvSpPr>
          <p:cNvPr id="451" name="Google Shape;451;p58"/>
          <p:cNvSpPr txBox="1">
            <a:spLocks noGrp="1"/>
          </p:cNvSpPr>
          <p:nvPr>
            <p:ph type="body" idx="1"/>
          </p:nvPr>
        </p:nvSpPr>
        <p:spPr>
          <a:xfrm>
            <a:off x="504201" y="955949"/>
            <a:ext cx="11417181" cy="547903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The EXISTS operator tests for existence of rows in the results set of the subquery. </a:t>
            </a:r>
            <a:endParaRPr/>
          </a:p>
          <a:p>
            <a:pPr marL="228600" lvl="0" indent="-50800" algn="just" rtl="0">
              <a:lnSpc>
                <a:spcPct val="90000"/>
              </a:lnSpc>
              <a:spcBef>
                <a:spcPts val="1000"/>
              </a:spcBef>
              <a:spcAft>
                <a:spcPts val="0"/>
              </a:spcAft>
              <a:buClr>
                <a:schemeClr val="dk1"/>
              </a:buClr>
              <a:buSzPts val="2800"/>
              <a:buNone/>
            </a:pPr>
            <a:endParaRPr>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If a subquery row value is found the condition is flagged </a:t>
            </a:r>
            <a:r>
              <a:rPr lang="en-US" b="1" i="0">
                <a:solidFill>
                  <a:srgbClr val="40424E"/>
                </a:solidFill>
                <a:latin typeface="Times New Roman"/>
                <a:ea typeface="Times New Roman"/>
                <a:cs typeface="Times New Roman"/>
                <a:sym typeface="Times New Roman"/>
              </a:rPr>
              <a:t>TRUE</a:t>
            </a:r>
            <a:r>
              <a:rPr lang="en-US" b="0" i="0">
                <a:solidFill>
                  <a:srgbClr val="40424E"/>
                </a:solidFill>
                <a:latin typeface="Times New Roman"/>
                <a:ea typeface="Times New Roman"/>
                <a:cs typeface="Times New Roman"/>
                <a:sym typeface="Times New Roman"/>
              </a:rPr>
              <a:t> and the search does not continue in the inner query, and if it is not found then the condition is flagged </a:t>
            </a:r>
            <a:r>
              <a:rPr lang="en-US" b="1" i="0">
                <a:solidFill>
                  <a:srgbClr val="40424E"/>
                </a:solidFill>
                <a:latin typeface="Times New Roman"/>
                <a:ea typeface="Times New Roman"/>
                <a:cs typeface="Times New Roman"/>
                <a:sym typeface="Times New Roman"/>
              </a:rPr>
              <a:t>FALSE</a:t>
            </a:r>
            <a:r>
              <a:rPr lang="en-US" b="0" i="0">
                <a:solidFill>
                  <a:srgbClr val="40424E"/>
                </a:solidFill>
                <a:latin typeface="Times New Roman"/>
                <a:ea typeface="Times New Roman"/>
                <a:cs typeface="Times New Roman"/>
                <a:sym typeface="Times New Roman"/>
              </a:rPr>
              <a:t> and the search continues in the inner query.</a:t>
            </a:r>
            <a:endParaRPr>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Find the employees who have at least one person reporting to them</a:t>
            </a:r>
            <a:r>
              <a:rPr lang="en-US"/>
              <a:t>.</a:t>
            </a:r>
            <a:endParaRPr/>
          </a:p>
        </p:txBody>
      </p:sp>
      <p:pic>
        <p:nvPicPr>
          <p:cNvPr id="452" name="Google Shape;452;p58"/>
          <p:cNvPicPr preferRelativeResize="0"/>
          <p:nvPr/>
        </p:nvPicPr>
        <p:blipFill rotWithShape="1">
          <a:blip r:embed="rId3">
            <a:alphaModFix/>
          </a:blip>
          <a:srcRect l="14695" t="24655" r="5826" b="49716"/>
          <a:stretch/>
        </p:blipFill>
        <p:spPr>
          <a:xfrm>
            <a:off x="3422708" y="3816199"/>
            <a:ext cx="4555222" cy="947956"/>
          </a:xfrm>
          <a:prstGeom prst="rect">
            <a:avLst/>
          </a:prstGeom>
          <a:noFill/>
          <a:ln>
            <a:noFill/>
          </a:ln>
        </p:spPr>
      </p:pic>
      <p:pic>
        <p:nvPicPr>
          <p:cNvPr id="453" name="Google Shape;453;p58"/>
          <p:cNvPicPr preferRelativeResize="0"/>
          <p:nvPr/>
        </p:nvPicPr>
        <p:blipFill rotWithShape="1">
          <a:blip r:embed="rId3">
            <a:alphaModFix/>
          </a:blip>
          <a:srcRect l="17555" t="55271" r="11602" b="4811"/>
          <a:stretch/>
        </p:blipFill>
        <p:spPr>
          <a:xfrm>
            <a:off x="3422708" y="4764155"/>
            <a:ext cx="4555222" cy="1476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941116" y="109057"/>
            <a:ext cx="7046752" cy="609879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endParaRPr sz="2000" b="1">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b="1">
                <a:latin typeface="Times New Roman"/>
                <a:ea typeface="Times New Roman"/>
                <a:cs typeface="Times New Roman"/>
                <a:sym typeface="Times New Roman"/>
              </a:rPr>
              <a:t>TCL(Transaction Control Language) is a DML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COMMIT - save work done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SAVEPOINT - identify a point in a transaction to which you can later roll back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ROLLBACK - restore database to original since the last COMMIT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SET TRANSACTION - Change transaction options like what rollback segment to use </a:t>
            </a:r>
            <a:endParaRPr/>
          </a:p>
          <a:p>
            <a:pPr marL="0" lvl="0" indent="0" algn="just" rtl="0">
              <a:lnSpc>
                <a:spcPct val="90000"/>
              </a:lnSpc>
              <a:spcBef>
                <a:spcPts val="1000"/>
              </a:spcBef>
              <a:spcAft>
                <a:spcPts val="0"/>
              </a:spcAft>
              <a:buClr>
                <a:schemeClr val="dk1"/>
              </a:buClr>
              <a:buSzPts val="2000"/>
              <a:buNone/>
            </a:pPr>
            <a:endParaRPr sz="2000" b="1">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r>
              <a:rPr lang="en-US" sz="2000" b="1">
                <a:latin typeface="Times New Roman"/>
                <a:ea typeface="Times New Roman"/>
                <a:cs typeface="Times New Roman"/>
                <a:sym typeface="Times New Roman"/>
              </a:rPr>
              <a:t>DCL is Data Control Language statements</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GRANT - gives user's access privileges to database </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REVOKE - withdraw access privileges given with the GRANT command</a:t>
            </a:r>
            <a:endParaRPr sz="2000">
              <a:latin typeface="Times New Roman"/>
              <a:ea typeface="Times New Roman"/>
              <a:cs typeface="Times New Roman"/>
              <a:sym typeface="Times New Roman"/>
            </a:endParaRPr>
          </a:p>
        </p:txBody>
      </p:sp>
      <p:pic>
        <p:nvPicPr>
          <p:cNvPr id="115" name="Google Shape;115;p5" descr="DB 용어 정리 DDL DML DCL TCL"/>
          <p:cNvPicPr preferRelativeResize="0"/>
          <p:nvPr/>
        </p:nvPicPr>
        <p:blipFill rotWithShape="1">
          <a:blip r:embed="rId3">
            <a:alphaModFix/>
          </a:blip>
          <a:srcRect/>
          <a:stretch/>
        </p:blipFill>
        <p:spPr>
          <a:xfrm>
            <a:off x="404944" y="1946246"/>
            <a:ext cx="4452282" cy="325180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9"/>
          <p:cNvSpPr txBox="1">
            <a:spLocks noGrp="1"/>
          </p:cNvSpPr>
          <p:nvPr>
            <p:ph type="title"/>
          </p:nvPr>
        </p:nvSpPr>
        <p:spPr>
          <a:xfrm>
            <a:off x="746620" y="442220"/>
            <a:ext cx="9944191" cy="53090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sz="2800" b="0">
                <a:latin typeface="Times New Roman"/>
                <a:ea typeface="Times New Roman"/>
                <a:cs typeface="Times New Roman"/>
                <a:sym typeface="Times New Roman"/>
              </a:rPr>
              <a:t>Using the Not Exists Operator</a:t>
            </a:r>
            <a:endParaRPr/>
          </a:p>
        </p:txBody>
      </p:sp>
      <p:sp>
        <p:nvSpPr>
          <p:cNvPr id="459" name="Google Shape;459;p59"/>
          <p:cNvSpPr txBox="1">
            <a:spLocks noGrp="1"/>
          </p:cNvSpPr>
          <p:nvPr>
            <p:ph type="body" idx="1"/>
          </p:nvPr>
        </p:nvSpPr>
        <p:spPr>
          <a:xfrm>
            <a:off x="1777627" y="1090569"/>
            <a:ext cx="8770571" cy="489837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Find all the departments that do not have any employees</a:t>
            </a:r>
            <a:endParaRPr/>
          </a:p>
        </p:txBody>
      </p:sp>
      <p:pic>
        <p:nvPicPr>
          <p:cNvPr id="460" name="Google Shape;460;p59"/>
          <p:cNvPicPr preferRelativeResize="0"/>
          <p:nvPr/>
        </p:nvPicPr>
        <p:blipFill rotWithShape="1">
          <a:blip r:embed="rId3">
            <a:alphaModFix/>
          </a:blip>
          <a:srcRect l="17848" t="34857" r="12774" b="40968"/>
          <a:stretch/>
        </p:blipFill>
        <p:spPr>
          <a:xfrm>
            <a:off x="2902592" y="2407640"/>
            <a:ext cx="6677636" cy="1291905"/>
          </a:xfrm>
          <a:prstGeom prst="rect">
            <a:avLst/>
          </a:prstGeom>
          <a:noFill/>
          <a:ln>
            <a:noFill/>
          </a:ln>
        </p:spPr>
      </p:pic>
      <p:pic>
        <p:nvPicPr>
          <p:cNvPr id="461" name="Google Shape;461;p59"/>
          <p:cNvPicPr preferRelativeResize="0"/>
          <p:nvPr/>
        </p:nvPicPr>
        <p:blipFill rotWithShape="1">
          <a:blip r:embed="rId3">
            <a:alphaModFix/>
          </a:blip>
          <a:srcRect l="17994" t="66932" r="16726" b="14623"/>
          <a:stretch/>
        </p:blipFill>
        <p:spPr>
          <a:xfrm>
            <a:off x="3833769" y="4222506"/>
            <a:ext cx="4949504" cy="79411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1920240" y="442221"/>
            <a:ext cx="8770571" cy="95035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sz="3600" b="0" i="0">
                <a:solidFill>
                  <a:srgbClr val="40424E"/>
                </a:solidFill>
                <a:latin typeface="Times New Roman"/>
                <a:ea typeface="Times New Roman"/>
                <a:cs typeface="Times New Roman"/>
                <a:sym typeface="Times New Roman"/>
              </a:rPr>
              <a:t>CORRELATED UPDATE &amp; DELETE</a:t>
            </a:r>
            <a:br>
              <a:rPr lang="en-US" b="1" i="0">
                <a:solidFill>
                  <a:srgbClr val="40424E"/>
                </a:solidFill>
                <a:latin typeface="Arial"/>
                <a:ea typeface="Arial"/>
                <a:cs typeface="Arial"/>
                <a:sym typeface="Arial"/>
              </a:rPr>
            </a:br>
            <a:endParaRPr/>
          </a:p>
        </p:txBody>
      </p:sp>
      <p:sp>
        <p:nvSpPr>
          <p:cNvPr id="467" name="Google Shape;467;p60"/>
          <p:cNvSpPr txBox="1">
            <a:spLocks noGrp="1"/>
          </p:cNvSpPr>
          <p:nvPr>
            <p:ph type="body" idx="1"/>
          </p:nvPr>
        </p:nvSpPr>
        <p:spPr>
          <a:xfrm>
            <a:off x="574878" y="780176"/>
            <a:ext cx="11132860" cy="518360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C00000"/>
              </a:buClr>
              <a:buSzPts val="1600"/>
              <a:buChar char="•"/>
            </a:pPr>
            <a:r>
              <a:rPr lang="en-US" sz="1600" b="1" i="0" u="none" strike="noStrike" cap="none">
                <a:solidFill>
                  <a:srgbClr val="C00000"/>
                </a:solidFill>
                <a:latin typeface="Times New Roman"/>
                <a:ea typeface="Times New Roman"/>
                <a:cs typeface="Times New Roman"/>
                <a:sym typeface="Times New Roman"/>
              </a:rPr>
              <a:t>CORRELATED UPDATE</a:t>
            </a:r>
            <a:endParaRPr sz="1600" b="0" i="0" u="none" strike="noStrike" cap="none">
              <a:solidFill>
                <a:srgbClr val="C00000"/>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UPDATE table1 alias1 SET column = (SELECT expression FROM table2 alias2 WHERE alias1.column = alias2.column); </a:t>
            </a:r>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Use a correlated subquery to update rows in one table based on rows from another table.</a:t>
            </a:r>
            <a:endParaRPr/>
          </a:p>
          <a:p>
            <a:pPr marL="228600" lvl="0" indent="-127000" algn="l"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C00000"/>
              </a:buClr>
              <a:buSzPts val="1600"/>
              <a:buChar char="•"/>
            </a:pPr>
            <a:r>
              <a:rPr lang="en-US" sz="1600" b="1" i="0">
                <a:solidFill>
                  <a:srgbClr val="C00000"/>
                </a:solidFill>
                <a:latin typeface="Times New Roman"/>
                <a:ea typeface="Times New Roman"/>
                <a:cs typeface="Times New Roman"/>
                <a:sym typeface="Times New Roman"/>
              </a:rPr>
              <a:t>CORRELATED DELETE </a:t>
            </a:r>
            <a:endParaRPr/>
          </a:p>
          <a:p>
            <a:pPr marL="228600" lvl="0" indent="-127000" algn="l"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DELETE FROM table1 alias1 WHERE column1 operator (SELECT expression FROM table2 alias2 WHERE alias1.column = alias2.column); </a:t>
            </a:r>
            <a:endParaRPr/>
          </a:p>
          <a:p>
            <a:pPr marL="22860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Use a correlated subquery to delete rows in one table based on the rows from another table.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1"/>
          <p:cNvSpPr txBox="1">
            <a:spLocks noGrp="1"/>
          </p:cNvSpPr>
          <p:nvPr>
            <p:ph type="title"/>
          </p:nvPr>
        </p:nvSpPr>
        <p:spPr>
          <a:xfrm>
            <a:off x="981512" y="442221"/>
            <a:ext cx="9709299" cy="6399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a:buNone/>
            </a:pPr>
            <a:br>
              <a:rPr lang="en-US" b="0">
                <a:solidFill>
                  <a:srgbClr val="273239"/>
                </a:solidFill>
                <a:latin typeface="Times New Roman"/>
                <a:ea typeface="Times New Roman"/>
                <a:cs typeface="Times New Roman"/>
                <a:sym typeface="Times New Roman"/>
              </a:rPr>
            </a:br>
            <a:r>
              <a:rPr lang="en-US" b="0">
                <a:solidFill>
                  <a:srgbClr val="273239"/>
                </a:solidFill>
                <a:latin typeface="Times New Roman"/>
                <a:ea typeface="Times New Roman"/>
                <a:cs typeface="Times New Roman"/>
                <a:sym typeface="Times New Roman"/>
              </a:rPr>
              <a:t>Processing a correlated subquery Using the Exists </a:t>
            </a:r>
            <a:r>
              <a:rPr lang="en-US" b="0" i="0">
                <a:solidFill>
                  <a:srgbClr val="273239"/>
                </a:solidFill>
                <a:latin typeface="Times New Roman"/>
                <a:ea typeface="Times New Roman"/>
                <a:cs typeface="Times New Roman"/>
                <a:sym typeface="Times New Roman"/>
              </a:rPr>
              <a:t>Operator - E.g.</a:t>
            </a:r>
            <a:endParaRPr/>
          </a:p>
        </p:txBody>
      </p:sp>
      <p:pic>
        <p:nvPicPr>
          <p:cNvPr id="473" name="Google Shape;473;p61" descr="Noname.gif"/>
          <p:cNvPicPr preferRelativeResize="0"/>
          <p:nvPr/>
        </p:nvPicPr>
        <p:blipFill rotWithShape="1">
          <a:blip r:embed="rId3">
            <a:alphaModFix/>
          </a:blip>
          <a:srcRect/>
          <a:stretch/>
        </p:blipFill>
        <p:spPr>
          <a:xfrm>
            <a:off x="3503104" y="1505675"/>
            <a:ext cx="8070209" cy="5177332"/>
          </a:xfrm>
          <a:prstGeom prst="rect">
            <a:avLst/>
          </a:prstGeom>
          <a:noFill/>
          <a:ln>
            <a:noFill/>
          </a:ln>
        </p:spPr>
      </p:pic>
      <p:sp>
        <p:nvSpPr>
          <p:cNvPr id="474" name="Google Shape;474;p61"/>
          <p:cNvSpPr txBox="1"/>
          <p:nvPr/>
        </p:nvSpPr>
        <p:spPr>
          <a:xfrm>
            <a:off x="618687" y="2894012"/>
            <a:ext cx="2879522"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990000"/>
                </a:solidFill>
                <a:latin typeface="Times New Roman"/>
                <a:ea typeface="Times New Roman"/>
                <a:cs typeface="Times New Roman"/>
                <a:sym typeface="Times New Roman"/>
              </a:rPr>
              <a:t>Note: Only the orders that involve products with Natural Ash will be included in the final results.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2"/>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a:t>
            </a:r>
            <a:r>
              <a:rPr lang="en-US" sz="2400" b="1">
                <a:latin typeface="Calibri"/>
                <a:ea typeface="Calibri"/>
                <a:cs typeface="Calibri"/>
                <a:sym typeface="Calibri"/>
              </a:rPr>
              <a:t>Views and its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Structure Creation, alternation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3"/>
          <p:cNvSpPr txBox="1">
            <a:spLocks noGrp="1"/>
          </p:cNvSpPr>
          <p:nvPr>
            <p:ph type="title"/>
          </p:nvPr>
        </p:nvSpPr>
        <p:spPr>
          <a:xfrm>
            <a:off x="1920240" y="442221"/>
            <a:ext cx="8770571" cy="452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73239"/>
              </a:buClr>
              <a:buSzPct val="100000"/>
              <a:buFont typeface="Times New Roman"/>
              <a:buNone/>
            </a:pPr>
            <a:r>
              <a:rPr lang="en-US" b="0" i="0">
                <a:solidFill>
                  <a:srgbClr val="273239"/>
                </a:solidFill>
                <a:latin typeface="Times New Roman"/>
                <a:ea typeface="Times New Roman"/>
                <a:cs typeface="Times New Roman"/>
                <a:sym typeface="Times New Roman"/>
              </a:rPr>
              <a:t>SQL Views</a:t>
            </a:r>
            <a:endParaRPr b="0">
              <a:latin typeface="Times New Roman"/>
              <a:ea typeface="Times New Roman"/>
              <a:cs typeface="Times New Roman"/>
              <a:sym typeface="Times New Roman"/>
            </a:endParaRPr>
          </a:p>
        </p:txBody>
      </p:sp>
      <p:sp>
        <p:nvSpPr>
          <p:cNvPr id="485" name="Google Shape;485;p63"/>
          <p:cNvSpPr txBox="1">
            <a:spLocks noGrp="1"/>
          </p:cNvSpPr>
          <p:nvPr>
            <p:ph type="body" idx="1"/>
          </p:nvPr>
        </p:nvSpPr>
        <p:spPr>
          <a:xfrm>
            <a:off x="729842" y="894221"/>
            <a:ext cx="11031523" cy="506955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Views in SQL are kind of virtual tables. </a:t>
            </a:r>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A view also has rows and columns as they are in a real table in the database. </a:t>
            </a:r>
            <a:endParaRPr/>
          </a:p>
          <a:p>
            <a:pPr marL="228600" lvl="0" indent="-50800" algn="just" rtl="0">
              <a:lnSpc>
                <a:spcPct val="90000"/>
              </a:lnSpc>
              <a:spcBef>
                <a:spcPts val="1000"/>
              </a:spcBef>
              <a:spcAft>
                <a:spcPts val="0"/>
              </a:spcAft>
              <a:buClr>
                <a:schemeClr val="dk1"/>
              </a:buClr>
              <a:buSzPts val="2800"/>
              <a:buNone/>
            </a:pPr>
            <a:endParaRPr b="0" i="0">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We can create a view by selecting fields from one or more tables present in the database. </a:t>
            </a:r>
            <a:endParaRPr/>
          </a:p>
          <a:p>
            <a:pPr marL="228600" lvl="0" indent="-228600" algn="just" rtl="0">
              <a:lnSpc>
                <a:spcPct val="90000"/>
              </a:lnSpc>
              <a:spcBef>
                <a:spcPts val="100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A View can either have all the rows of a table or specific rows based on certain condition.</a:t>
            </a:r>
            <a:endParaRPr>
              <a:latin typeface="Times New Roman"/>
              <a:ea typeface="Times New Roman"/>
              <a:cs typeface="Times New Roman"/>
              <a:sym typeface="Times New Roman"/>
            </a:endParaRPr>
          </a:p>
        </p:txBody>
      </p:sp>
      <p:pic>
        <p:nvPicPr>
          <p:cNvPr id="486" name="Google Shape;486;p63" descr="Screenshot (57)"/>
          <p:cNvPicPr preferRelativeResize="0"/>
          <p:nvPr/>
        </p:nvPicPr>
        <p:blipFill rotWithShape="1">
          <a:blip r:embed="rId3">
            <a:alphaModFix/>
          </a:blip>
          <a:srcRect/>
          <a:stretch/>
        </p:blipFill>
        <p:spPr>
          <a:xfrm>
            <a:off x="1359661" y="5292485"/>
            <a:ext cx="2857500" cy="1190625"/>
          </a:xfrm>
          <a:prstGeom prst="rect">
            <a:avLst/>
          </a:prstGeom>
          <a:noFill/>
          <a:ln>
            <a:noFill/>
          </a:ln>
        </p:spPr>
      </p:pic>
      <p:pic>
        <p:nvPicPr>
          <p:cNvPr id="487" name="Google Shape;487;p63" descr="Screenshot (58)"/>
          <p:cNvPicPr preferRelativeResize="0"/>
          <p:nvPr/>
        </p:nvPicPr>
        <p:blipFill rotWithShape="1">
          <a:blip r:embed="rId4">
            <a:alphaModFix/>
          </a:blip>
          <a:srcRect/>
          <a:stretch/>
        </p:blipFill>
        <p:spPr>
          <a:xfrm>
            <a:off x="5484670" y="5088035"/>
            <a:ext cx="2857500" cy="1190625"/>
          </a:xfrm>
          <a:prstGeom prst="rect">
            <a:avLst/>
          </a:prstGeom>
          <a:noFill/>
          <a:ln>
            <a:noFill/>
          </a:ln>
        </p:spPr>
      </p:pic>
      <p:sp>
        <p:nvSpPr>
          <p:cNvPr id="488" name="Google Shape;488;p63"/>
          <p:cNvSpPr txBox="1"/>
          <p:nvPr/>
        </p:nvSpPr>
        <p:spPr>
          <a:xfrm>
            <a:off x="1837189" y="3339934"/>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Student Details</a:t>
            </a:r>
            <a:endParaRPr sz="1400" b="0" i="0" u="none" strike="noStrike" cap="none">
              <a:solidFill>
                <a:srgbClr val="000000"/>
              </a:solidFill>
              <a:latin typeface="Arial"/>
              <a:ea typeface="Arial"/>
              <a:cs typeface="Arial"/>
              <a:sym typeface="Arial"/>
            </a:endParaRPr>
          </a:p>
        </p:txBody>
      </p:sp>
      <p:sp>
        <p:nvSpPr>
          <p:cNvPr id="489" name="Google Shape;489;p63"/>
          <p:cNvSpPr txBox="1"/>
          <p:nvPr/>
        </p:nvSpPr>
        <p:spPr>
          <a:xfrm>
            <a:off x="6245603" y="3370711"/>
            <a:ext cx="133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Student Marks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4"/>
          <p:cNvSpPr txBox="1">
            <a:spLocks noGrp="1"/>
          </p:cNvSpPr>
          <p:nvPr>
            <p:ph type="title"/>
          </p:nvPr>
        </p:nvSpPr>
        <p:spPr>
          <a:xfrm>
            <a:off x="486561" y="442221"/>
            <a:ext cx="11425805" cy="5392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b="0">
                <a:latin typeface="Times New Roman"/>
                <a:ea typeface="Times New Roman"/>
                <a:cs typeface="Times New Roman"/>
                <a:sym typeface="Times New Roman"/>
              </a:rPr>
              <a:t>Creating a View</a:t>
            </a:r>
            <a:endParaRPr/>
          </a:p>
        </p:txBody>
      </p:sp>
      <p:sp>
        <p:nvSpPr>
          <p:cNvPr id="495" name="Google Shape;495;p64"/>
          <p:cNvSpPr txBox="1">
            <a:spLocks noGrp="1"/>
          </p:cNvSpPr>
          <p:nvPr>
            <p:ph type="body" idx="1"/>
          </p:nvPr>
        </p:nvSpPr>
        <p:spPr>
          <a:xfrm>
            <a:off x="4370663" y="1052819"/>
            <a:ext cx="7541703" cy="5046365"/>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rgbClr val="40424E"/>
              </a:buClr>
              <a:buSzPts val="1600"/>
              <a:buFont typeface="Times New Roman"/>
              <a:buNone/>
            </a:pPr>
            <a:r>
              <a:rPr lang="en-US" sz="1600" b="0" i="0" u="none" strike="noStrike" cap="none">
                <a:solidFill>
                  <a:srgbClr val="40424E"/>
                </a:solidFill>
                <a:latin typeface="Times New Roman"/>
                <a:ea typeface="Times New Roman"/>
                <a:cs typeface="Times New Roman"/>
                <a:sym typeface="Times New Roman"/>
              </a:rPr>
              <a:t>View can be created using </a:t>
            </a:r>
            <a:r>
              <a:rPr lang="en-US" sz="1600" b="1" i="0" u="none" strike="noStrike" cap="none">
                <a:solidFill>
                  <a:srgbClr val="40424E"/>
                </a:solidFill>
                <a:latin typeface="Times New Roman"/>
                <a:ea typeface="Times New Roman"/>
                <a:cs typeface="Times New Roman"/>
                <a:sym typeface="Times New Roman"/>
              </a:rPr>
              <a:t>CREATE VIEW</a:t>
            </a:r>
            <a:r>
              <a:rPr lang="en-US" sz="1600" b="0" i="0" u="none" strike="noStrike" cap="none">
                <a:solidFill>
                  <a:srgbClr val="40424E"/>
                </a:solidFill>
                <a:latin typeface="Times New Roman"/>
                <a:ea typeface="Times New Roman"/>
                <a:cs typeface="Times New Roman"/>
                <a:sym typeface="Times New Roman"/>
              </a:rPr>
              <a:t> statement. A View can be created from a single table or multiple tables.</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Calibri"/>
              <a:buNone/>
            </a:pPr>
            <a:endParaRPr sz="1600" b="1" i="0" u="none" strike="noStrike" cap="none">
              <a:solidFill>
                <a:srgbClr val="40424E"/>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40424E"/>
              </a:buClr>
              <a:buSzPts val="1600"/>
              <a:buFont typeface="Times New Roman"/>
              <a:buNone/>
            </a:pPr>
            <a:r>
              <a:rPr lang="en-US" sz="1600" b="1" i="0" u="none" strike="noStrike" cap="none">
                <a:solidFill>
                  <a:srgbClr val="40424E"/>
                </a:solidFill>
                <a:latin typeface="Times New Roman"/>
                <a:ea typeface="Times New Roman"/>
                <a:cs typeface="Times New Roman"/>
                <a:sym typeface="Times New Roman"/>
              </a:rPr>
              <a:t>Syntax</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CREATE VIEW view_name AS SELECT column1, column2..... FROM table_name WHERE condition; </a:t>
            </a:r>
            <a:endParaRPr/>
          </a:p>
          <a:p>
            <a:pPr marL="0" marR="0" lvl="0" indent="0" algn="just" rtl="0">
              <a:lnSpc>
                <a:spcPct val="100000"/>
              </a:lnSpc>
              <a:spcBef>
                <a:spcPts val="0"/>
              </a:spcBef>
              <a:spcAft>
                <a:spcPts val="0"/>
              </a:spcAft>
              <a:buClr>
                <a:schemeClr val="dk1"/>
              </a:buClr>
              <a:buSzPts val="1600"/>
              <a:buFont typeface="Calibri"/>
              <a:buNone/>
            </a:pPr>
            <a:endParaRPr sz="16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1">
                <a:solidFill>
                  <a:schemeClr val="dk1"/>
                </a:solidFill>
                <a:latin typeface="Times New Roman"/>
                <a:ea typeface="Times New Roman"/>
                <a:cs typeface="Times New Roman"/>
                <a:sym typeface="Times New Roman"/>
              </a:rPr>
              <a:t>	</a:t>
            </a:r>
            <a:r>
              <a:rPr lang="en-US" sz="1600" b="1" i="0" u="none" strike="noStrike" cap="none">
                <a:solidFill>
                  <a:schemeClr val="dk1"/>
                </a:solidFill>
                <a:latin typeface="Times New Roman"/>
                <a:ea typeface="Times New Roman"/>
                <a:cs typeface="Times New Roman"/>
                <a:sym typeface="Times New Roman"/>
              </a:rPr>
              <a:t>view_name</a:t>
            </a:r>
            <a:r>
              <a:rPr lang="en-US" sz="1600" b="0" i="0" u="none" strike="noStrike" cap="none">
                <a:solidFill>
                  <a:schemeClr val="dk1"/>
                </a:solidFill>
                <a:latin typeface="Times New Roman"/>
                <a:ea typeface="Times New Roman"/>
                <a:cs typeface="Times New Roman"/>
                <a:sym typeface="Times New Roman"/>
              </a:rPr>
              <a:t>: Name for the View </a:t>
            </a:r>
            <a:endParaRPr/>
          </a:p>
          <a:p>
            <a:pPr marL="0" marR="0" lvl="0" indent="0" algn="just"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	table_name</a:t>
            </a:r>
            <a:r>
              <a:rPr lang="en-US" sz="1600" b="0" i="0" u="none" strike="noStrike" cap="none">
                <a:solidFill>
                  <a:schemeClr val="dk1"/>
                </a:solidFill>
                <a:latin typeface="Times New Roman"/>
                <a:ea typeface="Times New Roman"/>
                <a:cs typeface="Times New Roman"/>
                <a:sym typeface="Times New Roman"/>
              </a:rPr>
              <a:t>: Name of the table </a:t>
            </a:r>
            <a:endParaRPr/>
          </a:p>
          <a:p>
            <a:pPr marL="0" marR="0" lvl="0" indent="0" algn="just"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	condition</a:t>
            </a:r>
            <a:r>
              <a:rPr lang="en-US" sz="1600" b="0" i="0" u="none" strike="noStrike" cap="none">
                <a:solidFill>
                  <a:schemeClr val="dk1"/>
                </a:solidFill>
                <a:latin typeface="Times New Roman"/>
                <a:ea typeface="Times New Roman"/>
                <a:cs typeface="Times New Roman"/>
                <a:sym typeface="Times New Roman"/>
              </a:rPr>
              <a:t>: Condition to select rows </a:t>
            </a:r>
            <a:endParaRPr/>
          </a:p>
          <a:p>
            <a:pPr marL="228600" lvl="0" indent="-228600" algn="l" rtl="0">
              <a:lnSpc>
                <a:spcPct val="90000"/>
              </a:lnSpc>
              <a:spcBef>
                <a:spcPts val="1000"/>
              </a:spcBef>
              <a:spcAft>
                <a:spcPts val="0"/>
              </a:spcAft>
              <a:buClr>
                <a:srgbClr val="40424E"/>
              </a:buClr>
              <a:buSzPts val="1600"/>
              <a:buChar char="•"/>
            </a:pPr>
            <a:r>
              <a:rPr lang="en-US" sz="1600" b="1" i="0">
                <a:solidFill>
                  <a:srgbClr val="40424E"/>
                </a:solidFill>
                <a:latin typeface="Times New Roman"/>
                <a:ea typeface="Times New Roman"/>
                <a:cs typeface="Times New Roman"/>
                <a:sym typeface="Times New Roman"/>
              </a:rPr>
              <a:t>Creating View from a single table</a:t>
            </a:r>
            <a:endParaRPr/>
          </a:p>
          <a:p>
            <a:pPr marL="228600" lvl="0" indent="-228600" algn="ctr"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CREATE VIEW DetailsView AS SELECT NAME, ADDRESS FROM StudentDetails WHERE S_ID &lt; 5; </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40424E"/>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To see the data in the View, we can query the view in the same manner as we query a table.</a:t>
            </a:r>
            <a:endParaRPr/>
          </a:p>
          <a:p>
            <a:pPr marL="0" marR="0" lvl="0" indent="0" algn="ctr"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SELECT * FROM DetailsView; </a:t>
            </a:r>
            <a:endParaRPr/>
          </a:p>
          <a:p>
            <a:pPr marL="228600" lvl="0" indent="-50800" algn="l" rtl="0">
              <a:lnSpc>
                <a:spcPct val="90000"/>
              </a:lnSpc>
              <a:spcBef>
                <a:spcPts val="1000"/>
              </a:spcBef>
              <a:spcAft>
                <a:spcPts val="0"/>
              </a:spcAft>
              <a:buClr>
                <a:schemeClr val="dk1"/>
              </a:buClr>
              <a:buSzPts val="2800"/>
              <a:buNone/>
            </a:pPr>
            <a:endParaRPr/>
          </a:p>
        </p:txBody>
      </p:sp>
      <p:pic>
        <p:nvPicPr>
          <p:cNvPr id="496" name="Google Shape;496;p64" descr="Screenshot (57)"/>
          <p:cNvPicPr preferRelativeResize="0"/>
          <p:nvPr/>
        </p:nvPicPr>
        <p:blipFill rotWithShape="1">
          <a:blip r:embed="rId3">
            <a:alphaModFix/>
          </a:blip>
          <a:srcRect/>
          <a:stretch/>
        </p:blipFill>
        <p:spPr>
          <a:xfrm>
            <a:off x="738939" y="2495796"/>
            <a:ext cx="2857500" cy="1190625"/>
          </a:xfrm>
          <a:prstGeom prst="rect">
            <a:avLst/>
          </a:prstGeom>
          <a:noFill/>
          <a:ln>
            <a:noFill/>
          </a:ln>
        </p:spPr>
      </p:pic>
      <p:sp>
        <p:nvSpPr>
          <p:cNvPr id="497" name="Google Shape;497;p64"/>
          <p:cNvSpPr txBox="1"/>
          <p:nvPr/>
        </p:nvSpPr>
        <p:spPr>
          <a:xfrm>
            <a:off x="1490260" y="2188019"/>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Student Details</a:t>
            </a:r>
            <a:endParaRPr sz="1400" b="0" i="0" u="none" strike="noStrike" cap="none">
              <a:solidFill>
                <a:srgbClr val="000000"/>
              </a:solidFill>
              <a:latin typeface="Arial"/>
              <a:ea typeface="Arial"/>
              <a:cs typeface="Arial"/>
              <a:sym typeface="Arial"/>
            </a:endParaRPr>
          </a:p>
        </p:txBody>
      </p:sp>
      <p:pic>
        <p:nvPicPr>
          <p:cNvPr id="498" name="Google Shape;498;p64" descr="Screenshot (57)"/>
          <p:cNvPicPr preferRelativeResize="0"/>
          <p:nvPr/>
        </p:nvPicPr>
        <p:blipFill rotWithShape="1">
          <a:blip r:embed="rId4">
            <a:alphaModFix/>
          </a:blip>
          <a:srcRect/>
          <a:stretch/>
        </p:blipFill>
        <p:spPr>
          <a:xfrm>
            <a:off x="738939" y="4572000"/>
            <a:ext cx="2857500" cy="939567"/>
          </a:xfrm>
          <a:prstGeom prst="rect">
            <a:avLst/>
          </a:prstGeom>
          <a:noFill/>
          <a:ln>
            <a:noFill/>
          </a:ln>
        </p:spPr>
      </p:pic>
      <p:sp>
        <p:nvSpPr>
          <p:cNvPr id="499" name="Google Shape;499;p64"/>
          <p:cNvSpPr txBox="1"/>
          <p:nvPr/>
        </p:nvSpPr>
        <p:spPr>
          <a:xfrm>
            <a:off x="1518131" y="4088650"/>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5"/>
          <p:cNvSpPr txBox="1">
            <a:spLocks noGrp="1"/>
          </p:cNvSpPr>
          <p:nvPr>
            <p:ph type="body" idx="1"/>
          </p:nvPr>
        </p:nvSpPr>
        <p:spPr>
          <a:xfrm>
            <a:off x="4974672" y="377505"/>
            <a:ext cx="6996418" cy="55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b="1" i="0" u="none" strike="noStrike" cap="none">
                <a:solidFill>
                  <a:schemeClr val="dk1"/>
                </a:solidFill>
                <a:latin typeface="Times New Roman"/>
                <a:ea typeface="Times New Roman"/>
                <a:cs typeface="Times New Roman"/>
                <a:sym typeface="Times New Roman"/>
              </a:rPr>
              <a:t>Creating View from multiple tables</a:t>
            </a:r>
            <a:endParaRPr>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In this example we will create a View named MarksView from two tables StudentDetails and StudentMarks. </a:t>
            </a:r>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To create a View from multiple tables we can simply include multiple tables in the SELECT statement.</a:t>
            </a:r>
            <a:endParaRPr/>
          </a:p>
          <a:p>
            <a:pPr marL="228600" lvl="0" indent="-228600" algn="ctr"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CREATE VIEW MarksView AS SELECT StudentDetails.NAME, StudentDetails.ADDRESS, StudentMarks.MARKS FROM StudentDetails, StudentMarks WHERE StudentDetails.NAME = StudentMarks.NAME; </a:t>
            </a:r>
            <a:endParaRPr/>
          </a:p>
          <a:p>
            <a:pPr marL="228600" marR="0" lvl="0" indent="-127000" algn="l"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To display data of View MarksView:</a:t>
            </a:r>
            <a:endParaRPr/>
          </a:p>
          <a:p>
            <a:pPr marL="228600" marR="0" lvl="0" indent="-228600" algn="ctr" rtl="0">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SELECT * FROM MarksView; </a:t>
            </a:r>
            <a:endParaRPr/>
          </a:p>
          <a:p>
            <a:pPr marL="228600" lvl="0" indent="-50800" algn="l" rtl="0">
              <a:lnSpc>
                <a:spcPct val="90000"/>
              </a:lnSpc>
              <a:spcBef>
                <a:spcPts val="1000"/>
              </a:spcBef>
              <a:spcAft>
                <a:spcPts val="0"/>
              </a:spcAft>
              <a:buClr>
                <a:schemeClr val="dk1"/>
              </a:buClr>
              <a:buSzPts val="2800"/>
              <a:buNone/>
            </a:pPr>
            <a:endParaRPr/>
          </a:p>
        </p:txBody>
      </p:sp>
      <p:pic>
        <p:nvPicPr>
          <p:cNvPr id="505" name="Google Shape;505;p65" descr="Screenshot (59)"/>
          <p:cNvPicPr preferRelativeResize="0"/>
          <p:nvPr/>
        </p:nvPicPr>
        <p:blipFill rotWithShape="1">
          <a:blip r:embed="rId3">
            <a:alphaModFix/>
          </a:blip>
          <a:srcRect/>
          <a:stretch/>
        </p:blipFill>
        <p:spPr>
          <a:xfrm>
            <a:off x="900593" y="4963655"/>
            <a:ext cx="2857500" cy="1000125"/>
          </a:xfrm>
          <a:prstGeom prst="rect">
            <a:avLst/>
          </a:prstGeom>
          <a:noFill/>
          <a:ln>
            <a:noFill/>
          </a:ln>
        </p:spPr>
      </p:pic>
      <p:pic>
        <p:nvPicPr>
          <p:cNvPr id="506" name="Google Shape;506;p65" descr="Screenshot (57)"/>
          <p:cNvPicPr preferRelativeResize="0"/>
          <p:nvPr/>
        </p:nvPicPr>
        <p:blipFill rotWithShape="1">
          <a:blip r:embed="rId4">
            <a:alphaModFix/>
          </a:blip>
          <a:srcRect/>
          <a:stretch/>
        </p:blipFill>
        <p:spPr>
          <a:xfrm>
            <a:off x="900593" y="1299032"/>
            <a:ext cx="2857500" cy="1190625"/>
          </a:xfrm>
          <a:prstGeom prst="rect">
            <a:avLst/>
          </a:prstGeom>
          <a:noFill/>
          <a:ln>
            <a:noFill/>
          </a:ln>
        </p:spPr>
      </p:pic>
      <p:pic>
        <p:nvPicPr>
          <p:cNvPr id="507" name="Google Shape;507;p65" descr="Screenshot (58)"/>
          <p:cNvPicPr preferRelativeResize="0"/>
          <p:nvPr/>
        </p:nvPicPr>
        <p:blipFill rotWithShape="1">
          <a:blip r:embed="rId5">
            <a:alphaModFix/>
          </a:blip>
          <a:srcRect/>
          <a:stretch/>
        </p:blipFill>
        <p:spPr>
          <a:xfrm>
            <a:off x="900593" y="3170642"/>
            <a:ext cx="2857500" cy="1190625"/>
          </a:xfrm>
          <a:prstGeom prst="rect">
            <a:avLst/>
          </a:prstGeom>
          <a:noFill/>
          <a:ln>
            <a:noFill/>
          </a:ln>
        </p:spPr>
      </p:pic>
      <p:sp>
        <p:nvSpPr>
          <p:cNvPr id="508" name="Google Shape;508;p65"/>
          <p:cNvSpPr txBox="1"/>
          <p:nvPr/>
        </p:nvSpPr>
        <p:spPr>
          <a:xfrm>
            <a:off x="1651914" y="991255"/>
            <a:ext cx="13548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Student Details</a:t>
            </a:r>
            <a:endParaRPr sz="1400" b="0" i="0" u="none" strike="noStrike" cap="none">
              <a:solidFill>
                <a:srgbClr val="000000"/>
              </a:solidFill>
              <a:latin typeface="Arial"/>
              <a:ea typeface="Arial"/>
              <a:cs typeface="Arial"/>
              <a:sym typeface="Arial"/>
            </a:endParaRPr>
          </a:p>
        </p:txBody>
      </p:sp>
      <p:sp>
        <p:nvSpPr>
          <p:cNvPr id="509" name="Google Shape;509;p65"/>
          <p:cNvSpPr txBox="1"/>
          <p:nvPr/>
        </p:nvSpPr>
        <p:spPr>
          <a:xfrm>
            <a:off x="1671150" y="2840894"/>
            <a:ext cx="13356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Student Marks</a:t>
            </a:r>
            <a:endParaRPr sz="1400" b="0" i="0" u="none" strike="noStrike" cap="none">
              <a:solidFill>
                <a:srgbClr val="000000"/>
              </a:solidFill>
              <a:latin typeface="Arial"/>
              <a:ea typeface="Arial"/>
              <a:cs typeface="Arial"/>
              <a:sym typeface="Arial"/>
            </a:endParaRPr>
          </a:p>
        </p:txBody>
      </p:sp>
      <p:sp>
        <p:nvSpPr>
          <p:cNvPr id="510" name="Google Shape;510;p65"/>
          <p:cNvSpPr txBox="1"/>
          <p:nvPr/>
        </p:nvSpPr>
        <p:spPr>
          <a:xfrm>
            <a:off x="1572935" y="4567977"/>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6"/>
          <p:cNvSpPr txBox="1">
            <a:spLocks noGrp="1"/>
          </p:cNvSpPr>
          <p:nvPr>
            <p:ph type="title"/>
          </p:nvPr>
        </p:nvSpPr>
        <p:spPr>
          <a:xfrm>
            <a:off x="1920240" y="442220"/>
            <a:ext cx="8770571" cy="59801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DELETING VIEWS</a:t>
            </a:r>
            <a:endParaRPr b="0">
              <a:latin typeface="Times New Roman"/>
              <a:ea typeface="Times New Roman"/>
              <a:cs typeface="Times New Roman"/>
              <a:sym typeface="Times New Roman"/>
            </a:endParaRPr>
          </a:p>
        </p:txBody>
      </p:sp>
      <p:sp>
        <p:nvSpPr>
          <p:cNvPr id="516" name="Google Shape;516;p66"/>
          <p:cNvSpPr txBox="1">
            <a:spLocks noGrp="1"/>
          </p:cNvSpPr>
          <p:nvPr>
            <p:ph type="body" idx="1"/>
          </p:nvPr>
        </p:nvSpPr>
        <p:spPr>
          <a:xfrm>
            <a:off x="771788" y="1040235"/>
            <a:ext cx="11065078" cy="492354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600"/>
              <a:buChar char="•"/>
            </a:pPr>
            <a:r>
              <a:rPr lang="en-US" sz="1600" b="0" i="0">
                <a:solidFill>
                  <a:schemeClr val="dk1"/>
                </a:solidFill>
                <a:latin typeface="Times New Roman"/>
                <a:ea typeface="Times New Roman"/>
                <a:cs typeface="Times New Roman"/>
                <a:sym typeface="Times New Roman"/>
              </a:rPr>
              <a:t>SQL allows us to delete an existing View. We can delete or drop a View using the DROP statement.</a:t>
            </a:r>
            <a:endParaRPr/>
          </a:p>
          <a:p>
            <a:pPr marL="0" marR="0" lvl="0" indent="0" algn="just" rtl="0">
              <a:lnSpc>
                <a:spcPct val="100000"/>
              </a:lnSpc>
              <a:spcBef>
                <a:spcPts val="0"/>
              </a:spcBef>
              <a:spcAft>
                <a:spcPts val="0"/>
              </a:spcAft>
              <a:buClr>
                <a:schemeClr val="dk1"/>
              </a:buClr>
              <a:buSzPts val="1600"/>
              <a:buFont typeface="Calibri"/>
              <a:buNone/>
            </a:pPr>
            <a:endParaRPr sz="16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Syntax</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DROP VIEW view_name;</a:t>
            </a:r>
            <a:endParaRPr/>
          </a:p>
          <a:p>
            <a:pPr marL="0" marR="0" lvl="0" indent="0" algn="just"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view_name</a:t>
            </a:r>
            <a:r>
              <a:rPr lang="en-US" sz="1600" b="0" i="0" u="none" strike="noStrike" cap="none">
                <a:solidFill>
                  <a:schemeClr val="dk1"/>
                </a:solidFill>
                <a:latin typeface="Times New Roman"/>
                <a:ea typeface="Times New Roman"/>
                <a:cs typeface="Times New Roman"/>
                <a:sym typeface="Times New Roman"/>
              </a:rPr>
              <a:t>: Name of the View which we want to delete. </a:t>
            </a:r>
            <a:endParaRPr/>
          </a:p>
          <a:p>
            <a:pPr marL="0" marR="0" lvl="0" indent="0" algn="just"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For example, if we want to delete the View </a:t>
            </a:r>
            <a:r>
              <a:rPr lang="en-US" sz="1600" b="1" i="0" u="none" strike="noStrike" cap="none">
                <a:solidFill>
                  <a:schemeClr val="dk1"/>
                </a:solidFill>
                <a:latin typeface="Times New Roman"/>
                <a:ea typeface="Times New Roman"/>
                <a:cs typeface="Times New Roman"/>
                <a:sym typeface="Times New Roman"/>
              </a:rPr>
              <a:t>MarksView.</a:t>
            </a: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DROP VIEW MarksView;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7"/>
          <p:cNvSpPr txBox="1">
            <a:spLocks noGrp="1"/>
          </p:cNvSpPr>
          <p:nvPr>
            <p:ph type="title"/>
          </p:nvPr>
        </p:nvSpPr>
        <p:spPr>
          <a:xfrm>
            <a:off x="553674" y="442221"/>
            <a:ext cx="10137138" cy="53929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UPDATING VIEWS</a:t>
            </a:r>
            <a:endParaRPr b="0">
              <a:latin typeface="Times New Roman"/>
              <a:ea typeface="Times New Roman"/>
              <a:cs typeface="Times New Roman"/>
              <a:sym typeface="Times New Roman"/>
            </a:endParaRPr>
          </a:p>
        </p:txBody>
      </p:sp>
      <p:sp>
        <p:nvSpPr>
          <p:cNvPr id="522" name="Google Shape;522;p67"/>
          <p:cNvSpPr txBox="1">
            <a:spLocks noGrp="1"/>
          </p:cNvSpPr>
          <p:nvPr>
            <p:ph type="body" idx="1"/>
          </p:nvPr>
        </p:nvSpPr>
        <p:spPr>
          <a:xfrm>
            <a:off x="746620" y="981513"/>
            <a:ext cx="10989578" cy="4982267"/>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40424E"/>
              </a:buClr>
              <a:buSzPts val="2800"/>
              <a:buChar char="•"/>
            </a:pPr>
            <a:r>
              <a:rPr lang="en-US" b="0" i="0">
                <a:solidFill>
                  <a:srgbClr val="40424E"/>
                </a:solidFill>
                <a:latin typeface="Times New Roman"/>
                <a:ea typeface="Times New Roman"/>
                <a:cs typeface="Times New Roman"/>
                <a:sym typeface="Times New Roman"/>
              </a:rPr>
              <a:t>There are certain conditions needed to be satisfied to update a view. If any one of these conditions is </a:t>
            </a:r>
            <a:r>
              <a:rPr lang="en-US" b="1" i="0">
                <a:solidFill>
                  <a:srgbClr val="40424E"/>
                </a:solidFill>
                <a:latin typeface="Times New Roman"/>
                <a:ea typeface="Times New Roman"/>
                <a:cs typeface="Times New Roman"/>
                <a:sym typeface="Times New Roman"/>
              </a:rPr>
              <a:t>not</a:t>
            </a:r>
            <a:r>
              <a:rPr lang="en-US" b="0" i="0">
                <a:solidFill>
                  <a:srgbClr val="40424E"/>
                </a:solidFill>
                <a:latin typeface="Times New Roman"/>
                <a:ea typeface="Times New Roman"/>
                <a:cs typeface="Times New Roman"/>
                <a:sym typeface="Times New Roman"/>
              </a:rPr>
              <a:t> met, then we will not be allowed to update the view.</a:t>
            </a:r>
            <a:endParaRPr/>
          </a:p>
          <a:p>
            <a:pPr marL="228600" lvl="0" indent="-50800" algn="just" rtl="0">
              <a:lnSpc>
                <a:spcPct val="90000"/>
              </a:lnSpc>
              <a:spcBef>
                <a:spcPts val="1000"/>
              </a:spcBef>
              <a:spcAft>
                <a:spcPts val="0"/>
              </a:spcAft>
              <a:buClr>
                <a:schemeClr val="dk1"/>
              </a:buClr>
              <a:buSzPts val="2800"/>
              <a:buFont typeface="Calibri"/>
              <a:buNone/>
            </a:pPr>
            <a:endParaRPr b="0" i="0">
              <a:solidFill>
                <a:srgbClr val="40424E"/>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40424E"/>
              </a:buClr>
              <a:buSzPts val="2800"/>
              <a:buFont typeface="Calibri"/>
              <a:buAutoNum type="arabicPeriod"/>
            </a:pPr>
            <a:r>
              <a:rPr lang="en-US" b="0" i="0">
                <a:solidFill>
                  <a:srgbClr val="40424E"/>
                </a:solidFill>
                <a:latin typeface="Times New Roman"/>
                <a:ea typeface="Times New Roman"/>
                <a:cs typeface="Times New Roman"/>
                <a:sym typeface="Times New Roman"/>
              </a:rPr>
              <a:t>The SELECT statement which is used to create the view should not include GROUP BY clause or ORDER BY clause.</a:t>
            </a:r>
            <a:endParaRPr/>
          </a:p>
          <a:p>
            <a:pPr marL="228600" lvl="0" indent="-228600" algn="just" rtl="0">
              <a:lnSpc>
                <a:spcPct val="90000"/>
              </a:lnSpc>
              <a:spcBef>
                <a:spcPts val="1000"/>
              </a:spcBef>
              <a:spcAft>
                <a:spcPts val="0"/>
              </a:spcAft>
              <a:buClr>
                <a:srgbClr val="40424E"/>
              </a:buClr>
              <a:buSzPts val="2800"/>
              <a:buFont typeface="Calibri"/>
              <a:buAutoNum type="arabicPeriod"/>
            </a:pPr>
            <a:r>
              <a:rPr lang="en-US" b="0" i="0">
                <a:solidFill>
                  <a:srgbClr val="40424E"/>
                </a:solidFill>
                <a:latin typeface="Times New Roman"/>
                <a:ea typeface="Times New Roman"/>
                <a:cs typeface="Times New Roman"/>
                <a:sym typeface="Times New Roman"/>
              </a:rPr>
              <a:t>The SELECT statement should not have the DISTINCT keyword.</a:t>
            </a:r>
            <a:endParaRPr/>
          </a:p>
          <a:p>
            <a:pPr marL="228600" lvl="0" indent="-228600" algn="just" rtl="0">
              <a:lnSpc>
                <a:spcPct val="90000"/>
              </a:lnSpc>
              <a:spcBef>
                <a:spcPts val="1000"/>
              </a:spcBef>
              <a:spcAft>
                <a:spcPts val="0"/>
              </a:spcAft>
              <a:buClr>
                <a:srgbClr val="40424E"/>
              </a:buClr>
              <a:buSzPts val="2800"/>
              <a:buFont typeface="Calibri"/>
              <a:buAutoNum type="arabicPeriod"/>
            </a:pPr>
            <a:r>
              <a:rPr lang="en-US" b="0" i="0">
                <a:solidFill>
                  <a:srgbClr val="40424E"/>
                </a:solidFill>
                <a:latin typeface="Times New Roman"/>
                <a:ea typeface="Times New Roman"/>
                <a:cs typeface="Times New Roman"/>
                <a:sym typeface="Times New Roman"/>
              </a:rPr>
              <a:t>The View should have all NOT NULL values.</a:t>
            </a:r>
            <a:endParaRPr/>
          </a:p>
          <a:p>
            <a:pPr marL="228600" lvl="0" indent="-228600" algn="just" rtl="0">
              <a:lnSpc>
                <a:spcPct val="90000"/>
              </a:lnSpc>
              <a:spcBef>
                <a:spcPts val="1000"/>
              </a:spcBef>
              <a:spcAft>
                <a:spcPts val="0"/>
              </a:spcAft>
              <a:buClr>
                <a:srgbClr val="40424E"/>
              </a:buClr>
              <a:buSzPts val="2800"/>
              <a:buFont typeface="Calibri"/>
              <a:buAutoNum type="arabicPeriod"/>
            </a:pPr>
            <a:r>
              <a:rPr lang="en-US" b="0" i="0">
                <a:solidFill>
                  <a:srgbClr val="40424E"/>
                </a:solidFill>
                <a:latin typeface="Times New Roman"/>
                <a:ea typeface="Times New Roman"/>
                <a:cs typeface="Times New Roman"/>
                <a:sym typeface="Times New Roman"/>
              </a:rPr>
              <a:t>The view should not be created using nested queries or complex queries.</a:t>
            </a:r>
            <a:endParaRPr/>
          </a:p>
          <a:p>
            <a:pPr marL="228600" lvl="0" indent="-228600" algn="just" rtl="0">
              <a:lnSpc>
                <a:spcPct val="90000"/>
              </a:lnSpc>
              <a:spcBef>
                <a:spcPts val="1000"/>
              </a:spcBef>
              <a:spcAft>
                <a:spcPts val="0"/>
              </a:spcAft>
              <a:buClr>
                <a:srgbClr val="40424E"/>
              </a:buClr>
              <a:buSzPts val="2800"/>
              <a:buFont typeface="Calibri"/>
              <a:buAutoNum type="arabicPeriod"/>
            </a:pPr>
            <a:r>
              <a:rPr lang="en-US" b="0" i="0">
                <a:solidFill>
                  <a:srgbClr val="40424E"/>
                </a:solidFill>
                <a:latin typeface="Times New Roman"/>
                <a:ea typeface="Times New Roman"/>
                <a:cs typeface="Times New Roman"/>
                <a:sym typeface="Times New Roman"/>
              </a:rPr>
              <a:t>The view should be created from a single table. If the view is created using multiple tables then we will not be allowed to update the view.</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8"/>
          <p:cNvSpPr txBox="1">
            <a:spLocks noGrp="1"/>
          </p:cNvSpPr>
          <p:nvPr>
            <p:ph type="title"/>
          </p:nvPr>
        </p:nvSpPr>
        <p:spPr>
          <a:xfrm>
            <a:off x="1920240" y="230310"/>
            <a:ext cx="8770571" cy="5490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CREATE OR REPLACE VIEW </a:t>
            </a:r>
            <a:endParaRPr b="0">
              <a:solidFill>
                <a:schemeClr val="dk1"/>
              </a:solidFill>
              <a:latin typeface="Times New Roman"/>
              <a:ea typeface="Times New Roman"/>
              <a:cs typeface="Times New Roman"/>
              <a:sym typeface="Times New Roman"/>
            </a:endParaRPr>
          </a:p>
        </p:txBody>
      </p:sp>
      <p:sp>
        <p:nvSpPr>
          <p:cNvPr id="528" name="Google Shape;528;p68"/>
          <p:cNvSpPr txBox="1"/>
          <p:nvPr/>
        </p:nvSpPr>
        <p:spPr>
          <a:xfrm>
            <a:off x="595618" y="1357773"/>
            <a:ext cx="11190914"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We can use the </a:t>
            </a:r>
            <a:r>
              <a:rPr lang="en-US" sz="1800" b="1" i="0" u="none" strike="noStrike" cap="none">
                <a:solidFill>
                  <a:schemeClr val="dk1"/>
                </a:solidFill>
                <a:latin typeface="Times New Roman"/>
                <a:ea typeface="Times New Roman"/>
                <a:cs typeface="Times New Roman"/>
                <a:sym typeface="Times New Roman"/>
              </a:rPr>
              <a:t>CREATE OR REPLACE VIEW</a:t>
            </a:r>
            <a:r>
              <a:rPr lang="en-US" sz="1800" b="0" i="0" u="none" strike="noStrike" cap="none">
                <a:solidFill>
                  <a:schemeClr val="dk1"/>
                </a:solidFill>
                <a:latin typeface="Times New Roman"/>
                <a:ea typeface="Times New Roman"/>
                <a:cs typeface="Times New Roman"/>
                <a:sym typeface="Times New Roman"/>
              </a:rPr>
              <a:t> statement to add or remove fields from a view.</a:t>
            </a:r>
            <a:br>
              <a:rPr lang="en-US" sz="1800" b="0" i="0" u="none" strike="noStrike" cap="none">
                <a:solidFill>
                  <a:schemeClr val="dk1"/>
                </a:solidFill>
                <a:latin typeface="Times New Roman"/>
                <a:ea typeface="Times New Roman"/>
                <a:cs typeface="Times New Roman"/>
                <a:sym typeface="Times New Roman"/>
              </a:rPr>
            </a:b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Syntax</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CREATE OR REPLACE VIEW view_name AS SELECT column1,coulmn2,.. FROM table_name WHERE condition;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For example, if we want to update the view </a:t>
            </a:r>
            <a:r>
              <a:rPr lang="en-US" sz="1800" b="1" i="0" u="none" strike="noStrike" cap="none">
                <a:solidFill>
                  <a:schemeClr val="dk1"/>
                </a:solidFill>
                <a:latin typeface="Times New Roman"/>
                <a:ea typeface="Times New Roman"/>
                <a:cs typeface="Times New Roman"/>
                <a:sym typeface="Times New Roman"/>
              </a:rPr>
              <a:t>MarksView</a:t>
            </a:r>
            <a:r>
              <a:rPr lang="en-US" sz="1800" b="0" i="0" u="none" strike="noStrike" cap="none">
                <a:solidFill>
                  <a:schemeClr val="dk1"/>
                </a:solidFill>
                <a:latin typeface="Times New Roman"/>
                <a:ea typeface="Times New Roman"/>
                <a:cs typeface="Times New Roman"/>
                <a:sym typeface="Times New Roman"/>
              </a:rPr>
              <a:t> and add the field AGE to this View from </a:t>
            </a:r>
            <a:r>
              <a:rPr lang="en-US" sz="1800" b="1" i="0" u="none" strike="noStrike" cap="none">
                <a:solidFill>
                  <a:schemeClr val="dk1"/>
                </a:solidFill>
                <a:latin typeface="Times New Roman"/>
                <a:ea typeface="Times New Roman"/>
                <a:cs typeface="Times New Roman"/>
                <a:sym typeface="Times New Roman"/>
              </a:rPr>
              <a:t>StudentMarks </a:t>
            </a:r>
            <a:r>
              <a:rPr lang="en-US" sz="1800" b="0" i="0" u="none" strike="noStrike" cap="none">
                <a:solidFill>
                  <a:schemeClr val="dk1"/>
                </a:solidFill>
                <a:latin typeface="Times New Roman"/>
                <a:ea typeface="Times New Roman"/>
                <a:cs typeface="Times New Roman"/>
                <a:sym typeface="Times New Roman"/>
              </a:rPr>
              <a:t>Table, we can do this as: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CREATE OR REPLACE VIEW MarksView AS SELECT StudentDetails.NAME, StudentDetails.ADDRESS, StudentMarks.MARKS, StudentMarks.AGE FROM StudentDetails, StudentMarks WHERE StudentDetails.NAME = StudentMarks.NAME;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If we fetch all the data from MarksView now as: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SELECT * FROM MarksView; </a:t>
            </a:r>
            <a:endParaRPr sz="1400" b="0" i="0" u="none" strike="noStrike" cap="none">
              <a:solidFill>
                <a:srgbClr val="000000"/>
              </a:solidFill>
              <a:latin typeface="Arial"/>
              <a:ea typeface="Arial"/>
              <a:cs typeface="Arial"/>
              <a:sym typeface="Arial"/>
            </a:endParaRPr>
          </a:p>
        </p:txBody>
      </p:sp>
      <p:pic>
        <p:nvPicPr>
          <p:cNvPr id="529" name="Google Shape;529;p68" descr="Screenshot (60)"/>
          <p:cNvPicPr preferRelativeResize="0"/>
          <p:nvPr/>
        </p:nvPicPr>
        <p:blipFill rotWithShape="1">
          <a:blip r:embed="rId3">
            <a:alphaModFix/>
          </a:blip>
          <a:srcRect/>
          <a:stretch/>
        </p:blipFill>
        <p:spPr>
          <a:xfrm>
            <a:off x="7414260" y="5500227"/>
            <a:ext cx="2857500" cy="742950"/>
          </a:xfrm>
          <a:prstGeom prst="rect">
            <a:avLst/>
          </a:prstGeom>
          <a:noFill/>
          <a:ln>
            <a:noFill/>
          </a:ln>
        </p:spPr>
      </p:pic>
      <p:sp>
        <p:nvSpPr>
          <p:cNvPr id="530" name="Google Shape;530;p68"/>
          <p:cNvSpPr txBox="1"/>
          <p:nvPr/>
        </p:nvSpPr>
        <p:spPr>
          <a:xfrm>
            <a:off x="8472556" y="5174202"/>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188956"/>
            <a:ext cx="10515600" cy="49208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Data-Definition Language</a:t>
            </a:r>
            <a:endParaRPr/>
          </a:p>
        </p:txBody>
      </p:sp>
      <p:sp>
        <p:nvSpPr>
          <p:cNvPr id="121" name="Google Shape;121;p6"/>
          <p:cNvSpPr txBox="1">
            <a:spLocks noGrp="1"/>
          </p:cNvSpPr>
          <p:nvPr>
            <p:ph type="body" idx="1"/>
          </p:nvPr>
        </p:nvSpPr>
        <p:spPr>
          <a:xfrm>
            <a:off x="838200" y="838899"/>
            <a:ext cx="10515600" cy="56038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Set of definitions expressed by a special language called a data-definition language (DDL).</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storage structure and access methods used by the database system by a set of statements in a special type of DDL called a data storage and definition language.</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data values stored in the database must satisfy certain consistency constraints.</a:t>
            </a:r>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Domain Constraints: </a:t>
            </a:r>
            <a:r>
              <a:rPr lang="en-US" sz="2000">
                <a:latin typeface="Times New Roman"/>
                <a:ea typeface="Times New Roman"/>
                <a:cs typeface="Times New Roman"/>
                <a:sym typeface="Times New Roman"/>
              </a:rPr>
              <a:t>A domain of possible values must be associated with every attribute (for example, integer types, character types, date/time types).</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Domain constraints are the most elementary form of integrity constraint.</a:t>
            </a:r>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Referential Integrity: </a:t>
            </a:r>
            <a:r>
              <a:rPr lang="en-US" sz="2000">
                <a:latin typeface="Times New Roman"/>
                <a:ea typeface="Times New Roman"/>
                <a:cs typeface="Times New Roman"/>
                <a:sym typeface="Times New Roman"/>
              </a:rPr>
              <a:t>There are cases where we wish to ensure that a value that appears in one relation for a given set of attributes also appears in a certain set of attributes in another relation (referential integrity).</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Database modifications can cause violations of referential integrity.</a:t>
            </a:r>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Assertions: </a:t>
            </a:r>
            <a:r>
              <a:rPr lang="en-US" sz="2000">
                <a:latin typeface="Times New Roman"/>
                <a:ea typeface="Times New Roman"/>
                <a:cs typeface="Times New Roman"/>
                <a:sym typeface="Times New Roman"/>
              </a:rPr>
              <a:t>An assertion is any condition that the database must always satisfy. Domain constraints and referential-integrity constraints are special forms of assertions.</a:t>
            </a:r>
            <a:endParaRPr/>
          </a:p>
          <a:p>
            <a:pPr marL="228600" lvl="0" indent="-228600" algn="just"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Authorization:</a:t>
            </a:r>
            <a:r>
              <a:rPr lang="en-US" sz="2000">
                <a:latin typeface="Times New Roman"/>
                <a:ea typeface="Times New Roman"/>
                <a:cs typeface="Times New Roman"/>
                <a:sym typeface="Times New Roman"/>
              </a:rPr>
              <a:t> To differentiate among the users as far as the type of access they are permitted on various data values in the database. These differentiations are expressed in terms of authorization.</a:t>
            </a:r>
            <a:endParaRPr sz="20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9"/>
          <p:cNvSpPr txBox="1">
            <a:spLocks noGrp="1"/>
          </p:cNvSpPr>
          <p:nvPr>
            <p:ph type="title"/>
          </p:nvPr>
        </p:nvSpPr>
        <p:spPr>
          <a:xfrm>
            <a:off x="713064" y="442220"/>
            <a:ext cx="10880521" cy="54768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Inserting a row in a view</a:t>
            </a:r>
            <a:endParaRPr b="0">
              <a:latin typeface="Times New Roman"/>
              <a:ea typeface="Times New Roman"/>
              <a:cs typeface="Times New Roman"/>
              <a:sym typeface="Times New Roman"/>
            </a:endParaRPr>
          </a:p>
        </p:txBody>
      </p:sp>
      <p:sp>
        <p:nvSpPr>
          <p:cNvPr id="536" name="Google Shape;536;p69"/>
          <p:cNvSpPr txBox="1">
            <a:spLocks noGrp="1"/>
          </p:cNvSpPr>
          <p:nvPr>
            <p:ph type="body" idx="1"/>
          </p:nvPr>
        </p:nvSpPr>
        <p:spPr>
          <a:xfrm>
            <a:off x="713064" y="1115736"/>
            <a:ext cx="10880521" cy="4848044"/>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We can insert a row in a View in a same way as we do in a table. We can use the INSERT INTO statement of SQL to insert a row in a View.</a:t>
            </a:r>
            <a:endParaRPr/>
          </a:p>
          <a:p>
            <a:pPr marL="0" marR="0" lvl="0" indent="0" algn="just" rtl="0">
              <a:lnSpc>
                <a:spcPct val="100000"/>
              </a:lnSpc>
              <a:spcBef>
                <a:spcPts val="0"/>
              </a:spcBef>
              <a:spcAft>
                <a:spcPts val="0"/>
              </a:spcAft>
              <a:buClr>
                <a:schemeClr val="dk1"/>
              </a:buClr>
              <a:buSzPts val="1600"/>
              <a:buFont typeface="Calibri"/>
              <a:buNone/>
            </a:pPr>
            <a:endParaRPr sz="16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Syntax</a:t>
            </a:r>
            <a:r>
              <a:rPr lang="en-US" sz="1600" b="0" i="0" u="none" strike="noStrike" cap="none">
                <a:solidFill>
                  <a:schemeClr val="dk1"/>
                </a:solidFill>
                <a:latin typeface="Times New Roman"/>
                <a:ea typeface="Times New Roman"/>
                <a:cs typeface="Times New Roman"/>
                <a:sym typeface="Times New Roman"/>
              </a:rPr>
              <a:t>:</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INSERT INTO view_name(column1, column2 , column3,..) VALUES(value1, value2, value3..); </a:t>
            </a:r>
            <a:r>
              <a:rPr lang="en-US" sz="1600" b="1" i="0" u="none" strike="noStrike" cap="none">
                <a:solidFill>
                  <a:schemeClr val="dk1"/>
                </a:solidFill>
                <a:latin typeface="Times New Roman"/>
                <a:ea typeface="Times New Roman"/>
                <a:cs typeface="Times New Roman"/>
                <a:sym typeface="Times New Roman"/>
              </a:rPr>
              <a:t>view_name</a:t>
            </a:r>
            <a:r>
              <a:rPr lang="en-US" sz="1600" b="0" i="0" u="none" strike="noStrike" cap="none">
                <a:solidFill>
                  <a:schemeClr val="dk1"/>
                </a:solidFill>
                <a:latin typeface="Times New Roman"/>
                <a:ea typeface="Times New Roman"/>
                <a:cs typeface="Times New Roman"/>
                <a:sym typeface="Times New Roman"/>
              </a:rPr>
              <a:t>: Name of the View </a:t>
            </a:r>
            <a:endParaRPr/>
          </a:p>
          <a:p>
            <a:pPr marL="0" marR="0" lvl="0" indent="0" algn="just" rtl="0">
              <a:lnSpc>
                <a:spcPct val="100000"/>
              </a:lnSpc>
              <a:spcBef>
                <a:spcPts val="0"/>
              </a:spcBef>
              <a:spcAft>
                <a:spcPts val="0"/>
              </a:spcAft>
              <a:buClr>
                <a:schemeClr val="dk1"/>
              </a:buClr>
              <a:buSzPts val="1600"/>
              <a:buFont typeface="Calibri"/>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Example</a:t>
            </a:r>
            <a:r>
              <a:rPr lang="en-US" sz="1600" b="0" i="0" u="none" strike="noStrike" cap="none">
                <a:solidFill>
                  <a:schemeClr val="dk1"/>
                </a:solidFill>
                <a:latin typeface="Times New Roman"/>
                <a:ea typeface="Times New Roman"/>
                <a:cs typeface="Times New Roman"/>
                <a:sym typeface="Times New Roman"/>
              </a:rPr>
              <a:t>:</a:t>
            </a:r>
            <a:br>
              <a:rPr lang="en-US" sz="1600" b="0" i="0" u="none" strike="noStrike" cap="none">
                <a:solidFill>
                  <a:schemeClr val="dk1"/>
                </a:solidFill>
                <a:latin typeface="Times New Roman"/>
                <a:ea typeface="Times New Roman"/>
                <a:cs typeface="Times New Roman"/>
                <a:sym typeface="Times New Roman"/>
              </a:rPr>
            </a:br>
            <a:r>
              <a:rPr lang="en-US" sz="1600" b="0" i="0" u="none" strike="noStrike" cap="none">
                <a:solidFill>
                  <a:schemeClr val="dk1"/>
                </a:solidFill>
                <a:latin typeface="Times New Roman"/>
                <a:ea typeface="Times New Roman"/>
                <a:cs typeface="Times New Roman"/>
                <a:sym typeface="Times New Roman"/>
              </a:rPr>
              <a:t>In the below example we will insert a new row in the View DetailsView which we have created above in the example of “creating views from a single table”.</a:t>
            </a:r>
            <a:endParaRPr/>
          </a:p>
          <a:p>
            <a:pPr marL="0" marR="0" lvl="0" indent="0" algn="just"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INSERT INTO DetailsView(NAME, ADDRESS) VALUES("Suresh","Gurgaon"); </a:t>
            </a:r>
            <a:endParaRPr/>
          </a:p>
          <a:p>
            <a:pPr marL="0" marR="0" lvl="0" indent="0" algn="just"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If we fetch all the data from DetailsView now as,</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SELECT * FROM DetailsView; </a:t>
            </a:r>
            <a:endParaRPr/>
          </a:p>
          <a:p>
            <a:pPr marL="228600" lvl="0" indent="-50800" algn="l" rtl="0">
              <a:lnSpc>
                <a:spcPct val="90000"/>
              </a:lnSpc>
              <a:spcBef>
                <a:spcPts val="1000"/>
              </a:spcBef>
              <a:spcAft>
                <a:spcPts val="0"/>
              </a:spcAft>
              <a:buClr>
                <a:schemeClr val="dk1"/>
              </a:buClr>
              <a:buSzPts val="2800"/>
              <a:buNone/>
            </a:pPr>
            <a:endParaRPr/>
          </a:p>
        </p:txBody>
      </p:sp>
      <p:pic>
        <p:nvPicPr>
          <p:cNvPr id="537" name="Google Shape;537;p69" descr="Screenshot (62)"/>
          <p:cNvPicPr preferRelativeResize="0"/>
          <p:nvPr/>
        </p:nvPicPr>
        <p:blipFill rotWithShape="1">
          <a:blip r:embed="rId3">
            <a:alphaModFix/>
          </a:blip>
          <a:srcRect/>
          <a:stretch/>
        </p:blipFill>
        <p:spPr>
          <a:xfrm>
            <a:off x="7989290" y="5217952"/>
            <a:ext cx="2857500" cy="952538"/>
          </a:xfrm>
          <a:prstGeom prst="rect">
            <a:avLst/>
          </a:prstGeom>
          <a:noFill/>
          <a:ln>
            <a:noFill/>
          </a:ln>
        </p:spPr>
      </p:pic>
      <p:sp>
        <p:nvSpPr>
          <p:cNvPr id="538" name="Google Shape;538;p69"/>
          <p:cNvSpPr txBox="1"/>
          <p:nvPr/>
        </p:nvSpPr>
        <p:spPr>
          <a:xfrm>
            <a:off x="8980474" y="4784340"/>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0"/>
          <p:cNvSpPr txBox="1">
            <a:spLocks noGrp="1"/>
          </p:cNvSpPr>
          <p:nvPr>
            <p:ph type="title"/>
          </p:nvPr>
        </p:nvSpPr>
        <p:spPr>
          <a:xfrm>
            <a:off x="1920240" y="442221"/>
            <a:ext cx="8770571" cy="5560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Deleting a row from a View</a:t>
            </a:r>
            <a:endParaRPr b="0">
              <a:latin typeface="Times New Roman"/>
              <a:ea typeface="Times New Roman"/>
              <a:cs typeface="Times New Roman"/>
              <a:sym typeface="Times New Roman"/>
            </a:endParaRPr>
          </a:p>
        </p:txBody>
      </p:sp>
      <p:sp>
        <p:nvSpPr>
          <p:cNvPr id="544" name="Google Shape;544;p70"/>
          <p:cNvSpPr txBox="1">
            <a:spLocks noGrp="1"/>
          </p:cNvSpPr>
          <p:nvPr>
            <p:ph type="body" idx="1"/>
          </p:nvPr>
        </p:nvSpPr>
        <p:spPr>
          <a:xfrm>
            <a:off x="847288" y="939567"/>
            <a:ext cx="10972800" cy="538573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Deleting rows from a view is also as simple as deleting rows from a table. </a:t>
            </a:r>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We can use the DELETE statement of SQL to delete rows from a view. </a:t>
            </a:r>
            <a:endParaRPr/>
          </a:p>
          <a:p>
            <a:pPr marL="228600" lvl="0" indent="-127000" algn="just" rtl="0">
              <a:lnSpc>
                <a:spcPct val="90000"/>
              </a:lnSpc>
              <a:spcBef>
                <a:spcPts val="1000"/>
              </a:spcBef>
              <a:spcAft>
                <a:spcPts val="0"/>
              </a:spcAft>
              <a:buClr>
                <a:schemeClr val="dk1"/>
              </a:buClr>
              <a:buSzPts val="1600"/>
              <a:buNone/>
            </a:pPr>
            <a:endParaRPr sz="160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Also deleting a row from a view first delete the row from the actual table and the change is then reflected in the view.</a:t>
            </a:r>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a:ea typeface="Times New Roman"/>
                <a:cs typeface="Times New Roman"/>
                <a:sym typeface="Times New Roman"/>
              </a:rPr>
              <a:t>Syntax</a:t>
            </a:r>
            <a:endParaRPr sz="160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1600"/>
              <a:buChar char="•"/>
            </a:pPr>
            <a:r>
              <a:rPr lang="en-US" sz="1600" b="0" i="0" u="none" strike="noStrike" cap="none">
                <a:solidFill>
                  <a:schemeClr val="dk1"/>
                </a:solidFill>
                <a:latin typeface="Times New Roman"/>
                <a:ea typeface="Times New Roman"/>
                <a:cs typeface="Times New Roman"/>
                <a:sym typeface="Times New Roman"/>
              </a:rPr>
              <a:t>DELETE FROM view_name WHERE condition; </a:t>
            </a:r>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a:ea typeface="Times New Roman"/>
                <a:cs typeface="Times New Roman"/>
                <a:sym typeface="Times New Roman"/>
              </a:rPr>
              <a:t>view_name</a:t>
            </a:r>
            <a:r>
              <a:rPr lang="en-US" sz="1600" b="0" i="0" u="none" strike="noStrike" cap="none">
                <a:solidFill>
                  <a:schemeClr val="dk1"/>
                </a:solidFill>
                <a:latin typeface="Times New Roman"/>
                <a:ea typeface="Times New Roman"/>
                <a:cs typeface="Times New Roman"/>
                <a:sym typeface="Times New Roman"/>
              </a:rPr>
              <a:t>:Name of view from where we want to delete rows </a:t>
            </a:r>
            <a:endParaRPr/>
          </a:p>
          <a:p>
            <a:pPr marL="228600" lvl="0" indent="-228600" algn="just" rtl="0">
              <a:lnSpc>
                <a:spcPct val="90000"/>
              </a:lnSpc>
              <a:spcBef>
                <a:spcPts val="1000"/>
              </a:spcBef>
              <a:spcAft>
                <a:spcPts val="0"/>
              </a:spcAft>
              <a:buClr>
                <a:schemeClr val="dk1"/>
              </a:buClr>
              <a:buSzPts val="1600"/>
              <a:buChar char="•"/>
            </a:pPr>
            <a:r>
              <a:rPr lang="en-US" sz="1600" b="1" i="0" u="none" strike="noStrike" cap="none">
                <a:solidFill>
                  <a:schemeClr val="dk1"/>
                </a:solidFill>
                <a:latin typeface="Times New Roman"/>
                <a:ea typeface="Times New Roman"/>
                <a:cs typeface="Times New Roman"/>
                <a:sym typeface="Times New Roman"/>
              </a:rPr>
              <a:t>condition</a:t>
            </a:r>
            <a:r>
              <a:rPr lang="en-US" sz="1600" b="0" i="0" u="none" strike="noStrike" cap="none">
                <a:solidFill>
                  <a:schemeClr val="dk1"/>
                </a:solidFill>
                <a:latin typeface="Times New Roman"/>
                <a:ea typeface="Times New Roman"/>
                <a:cs typeface="Times New Roman"/>
                <a:sym typeface="Times New Roman"/>
              </a:rPr>
              <a:t>: Condition to select rows </a:t>
            </a:r>
            <a:endParaRPr/>
          </a:p>
          <a:p>
            <a:pPr marL="0" marR="0" lvl="0" indent="0" algn="just"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In this example we will delete the last row from the view DetailsView which we just added in the above example of inserting rows.</a:t>
            </a:r>
            <a:endParaRPr/>
          </a:p>
          <a:p>
            <a:pPr marL="0" marR="0" lvl="0" indent="0" algn="ctr"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DELETE FROM DetailsView WHERE NAME="Suresh"; </a:t>
            </a:r>
            <a:endParaRPr/>
          </a:p>
          <a:p>
            <a:pPr marL="0" marR="0" lvl="0" indent="0" algn="just"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If we fetch all the data from DetailsView now as,</a:t>
            </a:r>
            <a:endParaRPr/>
          </a:p>
          <a:p>
            <a:pPr marL="0" marR="0" lvl="0" indent="0" algn="ctr" rtl="0">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SELECT * FROM DetailsView; </a:t>
            </a:r>
            <a:endParaRPr/>
          </a:p>
          <a:p>
            <a:pPr marL="228600" lvl="0" indent="-50800" algn="l" rtl="0">
              <a:lnSpc>
                <a:spcPct val="90000"/>
              </a:lnSpc>
              <a:spcBef>
                <a:spcPts val="1000"/>
              </a:spcBef>
              <a:spcAft>
                <a:spcPts val="0"/>
              </a:spcAft>
              <a:buClr>
                <a:schemeClr val="dk1"/>
              </a:buClr>
              <a:buSzPts val="2800"/>
              <a:buNone/>
            </a:pPr>
            <a:endParaRPr/>
          </a:p>
        </p:txBody>
      </p:sp>
      <p:pic>
        <p:nvPicPr>
          <p:cNvPr id="545" name="Google Shape;545;p70" descr="Screenshot (57)"/>
          <p:cNvPicPr preferRelativeResize="0"/>
          <p:nvPr/>
        </p:nvPicPr>
        <p:blipFill rotWithShape="1">
          <a:blip r:embed="rId3">
            <a:alphaModFix/>
          </a:blip>
          <a:srcRect/>
          <a:stretch/>
        </p:blipFill>
        <p:spPr>
          <a:xfrm>
            <a:off x="9328557" y="5586919"/>
            <a:ext cx="2147992" cy="897920"/>
          </a:xfrm>
          <a:prstGeom prst="rect">
            <a:avLst/>
          </a:prstGeom>
          <a:noFill/>
          <a:ln>
            <a:noFill/>
          </a:ln>
        </p:spPr>
      </p:pic>
      <p:sp>
        <p:nvSpPr>
          <p:cNvPr id="546" name="Google Shape;546;p70"/>
          <p:cNvSpPr txBox="1"/>
          <p:nvPr/>
        </p:nvSpPr>
        <p:spPr>
          <a:xfrm>
            <a:off x="10032099" y="5279142"/>
            <a:ext cx="74090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1"/>
          <p:cNvSpPr txBox="1">
            <a:spLocks noGrp="1"/>
          </p:cNvSpPr>
          <p:nvPr>
            <p:ph type="title"/>
          </p:nvPr>
        </p:nvSpPr>
        <p:spPr>
          <a:xfrm>
            <a:off x="1920240" y="115049"/>
            <a:ext cx="8770571" cy="58123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40424E"/>
              </a:buClr>
              <a:buSzPct val="100000"/>
              <a:buFont typeface="Times New Roman"/>
              <a:buNone/>
            </a:pPr>
            <a:r>
              <a:rPr lang="en-US" b="0" i="0">
                <a:solidFill>
                  <a:srgbClr val="40424E"/>
                </a:solidFill>
                <a:latin typeface="Times New Roman"/>
                <a:ea typeface="Times New Roman"/>
                <a:cs typeface="Times New Roman"/>
                <a:sym typeface="Times New Roman"/>
              </a:rPr>
              <a:t>Uses of a View </a:t>
            </a:r>
            <a:endParaRPr b="0">
              <a:latin typeface="Times New Roman"/>
              <a:ea typeface="Times New Roman"/>
              <a:cs typeface="Times New Roman"/>
              <a:sym typeface="Times New Roman"/>
            </a:endParaRPr>
          </a:p>
        </p:txBody>
      </p:sp>
      <p:sp>
        <p:nvSpPr>
          <p:cNvPr id="552" name="Google Shape;552;p71"/>
          <p:cNvSpPr txBox="1">
            <a:spLocks noGrp="1"/>
          </p:cNvSpPr>
          <p:nvPr>
            <p:ph type="body" idx="1"/>
          </p:nvPr>
        </p:nvSpPr>
        <p:spPr>
          <a:xfrm>
            <a:off x="922789" y="796954"/>
            <a:ext cx="10544961" cy="516682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Restricting data access</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Views provide an additional level of table security by restricting access to a predetermined set of rows and columns of a table.</a:t>
            </a:r>
            <a:endParaRPr/>
          </a:p>
          <a:p>
            <a:pPr marL="228600" lvl="0" indent="-228600" algn="l" rtl="0">
              <a:lnSpc>
                <a:spcPct val="90000"/>
              </a:lnSpc>
              <a:spcBef>
                <a:spcPts val="100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Hiding data complexity </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A view can hide the complexity that exists in a multiple table join.</a:t>
            </a:r>
            <a:endParaRPr/>
          </a:p>
          <a:p>
            <a:pPr marL="228600" lvl="0" indent="-228600" algn="l" rtl="0">
              <a:lnSpc>
                <a:spcPct val="90000"/>
              </a:lnSpc>
              <a:spcBef>
                <a:spcPts val="100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Simplify commands for the user </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Views allows the user to select information from multiple tables without requiring the users to actually know how to perform a join.</a:t>
            </a:r>
            <a:endParaRPr/>
          </a:p>
          <a:p>
            <a:pPr marL="228600" lvl="0" indent="-228600" algn="l" rtl="0">
              <a:lnSpc>
                <a:spcPct val="90000"/>
              </a:lnSpc>
              <a:spcBef>
                <a:spcPts val="100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Store complex queries </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Views can be used to store complex queries.</a:t>
            </a:r>
            <a:endParaRPr/>
          </a:p>
          <a:p>
            <a:pPr marL="228600" lvl="0" indent="-228600" algn="l" rtl="0">
              <a:lnSpc>
                <a:spcPct val="90000"/>
              </a:lnSpc>
              <a:spcBef>
                <a:spcPts val="100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Rename Columns </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Views can also be used to rename the columns without affecting the base tables provided the number of columns in view must match the number of columns specified in select statement. Thus, renaming helps to to hide the names of the columns of the base tables.</a:t>
            </a:r>
            <a:endParaRPr/>
          </a:p>
          <a:p>
            <a:pPr marL="228600" lvl="0" indent="-228600" algn="l" rtl="0">
              <a:lnSpc>
                <a:spcPct val="90000"/>
              </a:lnSpc>
              <a:spcBef>
                <a:spcPts val="1000"/>
              </a:spcBef>
              <a:spcAft>
                <a:spcPts val="0"/>
              </a:spcAft>
              <a:buClr>
                <a:srgbClr val="40424E"/>
              </a:buClr>
              <a:buSzPct val="100000"/>
              <a:buFont typeface="Calibri"/>
              <a:buAutoNum type="arabicPeriod"/>
            </a:pPr>
            <a:r>
              <a:rPr lang="en-US" b="1" i="0">
                <a:solidFill>
                  <a:srgbClr val="40424E"/>
                </a:solidFill>
                <a:latin typeface="Times New Roman"/>
                <a:ea typeface="Times New Roman"/>
                <a:cs typeface="Times New Roman"/>
                <a:sym typeface="Times New Roman"/>
              </a:rPr>
              <a:t>Multiple view facility </a:t>
            </a:r>
            <a:br>
              <a:rPr lang="en-US" b="0" i="0">
                <a:solidFill>
                  <a:srgbClr val="40424E"/>
                </a:solidFill>
                <a:latin typeface="Times New Roman"/>
                <a:ea typeface="Times New Roman"/>
                <a:cs typeface="Times New Roman"/>
                <a:sym typeface="Times New Roman"/>
              </a:rPr>
            </a:br>
            <a:r>
              <a:rPr lang="en-US" b="0" i="0">
                <a:solidFill>
                  <a:srgbClr val="40424E"/>
                </a:solidFill>
                <a:latin typeface="Times New Roman"/>
                <a:ea typeface="Times New Roman"/>
                <a:cs typeface="Times New Roman"/>
                <a:sym typeface="Times New Roman"/>
              </a:rPr>
              <a:t>Different views can be created on the same table for different users.</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2"/>
          <p:cNvSpPr txBox="1">
            <a:spLocks noGrp="1"/>
          </p:cNvSpPr>
          <p:nvPr>
            <p:ph type="body" idx="1"/>
          </p:nvPr>
        </p:nvSpPr>
        <p:spPr>
          <a:xfrm>
            <a:off x="547915" y="1103084"/>
            <a:ext cx="11179628"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a:t>
            </a:r>
            <a:r>
              <a:rPr lang="en-US" sz="2400" b="1">
                <a:latin typeface="Calibri"/>
                <a:ea typeface="Calibri"/>
                <a:cs typeface="Calibri"/>
                <a:sym typeface="Calibri"/>
              </a:rPr>
              <a:t>Transaction Control Commands </a:t>
            </a:r>
            <a:r>
              <a:rPr lang="en-US" sz="2400">
                <a:latin typeface="Calibri"/>
                <a:ea typeface="Calibri"/>
                <a:cs typeface="Calibri"/>
                <a:sym typeface="Calibri"/>
              </a:rPr>
              <a:t>Unique, not null, check, IN operator 			</a:t>
            </a:r>
            <a:r>
              <a:rPr lang="en-US" sz="2400" b="1">
                <a:latin typeface="Calibri"/>
                <a:ea typeface="Calibri"/>
                <a:cs typeface="Calibri"/>
                <a:sym typeface="Calibri"/>
              </a:rPr>
              <a:t>Commit, Rollback, Savepoint</a:t>
            </a:r>
            <a:endParaRPr sz="2400" b="1">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TRANSACTION</a:t>
            </a:r>
            <a:endParaRPr/>
          </a:p>
        </p:txBody>
      </p:sp>
      <p:sp>
        <p:nvSpPr>
          <p:cNvPr id="563" name="Google Shape;563;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rgbClr val="000000"/>
              </a:buClr>
              <a:buSzPct val="100000"/>
              <a:buChar char="•"/>
            </a:pPr>
            <a:r>
              <a:rPr lang="en-US" b="0" i="0">
                <a:solidFill>
                  <a:srgbClr val="000000"/>
                </a:solidFill>
                <a:latin typeface="Arial"/>
                <a:ea typeface="Arial"/>
                <a:cs typeface="Arial"/>
                <a:sym typeface="Arial"/>
              </a:rPr>
              <a:t>A transaction is a unit of work that is performed against a database. Transactions are units or sequences of work accomplished in a logical order, whether in a manual fashion by a user or automatically by some sort of a database program.</a:t>
            </a:r>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latin typeface="Arial"/>
                <a:ea typeface="Arial"/>
                <a:cs typeface="Arial"/>
                <a:sym typeface="Arial"/>
              </a:rPr>
              <a:t>A transaction is the propagation of one or more changes to the database. For example, if you are creating a record or updating a record or deleting a record from the table, then you are performing a transaction on that table. It is important to control these transactions to ensure the data integrity and to handle database errors.</a:t>
            </a:r>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latin typeface="Arial"/>
                <a:ea typeface="Arial"/>
                <a:cs typeface="Arial"/>
                <a:sym typeface="Arial"/>
              </a:rPr>
              <a:t>Practically, you will club many SQL queries into a group and you will execute all of them together as a part of a transaction.</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4"/>
          <p:cNvSpPr txBox="1">
            <a:spLocks noGrp="1"/>
          </p:cNvSpPr>
          <p:nvPr>
            <p:ph type="body" idx="1"/>
          </p:nvPr>
        </p:nvSpPr>
        <p:spPr>
          <a:xfrm>
            <a:off x="838200" y="1320800"/>
            <a:ext cx="10515600" cy="4856163"/>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1800" b="0" i="0">
                <a:solidFill>
                  <a:srgbClr val="000000"/>
                </a:solidFill>
                <a:latin typeface="Arial"/>
                <a:ea typeface="Arial"/>
                <a:cs typeface="Arial"/>
                <a:sym typeface="Arial"/>
              </a:rPr>
              <a:t>Transaction Control language is a language that manages transactions within the database. It is used to execute the changes made by the DML statements.</a:t>
            </a:r>
            <a:endParaRPr/>
          </a:p>
          <a:p>
            <a:pPr marL="0" lvl="0" indent="0" algn="l" rtl="0">
              <a:lnSpc>
                <a:spcPct val="90000"/>
              </a:lnSpc>
              <a:spcBef>
                <a:spcPts val="1000"/>
              </a:spcBef>
              <a:spcAft>
                <a:spcPts val="0"/>
              </a:spcAft>
              <a:buClr>
                <a:schemeClr val="dk1"/>
              </a:buClr>
              <a:buSzPts val="1800"/>
              <a:buNone/>
            </a:pPr>
            <a:endParaRPr sz="1800" b="1" i="0">
              <a:latin typeface="Arial"/>
              <a:ea typeface="Arial"/>
              <a:cs typeface="Arial"/>
              <a:sym typeface="Arial"/>
            </a:endParaRPr>
          </a:p>
          <a:p>
            <a:pPr marL="0" lvl="0" indent="0" algn="l" rtl="0">
              <a:lnSpc>
                <a:spcPct val="90000"/>
              </a:lnSpc>
              <a:spcBef>
                <a:spcPts val="1000"/>
              </a:spcBef>
              <a:spcAft>
                <a:spcPts val="0"/>
              </a:spcAft>
              <a:buClr>
                <a:schemeClr val="dk1"/>
              </a:buClr>
              <a:buSzPts val="1800"/>
              <a:buNone/>
            </a:pPr>
            <a:r>
              <a:rPr lang="en-US" sz="1800" b="1" i="0">
                <a:latin typeface="Arial"/>
                <a:ea typeface="Arial"/>
                <a:cs typeface="Arial"/>
                <a:sym typeface="Arial"/>
              </a:rPr>
              <a:t>TCL Commands</a:t>
            </a:r>
            <a:endParaRPr/>
          </a:p>
          <a:p>
            <a:pPr marL="0" lvl="0" indent="0" algn="just" rtl="0">
              <a:lnSpc>
                <a:spcPct val="90000"/>
              </a:lnSpc>
              <a:spcBef>
                <a:spcPts val="1000"/>
              </a:spcBef>
              <a:spcAft>
                <a:spcPts val="0"/>
              </a:spcAft>
              <a:buClr>
                <a:srgbClr val="000000"/>
              </a:buClr>
              <a:buSzPts val="1800"/>
              <a:buNone/>
            </a:pPr>
            <a:r>
              <a:rPr lang="en-US" sz="1800" b="0" i="0">
                <a:solidFill>
                  <a:srgbClr val="000000"/>
                </a:solidFill>
                <a:latin typeface="Arial"/>
                <a:ea typeface="Arial"/>
                <a:cs typeface="Arial"/>
                <a:sym typeface="Arial"/>
              </a:rPr>
              <a:t>Transaction Control Language (TCL) Commands are:</a:t>
            </a:r>
            <a:endParaRPr/>
          </a:p>
          <a:p>
            <a:pPr marL="0" lvl="0" indent="0" algn="just" rtl="0">
              <a:lnSpc>
                <a:spcPct val="90000"/>
              </a:lnSpc>
              <a:spcBef>
                <a:spcPts val="1000"/>
              </a:spcBef>
              <a:spcAft>
                <a:spcPts val="0"/>
              </a:spcAft>
              <a:buClr>
                <a:srgbClr val="000000"/>
              </a:buClr>
              <a:buSzPts val="1800"/>
              <a:buNone/>
            </a:pPr>
            <a:r>
              <a:rPr lang="en-US" sz="1800" b="1" i="0">
                <a:solidFill>
                  <a:srgbClr val="000000"/>
                </a:solidFill>
                <a:latin typeface="Arial"/>
                <a:ea typeface="Arial"/>
                <a:cs typeface="Arial"/>
                <a:sym typeface="Arial"/>
              </a:rPr>
              <a:t>	Commit</a:t>
            </a:r>
            <a:r>
              <a:rPr lang="en-US" sz="1800" b="0" i="0">
                <a:solidFill>
                  <a:srgbClr val="000000"/>
                </a:solidFill>
                <a:latin typeface="Arial"/>
                <a:ea typeface="Arial"/>
                <a:cs typeface="Arial"/>
                <a:sym typeface="Arial"/>
              </a:rPr>
              <a:t> − It is used to save the transactions in the database.</a:t>
            </a:r>
            <a:endParaRPr/>
          </a:p>
          <a:p>
            <a:pPr marL="0" lvl="0" indent="0" algn="just" rtl="0">
              <a:lnSpc>
                <a:spcPct val="90000"/>
              </a:lnSpc>
              <a:spcBef>
                <a:spcPts val="1000"/>
              </a:spcBef>
              <a:spcAft>
                <a:spcPts val="0"/>
              </a:spcAft>
              <a:buClr>
                <a:schemeClr val="dk1"/>
              </a:buClr>
              <a:buSzPts val="1800"/>
              <a:buNone/>
            </a:pPr>
            <a:endParaRPr sz="1800" b="0" i="0">
              <a:solidFill>
                <a:srgbClr val="000000"/>
              </a:solidFill>
              <a:latin typeface="Arial"/>
              <a:ea typeface="Arial"/>
              <a:cs typeface="Arial"/>
              <a:sym typeface="Arial"/>
            </a:endParaRPr>
          </a:p>
          <a:p>
            <a:pPr marL="0" lvl="0" indent="0" algn="just" rtl="0">
              <a:lnSpc>
                <a:spcPct val="90000"/>
              </a:lnSpc>
              <a:spcBef>
                <a:spcPts val="1000"/>
              </a:spcBef>
              <a:spcAft>
                <a:spcPts val="0"/>
              </a:spcAft>
              <a:buClr>
                <a:srgbClr val="000000"/>
              </a:buClr>
              <a:buSzPts val="1800"/>
              <a:buNone/>
            </a:pPr>
            <a:r>
              <a:rPr lang="en-US" sz="1800" b="1" i="0">
                <a:solidFill>
                  <a:srgbClr val="000000"/>
                </a:solidFill>
                <a:latin typeface="Arial"/>
                <a:ea typeface="Arial"/>
                <a:cs typeface="Arial"/>
                <a:sym typeface="Arial"/>
              </a:rPr>
              <a:t>	Rollback</a:t>
            </a:r>
            <a:r>
              <a:rPr lang="en-US" sz="1800" b="0" i="0">
                <a:solidFill>
                  <a:srgbClr val="000000"/>
                </a:solidFill>
                <a:latin typeface="Arial"/>
                <a:ea typeface="Arial"/>
                <a:cs typeface="Arial"/>
                <a:sym typeface="Arial"/>
              </a:rPr>
              <a:t> − It is used to restore the database to that state which was 			last committed.</a:t>
            </a:r>
            <a:endParaRPr/>
          </a:p>
          <a:p>
            <a:pPr marL="0" lvl="0" indent="0" algn="just" rtl="0">
              <a:lnSpc>
                <a:spcPct val="90000"/>
              </a:lnSpc>
              <a:spcBef>
                <a:spcPts val="1000"/>
              </a:spcBef>
              <a:spcAft>
                <a:spcPts val="0"/>
              </a:spcAft>
              <a:buClr>
                <a:schemeClr val="dk1"/>
              </a:buClr>
              <a:buSzPts val="1800"/>
              <a:buNone/>
            </a:pPr>
            <a:endParaRPr sz="1800" b="0" i="0">
              <a:solidFill>
                <a:srgbClr val="000000"/>
              </a:solidFill>
              <a:latin typeface="Arial"/>
              <a:ea typeface="Arial"/>
              <a:cs typeface="Arial"/>
              <a:sym typeface="Arial"/>
            </a:endParaRPr>
          </a:p>
          <a:p>
            <a:pPr marL="457200" lvl="1" indent="0" algn="just" rtl="0">
              <a:lnSpc>
                <a:spcPct val="90000"/>
              </a:lnSpc>
              <a:spcBef>
                <a:spcPts val="500"/>
              </a:spcBef>
              <a:spcAft>
                <a:spcPts val="0"/>
              </a:spcAft>
              <a:buClr>
                <a:srgbClr val="000000"/>
              </a:buClr>
              <a:buSzPts val="1800"/>
              <a:buNone/>
            </a:pPr>
            <a:r>
              <a:rPr lang="en-US" sz="1800" b="1" i="0">
                <a:solidFill>
                  <a:srgbClr val="000000"/>
                </a:solidFill>
                <a:latin typeface="Arial"/>
                <a:ea typeface="Arial"/>
                <a:cs typeface="Arial"/>
                <a:sym typeface="Arial"/>
              </a:rPr>
              <a:t>	Savepoint</a:t>
            </a:r>
            <a:r>
              <a:rPr lang="en-US" sz="1800" b="0" i="0">
                <a:solidFill>
                  <a:srgbClr val="000000"/>
                </a:solidFill>
                <a:latin typeface="Arial"/>
                <a:ea typeface="Arial"/>
                <a:cs typeface="Arial"/>
                <a:sym typeface="Arial"/>
              </a:rPr>
              <a:t> − The changes done till savpoint will be unchanged and all the 		transactions after savepoint will be rolled back.</a:t>
            </a:r>
            <a:endParaRPr/>
          </a:p>
          <a:p>
            <a:pPr marL="0" lvl="0" indent="0" algn="l" rtl="0">
              <a:lnSpc>
                <a:spcPct val="90000"/>
              </a:lnSpc>
              <a:spcBef>
                <a:spcPts val="1000"/>
              </a:spcBef>
              <a:spcAft>
                <a:spcPts val="0"/>
              </a:spcAft>
              <a:buClr>
                <a:schemeClr val="dk1"/>
              </a:buClr>
              <a:buSzPts val="1800"/>
              <a:buNone/>
            </a:pPr>
            <a:br>
              <a:rPr lang="en-US" sz="1800"/>
            </a:b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5"/>
          <p:cNvSpPr txBox="1">
            <a:spLocks noGrp="1"/>
          </p:cNvSpPr>
          <p:nvPr>
            <p:ph type="body" idx="1"/>
          </p:nvPr>
        </p:nvSpPr>
        <p:spPr>
          <a:xfrm>
            <a:off x="522111" y="830610"/>
            <a:ext cx="10515600" cy="602738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800"/>
              <a:buNone/>
            </a:pPr>
            <a:r>
              <a:rPr lang="en-US" b="1" i="0">
                <a:solidFill>
                  <a:srgbClr val="000000"/>
                </a:solidFill>
                <a:latin typeface="Arial"/>
                <a:ea typeface="Arial"/>
                <a:cs typeface="Arial"/>
                <a:sym typeface="Arial"/>
              </a:rPr>
              <a:t>Example</a:t>
            </a:r>
            <a:endParaRPr b="0" i="0">
              <a:solidFill>
                <a:srgbClr val="000000"/>
              </a:solidFill>
              <a:latin typeface="Arial"/>
              <a:ea typeface="Arial"/>
              <a:cs typeface="Arial"/>
              <a:sym typeface="Arial"/>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Arial"/>
                <a:ea typeface="Arial"/>
                <a:cs typeface="Arial"/>
                <a:sym typeface="Arial"/>
              </a:rPr>
              <a:t>Given below is an example of the usage of the TCL commands in the database management system (DBMS) </a:t>
            </a:r>
            <a:endParaRPr b="0" i="0">
              <a:solidFill>
                <a:srgbClr val="000000"/>
              </a:solidFill>
              <a:latin typeface="Arial"/>
              <a:ea typeface="Arial"/>
              <a:cs typeface="Arial"/>
              <a:sym typeface="Arial"/>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a:ea typeface="Arial"/>
              <a:cs typeface="Arial"/>
              <a:sym typeface="Arial"/>
            </a:endParaRPr>
          </a:p>
        </p:txBody>
      </p:sp>
      <p:pic>
        <p:nvPicPr>
          <p:cNvPr id="574" name="Google Shape;574;p75"/>
          <p:cNvPicPr preferRelativeResize="0"/>
          <p:nvPr/>
        </p:nvPicPr>
        <p:blipFill rotWithShape="1">
          <a:blip r:embed="rId3">
            <a:alphaModFix/>
          </a:blip>
          <a:srcRect/>
          <a:stretch/>
        </p:blipFill>
        <p:spPr>
          <a:xfrm>
            <a:off x="2043288" y="2370667"/>
            <a:ext cx="4967111" cy="415783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i="0">
                <a:latin typeface="Arial"/>
                <a:ea typeface="Arial"/>
                <a:cs typeface="Arial"/>
                <a:sym typeface="Arial"/>
              </a:rPr>
              <a:t>Difference between Commit, rollback and savepoint of TCL commands</a:t>
            </a:r>
            <a:br>
              <a:rPr lang="en-US" b="1" i="0">
                <a:latin typeface="Arial"/>
                <a:ea typeface="Arial"/>
                <a:cs typeface="Arial"/>
                <a:sym typeface="Arial"/>
              </a:rPr>
            </a:br>
            <a:endParaRPr/>
          </a:p>
        </p:txBody>
      </p:sp>
      <p:pic>
        <p:nvPicPr>
          <p:cNvPr id="580" name="Google Shape;580;p76"/>
          <p:cNvPicPr preferRelativeResize="0">
            <a:picLocks noGrp="1"/>
          </p:cNvPicPr>
          <p:nvPr>
            <p:ph type="body" idx="1"/>
          </p:nvPr>
        </p:nvPicPr>
        <p:blipFill rotWithShape="1">
          <a:blip r:embed="rId3">
            <a:alphaModFix/>
          </a:blip>
          <a:srcRect/>
          <a:stretch/>
        </p:blipFill>
        <p:spPr>
          <a:xfrm>
            <a:off x="1241778" y="1690688"/>
            <a:ext cx="8737599" cy="420211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0" i="0">
                <a:latin typeface="Arial"/>
                <a:ea typeface="Arial"/>
                <a:cs typeface="Arial"/>
                <a:sym typeface="Arial"/>
              </a:rPr>
              <a:t>Properties of Transactions</a:t>
            </a:r>
            <a:br>
              <a:rPr lang="en-US" b="0" i="0">
                <a:latin typeface="Arial"/>
                <a:ea typeface="Arial"/>
                <a:cs typeface="Arial"/>
                <a:sym typeface="Arial"/>
              </a:rPr>
            </a:br>
            <a:endParaRPr/>
          </a:p>
        </p:txBody>
      </p:sp>
      <p:sp>
        <p:nvSpPr>
          <p:cNvPr id="586" name="Google Shape;586;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000000"/>
              </a:buClr>
              <a:buSzPct val="100000"/>
              <a:buChar char="•"/>
            </a:pPr>
            <a:r>
              <a:rPr lang="en-US" b="0" i="0">
                <a:solidFill>
                  <a:srgbClr val="000000"/>
                </a:solidFill>
                <a:latin typeface="Arial"/>
                <a:ea typeface="Arial"/>
                <a:cs typeface="Arial"/>
                <a:sym typeface="Arial"/>
              </a:rPr>
              <a:t>Transactions have the following four standard properties, usually referred to by the acronym </a:t>
            </a:r>
            <a:r>
              <a:rPr lang="en-US" b="1" i="0">
                <a:solidFill>
                  <a:srgbClr val="000000"/>
                </a:solidFill>
                <a:latin typeface="Arial"/>
                <a:ea typeface="Arial"/>
                <a:cs typeface="Arial"/>
                <a:sym typeface="Arial"/>
              </a:rPr>
              <a:t>ACID</a:t>
            </a:r>
            <a:r>
              <a:rPr lang="en-US" b="0" i="0">
                <a:solidFill>
                  <a:srgbClr val="000000"/>
                </a:solidFill>
                <a:latin typeface="Arial"/>
                <a:ea typeface="Arial"/>
                <a:cs typeface="Arial"/>
                <a:sym typeface="Arial"/>
              </a:rPr>
              <a:t>.</a:t>
            </a:r>
            <a:endParaRPr/>
          </a:p>
          <a:p>
            <a:pPr marL="228600" lvl="0" indent="-64135" algn="just" rtl="0">
              <a:lnSpc>
                <a:spcPct val="90000"/>
              </a:lnSpc>
              <a:spcBef>
                <a:spcPts val="1000"/>
              </a:spcBef>
              <a:spcAft>
                <a:spcPts val="0"/>
              </a:spcAft>
              <a:buClr>
                <a:schemeClr val="dk1"/>
              </a:buClr>
              <a:buSzPct val="100000"/>
              <a:buNone/>
            </a:pPr>
            <a:endParaRPr b="0" i="0">
              <a:solidFill>
                <a:srgbClr val="000000"/>
              </a:solidFill>
              <a:latin typeface="Arial"/>
              <a:ea typeface="Arial"/>
              <a:cs typeface="Arial"/>
              <a:sym typeface="Arial"/>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a:ea typeface="Arial"/>
                <a:cs typeface="Arial"/>
                <a:sym typeface="Arial"/>
              </a:rPr>
              <a:t>	Atomicity</a:t>
            </a:r>
            <a:r>
              <a:rPr lang="en-US" b="0" i="0">
                <a:solidFill>
                  <a:srgbClr val="000000"/>
                </a:solidFill>
                <a:latin typeface="Arial"/>
                <a:ea typeface="Arial"/>
                <a:cs typeface="Arial"/>
                <a:sym typeface="Arial"/>
              </a:rPr>
              <a:t> − ensures that all operations within the work unit are 	completed successfully. Otherwise, the transaction is aborted at 	the point of failure and all the previous operations are rolled 	back to their former state.</a:t>
            </a:r>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a:ea typeface="Arial"/>
                <a:cs typeface="Arial"/>
                <a:sym typeface="Arial"/>
              </a:rPr>
              <a:t>	Consistency</a:t>
            </a:r>
            <a:r>
              <a:rPr lang="en-US" b="0" i="0">
                <a:solidFill>
                  <a:srgbClr val="000000"/>
                </a:solidFill>
                <a:latin typeface="Arial"/>
                <a:ea typeface="Arial"/>
                <a:cs typeface="Arial"/>
                <a:sym typeface="Arial"/>
              </a:rPr>
              <a:t> − ensures that the database properly changes 	states upon a successfully committed transaction.</a:t>
            </a:r>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a:ea typeface="Arial"/>
                <a:cs typeface="Arial"/>
                <a:sym typeface="Arial"/>
              </a:rPr>
              <a:t>	Isolation</a:t>
            </a:r>
            <a:r>
              <a:rPr lang="en-US" b="0" i="0">
                <a:solidFill>
                  <a:srgbClr val="000000"/>
                </a:solidFill>
                <a:latin typeface="Arial"/>
                <a:ea typeface="Arial"/>
                <a:cs typeface="Arial"/>
                <a:sym typeface="Arial"/>
              </a:rPr>
              <a:t> − enables transactions to operate independently of 	and transparent to each other.</a:t>
            </a:r>
            <a:endParaRPr/>
          </a:p>
          <a:p>
            <a:pPr marL="0" lvl="0" indent="0" algn="just" rtl="0">
              <a:lnSpc>
                <a:spcPct val="90000"/>
              </a:lnSpc>
              <a:spcBef>
                <a:spcPts val="1000"/>
              </a:spcBef>
              <a:spcAft>
                <a:spcPts val="0"/>
              </a:spcAft>
              <a:buClr>
                <a:srgbClr val="000000"/>
              </a:buClr>
              <a:buSzPct val="100000"/>
              <a:buNone/>
            </a:pPr>
            <a:r>
              <a:rPr lang="en-US" b="1" i="0">
                <a:solidFill>
                  <a:srgbClr val="000000"/>
                </a:solidFill>
                <a:latin typeface="Arial"/>
                <a:ea typeface="Arial"/>
                <a:cs typeface="Arial"/>
                <a:sym typeface="Arial"/>
              </a:rPr>
              <a:t>	Durability</a:t>
            </a:r>
            <a:r>
              <a:rPr lang="en-US" b="0" i="0">
                <a:solidFill>
                  <a:srgbClr val="000000"/>
                </a:solidFill>
                <a:latin typeface="Arial"/>
                <a:ea typeface="Arial"/>
                <a:cs typeface="Arial"/>
                <a:sym typeface="Arial"/>
              </a:rPr>
              <a:t> − ensures that the result or effect of a committed 	transaction persists in case of a system failure.</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b="0" i="0">
                <a:latin typeface="Arial"/>
                <a:ea typeface="Arial"/>
                <a:cs typeface="Arial"/>
                <a:sym typeface="Arial"/>
              </a:rPr>
              <a:t>Transaction Control</a:t>
            </a:r>
            <a:br>
              <a:rPr lang="en-US" b="0" i="0">
                <a:latin typeface="Arial"/>
                <a:ea typeface="Arial"/>
                <a:cs typeface="Arial"/>
                <a:sym typeface="Arial"/>
              </a:rPr>
            </a:br>
            <a:endParaRPr/>
          </a:p>
        </p:txBody>
      </p:sp>
      <p:sp>
        <p:nvSpPr>
          <p:cNvPr id="592" name="Google Shape;592;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800"/>
              <a:buNone/>
            </a:pPr>
            <a:r>
              <a:rPr lang="en-US" b="0" i="0">
                <a:solidFill>
                  <a:srgbClr val="000000"/>
                </a:solidFill>
                <a:latin typeface="Arial"/>
                <a:ea typeface="Arial"/>
                <a:cs typeface="Arial"/>
                <a:sym typeface="Arial"/>
              </a:rPr>
              <a:t>The following commands are used to control transactions.</a:t>
            </a:r>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a:ea typeface="Arial"/>
              <a:cs typeface="Arial"/>
              <a:sym typeface="Arial"/>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a:ea typeface="Arial"/>
                <a:cs typeface="Arial"/>
                <a:sym typeface="Arial"/>
              </a:rPr>
              <a:t>	COMMIT</a:t>
            </a:r>
            <a:r>
              <a:rPr lang="en-US" b="0" i="0">
                <a:solidFill>
                  <a:srgbClr val="000000"/>
                </a:solidFill>
                <a:latin typeface="Arial"/>
                <a:ea typeface="Arial"/>
                <a:cs typeface="Arial"/>
                <a:sym typeface="Arial"/>
              </a:rPr>
              <a:t> − to save the changes.</a:t>
            </a:r>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a:ea typeface="Arial"/>
                <a:cs typeface="Arial"/>
                <a:sym typeface="Arial"/>
              </a:rPr>
              <a:t>	ROLLBACK</a:t>
            </a:r>
            <a:r>
              <a:rPr lang="en-US" b="0" i="0">
                <a:solidFill>
                  <a:srgbClr val="000000"/>
                </a:solidFill>
                <a:latin typeface="Arial"/>
                <a:ea typeface="Arial"/>
                <a:cs typeface="Arial"/>
                <a:sym typeface="Arial"/>
              </a:rPr>
              <a:t> − to roll back the changes.</a:t>
            </a:r>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a:ea typeface="Arial"/>
                <a:cs typeface="Arial"/>
                <a:sym typeface="Arial"/>
              </a:rPr>
              <a:t>	SAVEPOINT</a:t>
            </a:r>
            <a:r>
              <a:rPr lang="en-US" b="0" i="0">
                <a:solidFill>
                  <a:srgbClr val="000000"/>
                </a:solidFill>
                <a:latin typeface="Arial"/>
                <a:ea typeface="Arial"/>
                <a:cs typeface="Arial"/>
                <a:sym typeface="Arial"/>
              </a:rPr>
              <a:t> − creates points within the groups of 	transactions in which to ROLLBACK.</a:t>
            </a:r>
            <a:endParaRPr/>
          </a:p>
          <a:p>
            <a:pPr marL="0" lvl="0" indent="0" algn="just" rtl="0">
              <a:lnSpc>
                <a:spcPct val="90000"/>
              </a:lnSpc>
              <a:spcBef>
                <a:spcPts val="1000"/>
              </a:spcBef>
              <a:spcAft>
                <a:spcPts val="0"/>
              </a:spcAft>
              <a:buClr>
                <a:srgbClr val="000000"/>
              </a:buClr>
              <a:buSzPts val="2800"/>
              <a:buNone/>
            </a:pPr>
            <a:r>
              <a:rPr lang="en-US" b="1" i="0">
                <a:solidFill>
                  <a:srgbClr val="000000"/>
                </a:solidFill>
                <a:latin typeface="Arial"/>
                <a:ea typeface="Arial"/>
                <a:cs typeface="Arial"/>
                <a:sym typeface="Arial"/>
              </a:rPr>
              <a:t>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body" idx="1"/>
          </p:nvPr>
        </p:nvSpPr>
        <p:spPr>
          <a:xfrm>
            <a:off x="620785" y="461394"/>
            <a:ext cx="11182525" cy="584712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Read Authorization - which allows reading, but not modification of data.</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Insert Authorization - which allows insertion of new data but not modification of existing data.</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update authorization - which allows modification but not deletion of data.</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Delete Authorization - which allows deletion of data.</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output of the DDL is placed in the data dictionary which contains metadata - that is, data about data.</a:t>
            </a:r>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SQL provides a rich DDL that allows one to define tables, integrity constraints, assertions, etc.</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70C0"/>
              </a:buClr>
              <a:buSzPts val="2000"/>
              <a:buNone/>
            </a:pPr>
            <a:r>
              <a:rPr lang="en-US" sz="2000" b="1">
                <a:solidFill>
                  <a:srgbClr val="0070C0"/>
                </a:solidFill>
                <a:latin typeface="Times New Roman"/>
                <a:ea typeface="Times New Roman"/>
                <a:cs typeface="Times New Roman"/>
                <a:sym typeface="Times New Roman"/>
              </a:rPr>
              <a:t>create table department (dept name char (20), building char (15), budget numeric (12,2));</a:t>
            </a:r>
            <a:endParaRPr sz="2000" b="1">
              <a:solidFill>
                <a:srgbClr val="0070C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Execution of the above DDL statement creates the department table with three columns: dept name, building, and budget, each of which has a specific data type associated with it.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COMMIT</a:t>
            </a:r>
            <a:endParaRPr/>
          </a:p>
        </p:txBody>
      </p:sp>
      <p:sp>
        <p:nvSpPr>
          <p:cNvPr id="598" name="Google Shape;598;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sz="2800" b="0" i="0" u="none" strike="noStrike" cap="none">
                <a:solidFill>
                  <a:srgbClr val="000000"/>
                </a:solidFill>
                <a:latin typeface="Arial"/>
                <a:ea typeface="Arial"/>
                <a:cs typeface="Arial"/>
                <a:sym typeface="Arial"/>
              </a:rPr>
              <a:t>Transactional control commands are only used with the </a:t>
            </a:r>
            <a:r>
              <a:rPr lang="en-US" sz="2800" b="1" i="0" u="none" strike="noStrike" cap="none">
                <a:solidFill>
                  <a:srgbClr val="000000"/>
                </a:solidFill>
                <a:latin typeface="Arial"/>
                <a:ea typeface="Arial"/>
                <a:cs typeface="Arial"/>
                <a:sym typeface="Arial"/>
              </a:rPr>
              <a:t>DML Commands</a:t>
            </a:r>
            <a:r>
              <a:rPr lang="en-US" sz="2800" b="0" i="0" u="none" strike="noStrike" cap="none">
                <a:solidFill>
                  <a:srgbClr val="000000"/>
                </a:solidFill>
                <a:latin typeface="Arial"/>
                <a:ea typeface="Arial"/>
                <a:cs typeface="Arial"/>
                <a:sym typeface="Arial"/>
              </a:rPr>
              <a:t> such as - INSERT, UPDATE and DELETE only. </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Arial"/>
              <a:ea typeface="Arial"/>
              <a:cs typeface="Arial"/>
              <a:sym typeface="Arial"/>
            </a:endParaRPr>
          </a:p>
          <a:p>
            <a:pPr marL="0" lvl="0" indent="0" algn="l" rtl="0">
              <a:lnSpc>
                <a:spcPct val="90000"/>
              </a:lnSpc>
              <a:spcBef>
                <a:spcPts val="1000"/>
              </a:spcBef>
              <a:spcAft>
                <a:spcPts val="0"/>
              </a:spcAft>
              <a:buClr>
                <a:srgbClr val="000000"/>
              </a:buClr>
              <a:buSzPts val="2800"/>
              <a:buNone/>
            </a:pPr>
            <a:r>
              <a:rPr lang="en-US" sz="2800" b="0" i="0" u="none" strike="noStrike" cap="none">
                <a:solidFill>
                  <a:srgbClr val="000000"/>
                </a:solidFill>
                <a:latin typeface="Arial"/>
                <a:ea typeface="Arial"/>
                <a:cs typeface="Arial"/>
                <a:sym typeface="Arial"/>
              </a:rPr>
              <a:t>They cannot be used while creating tables or dropping them because these operations are automatically committed in the database</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The COMMIT command is the transactional command used to save changes invoked by a transaction to the database.</a:t>
            </a:r>
            <a:endParaRPr sz="2400" b="0" i="0" u="none" strike="noStrike" cap="none">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100000"/>
              </a:lnSpc>
              <a:spcBef>
                <a:spcPts val="0"/>
              </a:spcBef>
              <a:spcAft>
                <a:spcPts val="0"/>
              </a:spcAft>
              <a:buClr>
                <a:srgbClr val="000000"/>
              </a:buClr>
              <a:buSzPct val="100000"/>
              <a:buFont typeface="Arial"/>
              <a:buNone/>
            </a:pPr>
            <a:r>
              <a:rPr lang="en-US" sz="4400" b="1" i="0" u="none" strike="noStrike" cap="none">
                <a:solidFill>
                  <a:srgbClr val="000000"/>
                </a:solidFill>
                <a:latin typeface="Arial"/>
                <a:ea typeface="Arial"/>
                <a:cs typeface="Arial"/>
                <a:sym typeface="Arial"/>
              </a:rPr>
              <a:t>Example</a:t>
            </a:r>
            <a:br>
              <a:rPr lang="en-US" sz="4000" b="0" i="0" u="none" strike="noStrike" cap="none">
                <a:solidFill>
                  <a:schemeClr val="dk1"/>
                </a:solidFill>
              </a:rPr>
            </a:br>
            <a:r>
              <a:rPr lang="en-US" sz="4400" b="0" i="0" u="none" strike="noStrike" cap="none">
                <a:solidFill>
                  <a:srgbClr val="000000"/>
                </a:solidFill>
                <a:latin typeface="Arial"/>
                <a:ea typeface="Arial"/>
                <a:cs typeface="Arial"/>
                <a:sym typeface="Arial"/>
              </a:rPr>
              <a:t>Consider the CUSTOMERS table having the following records</a:t>
            </a:r>
            <a:br>
              <a:rPr lang="en-US"/>
            </a:br>
            <a:endParaRPr/>
          </a:p>
        </p:txBody>
      </p:sp>
      <p:pic>
        <p:nvPicPr>
          <p:cNvPr id="604" name="Google Shape;604;p80"/>
          <p:cNvPicPr preferRelativeResize="0">
            <a:picLocks noGrp="1"/>
          </p:cNvPicPr>
          <p:nvPr>
            <p:ph type="body" idx="1"/>
          </p:nvPr>
        </p:nvPicPr>
        <p:blipFill rotWithShape="1">
          <a:blip r:embed="rId3">
            <a:alphaModFix/>
          </a:blip>
          <a:srcRect/>
          <a:stretch/>
        </p:blipFill>
        <p:spPr>
          <a:xfrm>
            <a:off x="2054577" y="1828799"/>
            <a:ext cx="7303911" cy="440266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a:buNone/>
            </a:pPr>
            <a:r>
              <a:rPr lang="en-US" sz="3100" b="0" i="0">
                <a:solidFill>
                  <a:srgbClr val="000000"/>
                </a:solidFill>
                <a:latin typeface="Arial"/>
                <a:ea typeface="Arial"/>
                <a:cs typeface="Arial"/>
                <a:sym typeface="Arial"/>
              </a:rPr>
              <a:t>Following is an example which would delete those records from the table which have age = 25 and then COMMIT the changes in the database</a:t>
            </a:r>
            <a:r>
              <a:rPr lang="en-US" b="0" i="0">
                <a:solidFill>
                  <a:srgbClr val="000000"/>
                </a:solidFill>
                <a:latin typeface="Arial"/>
                <a:ea typeface="Arial"/>
                <a:cs typeface="Arial"/>
                <a:sym typeface="Arial"/>
              </a:rPr>
              <a:t>.</a:t>
            </a:r>
            <a:endParaRPr/>
          </a:p>
        </p:txBody>
      </p:sp>
      <p:pic>
        <p:nvPicPr>
          <p:cNvPr id="610" name="Google Shape;610;p81"/>
          <p:cNvPicPr preferRelativeResize="0"/>
          <p:nvPr/>
        </p:nvPicPr>
        <p:blipFill rotWithShape="1">
          <a:blip r:embed="rId3">
            <a:alphaModFix/>
          </a:blip>
          <a:srcRect/>
          <a:stretch/>
        </p:blipFill>
        <p:spPr>
          <a:xfrm>
            <a:off x="3770489" y="4380089"/>
            <a:ext cx="4399315" cy="2384601"/>
          </a:xfrm>
          <a:prstGeom prst="rect">
            <a:avLst/>
          </a:prstGeom>
          <a:noFill/>
          <a:ln>
            <a:noFill/>
          </a:ln>
        </p:spPr>
      </p:pic>
      <p:sp>
        <p:nvSpPr>
          <p:cNvPr id="611" name="Google Shape;611;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612" name="Google Shape;612;p81"/>
          <p:cNvPicPr preferRelativeResize="0"/>
          <p:nvPr/>
        </p:nvPicPr>
        <p:blipFill rotWithShape="1">
          <a:blip r:embed="rId4">
            <a:alphaModFix/>
          </a:blip>
          <a:srcRect/>
          <a:stretch/>
        </p:blipFill>
        <p:spPr>
          <a:xfrm>
            <a:off x="2641600" y="2100431"/>
            <a:ext cx="4786489" cy="1200329"/>
          </a:xfrm>
          <a:prstGeom prst="rect">
            <a:avLst/>
          </a:prstGeom>
          <a:noFill/>
          <a:ln>
            <a:noFill/>
          </a:ln>
        </p:spPr>
      </p:pic>
      <p:sp>
        <p:nvSpPr>
          <p:cNvPr id="613" name="Google Shape;613;p81"/>
          <p:cNvSpPr txBox="1"/>
          <p:nvPr/>
        </p:nvSpPr>
        <p:spPr>
          <a:xfrm>
            <a:off x="745066" y="3538532"/>
            <a:ext cx="8737601"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Thus, two rows from the table would be deleted and the SELECT statement would produce the following result.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Arial"/>
              <a:buNone/>
            </a:pPr>
            <a:r>
              <a:rPr lang="en-US" sz="2800" b="0" i="0">
                <a:latin typeface="Arial"/>
                <a:ea typeface="Arial"/>
                <a:cs typeface="Arial"/>
                <a:sym typeface="Arial"/>
              </a:rPr>
              <a:t>ROLLBACK Command</a:t>
            </a:r>
            <a:br>
              <a:rPr lang="en-US" b="0" i="0">
                <a:latin typeface="Arial"/>
                <a:ea typeface="Arial"/>
                <a:cs typeface="Arial"/>
                <a:sym typeface="Arial"/>
              </a:rPr>
            </a:br>
            <a:endParaRPr/>
          </a:p>
        </p:txBody>
      </p:sp>
      <p:sp>
        <p:nvSpPr>
          <p:cNvPr id="619" name="Google Shape;619;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000000"/>
              </a:buClr>
              <a:buSzPts val="2400"/>
              <a:buNone/>
            </a:pPr>
            <a:r>
              <a:rPr lang="en-US" sz="2400" b="0" i="0">
                <a:solidFill>
                  <a:srgbClr val="000000"/>
                </a:solidFill>
                <a:latin typeface="Arial"/>
                <a:ea typeface="Arial"/>
                <a:cs typeface="Arial"/>
                <a:sym typeface="Arial"/>
              </a:rPr>
              <a:t>The ROLLBACK command is the transactional command used to undo transactions that have not already been saved to the database. </a:t>
            </a:r>
            <a:endParaRPr/>
          </a:p>
          <a:p>
            <a:pPr marL="0" lvl="0" indent="0" algn="just" rtl="0">
              <a:lnSpc>
                <a:spcPct val="90000"/>
              </a:lnSpc>
              <a:spcBef>
                <a:spcPts val="1000"/>
              </a:spcBef>
              <a:spcAft>
                <a:spcPts val="0"/>
              </a:spcAft>
              <a:buClr>
                <a:srgbClr val="000000"/>
              </a:buClr>
              <a:buSzPts val="2400"/>
              <a:buNone/>
            </a:pPr>
            <a:r>
              <a:rPr lang="en-US" sz="2400" b="0" i="0">
                <a:solidFill>
                  <a:srgbClr val="000000"/>
                </a:solidFill>
                <a:latin typeface="Arial"/>
                <a:ea typeface="Arial"/>
                <a:cs typeface="Arial"/>
                <a:sym typeface="Arial"/>
              </a:rPr>
              <a:t>This command can only be used to undo transactions since the last COMMIT or ROLLBACK command was issued.</a:t>
            </a:r>
            <a:endParaRPr/>
          </a:p>
          <a:p>
            <a:pPr marL="0" lvl="0" indent="0" algn="just" rtl="0">
              <a:lnSpc>
                <a:spcPct val="90000"/>
              </a:lnSpc>
              <a:spcBef>
                <a:spcPts val="1000"/>
              </a:spcBef>
              <a:spcAft>
                <a:spcPts val="0"/>
              </a:spcAft>
              <a:buClr>
                <a:srgbClr val="000000"/>
              </a:buClr>
              <a:buSzPts val="2400"/>
              <a:buNone/>
            </a:pPr>
            <a:r>
              <a:rPr lang="en-US" sz="2400" b="0" i="0">
                <a:solidFill>
                  <a:srgbClr val="000000"/>
                </a:solidFill>
                <a:latin typeface="Arial"/>
                <a:ea typeface="Arial"/>
                <a:cs typeface="Arial"/>
                <a:sym typeface="Arial"/>
              </a:rPr>
              <a:t>The syntax for a ROLLBACK command is as follows :</a:t>
            </a:r>
            <a:endParaRPr/>
          </a:p>
          <a:p>
            <a:pPr marL="0" lvl="0" indent="0" algn="just" rtl="0">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a:t>
            </a:r>
            <a:endParaRPr b="0" i="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a:p>
        </p:txBody>
      </p:sp>
      <p:pic>
        <p:nvPicPr>
          <p:cNvPr id="620" name="Google Shape;620;p82"/>
          <p:cNvPicPr preferRelativeResize="0"/>
          <p:nvPr/>
        </p:nvPicPr>
        <p:blipFill rotWithShape="1">
          <a:blip r:embed="rId3">
            <a:alphaModFix/>
          </a:blip>
          <a:srcRect/>
          <a:stretch/>
        </p:blipFill>
        <p:spPr>
          <a:xfrm>
            <a:off x="2658355" y="4014961"/>
            <a:ext cx="2252312" cy="83925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3"/>
          <p:cNvSpPr txBox="1">
            <a:spLocks noGrp="1"/>
          </p:cNvSpPr>
          <p:nvPr>
            <p:ph type="title"/>
          </p:nvPr>
        </p:nvSpPr>
        <p:spPr>
          <a:xfrm>
            <a:off x="838200" y="735518"/>
            <a:ext cx="11187896" cy="5393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2800"/>
              <a:buFont typeface="Arial"/>
              <a:buNone/>
            </a:pPr>
            <a:br>
              <a:rPr lang="en-US" sz="2800" b="1" i="0">
                <a:solidFill>
                  <a:srgbClr val="000000"/>
                </a:solidFill>
                <a:latin typeface="Arial"/>
                <a:ea typeface="Arial"/>
                <a:cs typeface="Arial"/>
                <a:sym typeface="Arial"/>
              </a:rPr>
            </a:br>
            <a:br>
              <a:rPr lang="en-US" sz="2800" b="1" i="0">
                <a:solidFill>
                  <a:srgbClr val="000000"/>
                </a:solidFill>
                <a:latin typeface="Arial"/>
                <a:ea typeface="Arial"/>
                <a:cs typeface="Arial"/>
                <a:sym typeface="Arial"/>
              </a:rPr>
            </a:br>
            <a:r>
              <a:rPr lang="en-US" sz="2800" b="1" i="0">
                <a:solidFill>
                  <a:srgbClr val="000000"/>
                </a:solidFill>
                <a:latin typeface="Arial"/>
                <a:ea typeface="Arial"/>
                <a:cs typeface="Arial"/>
                <a:sym typeface="Arial"/>
              </a:rPr>
              <a:t>Example</a:t>
            </a:r>
            <a:br>
              <a:rPr lang="en-US" sz="2800" b="0" i="0">
                <a:solidFill>
                  <a:srgbClr val="000000"/>
                </a:solidFill>
                <a:latin typeface="Arial"/>
                <a:ea typeface="Arial"/>
                <a:cs typeface="Arial"/>
                <a:sym typeface="Arial"/>
              </a:rPr>
            </a:br>
            <a:r>
              <a:rPr lang="en-US" sz="2800" b="0" i="0">
                <a:solidFill>
                  <a:srgbClr val="000000"/>
                </a:solidFill>
                <a:latin typeface="Arial"/>
                <a:ea typeface="Arial"/>
                <a:cs typeface="Arial"/>
                <a:sym typeface="Arial"/>
              </a:rPr>
              <a:t>Consider the CUSTOMERS table having the following records</a:t>
            </a:r>
            <a:br>
              <a:rPr lang="en-US" sz="2800" b="0" i="0">
                <a:solidFill>
                  <a:srgbClr val="000000"/>
                </a:solidFill>
                <a:latin typeface="Arial"/>
                <a:ea typeface="Arial"/>
                <a:cs typeface="Arial"/>
                <a:sym typeface="Arial"/>
              </a:rPr>
            </a:br>
            <a:br>
              <a:rPr lang="en-US" sz="2800" b="0" i="0">
                <a:solidFill>
                  <a:srgbClr val="000000"/>
                </a:solidFill>
                <a:latin typeface="Arial"/>
                <a:ea typeface="Arial"/>
                <a:cs typeface="Arial"/>
                <a:sym typeface="Arial"/>
              </a:rPr>
            </a:br>
            <a:br>
              <a:rPr lang="en-US" sz="2800" b="0" i="0">
                <a:solidFill>
                  <a:srgbClr val="000000"/>
                </a:solidFill>
                <a:latin typeface="Arial"/>
                <a:ea typeface="Arial"/>
                <a:cs typeface="Arial"/>
                <a:sym typeface="Arial"/>
              </a:rPr>
            </a:br>
            <a:endParaRPr sz="2800"/>
          </a:p>
        </p:txBody>
      </p:sp>
      <p:sp>
        <p:nvSpPr>
          <p:cNvPr id="626" name="Google Shape;626;p83"/>
          <p:cNvSpPr txBox="1"/>
          <p:nvPr/>
        </p:nvSpPr>
        <p:spPr>
          <a:xfrm>
            <a:off x="1527143" y="4529943"/>
            <a:ext cx="846666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Following is an example, which would delete those records from the table which have the age = 25 and then ROLLBACK the changes in the database.</a:t>
            </a:r>
            <a:endParaRPr sz="1800" b="0" i="0" u="none" strike="noStrike" cap="none">
              <a:solidFill>
                <a:schemeClr val="dk1"/>
              </a:solidFill>
              <a:latin typeface="Calibri"/>
              <a:ea typeface="Calibri"/>
              <a:cs typeface="Calibri"/>
              <a:sym typeface="Calibri"/>
            </a:endParaRPr>
          </a:p>
        </p:txBody>
      </p:sp>
      <p:pic>
        <p:nvPicPr>
          <p:cNvPr id="627" name="Google Shape;627;p83"/>
          <p:cNvPicPr preferRelativeResize="0"/>
          <p:nvPr/>
        </p:nvPicPr>
        <p:blipFill rotWithShape="1">
          <a:blip r:embed="rId3">
            <a:alphaModFix/>
          </a:blip>
          <a:srcRect/>
          <a:stretch/>
        </p:blipFill>
        <p:spPr>
          <a:xfrm>
            <a:off x="3086217" y="5420364"/>
            <a:ext cx="3594806" cy="1306951"/>
          </a:xfrm>
          <a:prstGeom prst="rect">
            <a:avLst/>
          </a:prstGeom>
          <a:noFill/>
          <a:ln>
            <a:noFill/>
          </a:ln>
        </p:spPr>
      </p:pic>
      <p:pic>
        <p:nvPicPr>
          <p:cNvPr id="628" name="Google Shape;628;p83"/>
          <p:cNvPicPr preferRelativeResize="0"/>
          <p:nvPr/>
        </p:nvPicPr>
        <p:blipFill rotWithShape="1">
          <a:blip r:embed="rId4">
            <a:alphaModFix/>
          </a:blip>
          <a:srcRect/>
          <a:stretch/>
        </p:blipFill>
        <p:spPr>
          <a:xfrm>
            <a:off x="2500132" y="1148602"/>
            <a:ext cx="5914663" cy="333672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a:ea typeface="Arial"/>
                <a:cs typeface="Arial"/>
                <a:sym typeface="Arial"/>
              </a:rPr>
              <a:t>Thus, the delete operation would not impact the table and the SELECT statement would produce the following result.</a:t>
            </a:r>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select * from customers;</a:t>
            </a:r>
            <a:endParaRPr/>
          </a:p>
        </p:txBody>
      </p:sp>
      <p:pic>
        <p:nvPicPr>
          <p:cNvPr id="634" name="Google Shape;634;p84"/>
          <p:cNvPicPr preferRelativeResize="0"/>
          <p:nvPr/>
        </p:nvPicPr>
        <p:blipFill rotWithShape="1">
          <a:blip r:embed="rId3">
            <a:alphaModFix/>
          </a:blip>
          <a:srcRect/>
          <a:stretch/>
        </p:blipFill>
        <p:spPr>
          <a:xfrm>
            <a:off x="2453744" y="3436764"/>
            <a:ext cx="4556656" cy="302047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b="0" i="0">
                <a:solidFill>
                  <a:srgbClr val="000000"/>
                </a:solidFill>
                <a:latin typeface="Arial"/>
                <a:ea typeface="Arial"/>
                <a:cs typeface="Arial"/>
                <a:sym typeface="Arial"/>
              </a:rPr>
              <a:t>SAVEPOINT</a:t>
            </a:r>
            <a:endParaRPr/>
          </a:p>
        </p:txBody>
      </p:sp>
      <p:sp>
        <p:nvSpPr>
          <p:cNvPr id="640" name="Google Shape;640;p85"/>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Arial"/>
                <a:ea typeface="Arial"/>
                <a:cs typeface="Arial"/>
                <a:sym typeface="Arial"/>
              </a:rPr>
              <a:t>A SAVEPOINT is a point in a transaction when you can roll the transaction back to a certain point without rolling back the entire transaction.</a:t>
            </a:r>
            <a:br>
              <a:rPr lang="en-US" b="0" i="0">
                <a:solidFill>
                  <a:srgbClr val="000000"/>
                </a:solidFill>
                <a:latin typeface="Arial"/>
                <a:ea typeface="Arial"/>
                <a:cs typeface="Arial"/>
                <a:sym typeface="Arial"/>
              </a:rPr>
            </a:br>
            <a:r>
              <a:rPr lang="en-US" b="0" i="0">
                <a:solidFill>
                  <a:srgbClr val="000000"/>
                </a:solidFill>
                <a:latin typeface="Arial"/>
                <a:ea typeface="Arial"/>
                <a:cs typeface="Arial"/>
                <a:sym typeface="Arial"/>
              </a:rPr>
              <a:t>The syntax for a SAVEPOINT command is as shown below.</a:t>
            </a:r>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marL="228600" lvl="0" indent="-228600" algn="just" rtl="0">
              <a:lnSpc>
                <a:spcPct val="90000"/>
              </a:lnSpc>
              <a:spcBef>
                <a:spcPts val="1000"/>
              </a:spcBef>
              <a:spcAft>
                <a:spcPts val="0"/>
              </a:spcAft>
              <a:buClr>
                <a:srgbClr val="000000"/>
              </a:buClr>
              <a:buSzPts val="2800"/>
              <a:buChar char="•"/>
            </a:pPr>
            <a:r>
              <a:rPr lang="en-US" b="0" i="0">
                <a:solidFill>
                  <a:srgbClr val="000000"/>
                </a:solidFill>
                <a:latin typeface="Arial"/>
                <a:ea typeface="Arial"/>
                <a:cs typeface="Arial"/>
                <a:sym typeface="Arial"/>
              </a:rPr>
              <a:t>This command serves only in the creation of a SAVEPOINT among all the transactional statements. The ROLLBACK command is used to undo a group of transactions.</a:t>
            </a:r>
            <a:endParaRPr/>
          </a:p>
          <a:p>
            <a:pPr marL="0" lvl="0" indent="0" algn="just" rtl="0">
              <a:lnSpc>
                <a:spcPct val="90000"/>
              </a:lnSpc>
              <a:spcBef>
                <a:spcPts val="1000"/>
              </a:spcBef>
              <a:spcAft>
                <a:spcPts val="0"/>
              </a:spcAft>
              <a:buClr>
                <a:srgbClr val="000000"/>
              </a:buClr>
              <a:buSzPts val="2800"/>
              <a:buNone/>
            </a:pPr>
            <a:r>
              <a:rPr lang="en-US" b="0" i="0">
                <a:solidFill>
                  <a:srgbClr val="000000"/>
                </a:solidFill>
                <a:latin typeface="Arial"/>
                <a:ea typeface="Arial"/>
                <a:cs typeface="Arial"/>
                <a:sym typeface="Arial"/>
              </a:rPr>
              <a:t>The syntax for rolling back to a SAVEPOINT is as shown below.</a:t>
            </a:r>
            <a:endParaRPr/>
          </a:p>
          <a:p>
            <a:pPr marL="0" lvl="0" indent="0" algn="just" rtl="0">
              <a:lnSpc>
                <a:spcPct val="90000"/>
              </a:lnSpc>
              <a:spcBef>
                <a:spcPts val="1000"/>
              </a:spcBef>
              <a:spcAft>
                <a:spcPts val="0"/>
              </a:spcAft>
              <a:buClr>
                <a:schemeClr val="dk1"/>
              </a:buClr>
              <a:buSzPts val="2800"/>
              <a:buNone/>
            </a:pPr>
            <a:endParaRPr b="0" i="0">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a:p>
        </p:txBody>
      </p:sp>
      <p:pic>
        <p:nvPicPr>
          <p:cNvPr id="641" name="Google Shape;641;p85"/>
          <p:cNvPicPr preferRelativeResize="0"/>
          <p:nvPr/>
        </p:nvPicPr>
        <p:blipFill rotWithShape="1">
          <a:blip r:embed="rId3">
            <a:alphaModFix/>
          </a:blip>
          <a:srcRect/>
          <a:stretch/>
        </p:blipFill>
        <p:spPr>
          <a:xfrm>
            <a:off x="2891894" y="3429000"/>
            <a:ext cx="2515484" cy="635000"/>
          </a:xfrm>
          <a:prstGeom prst="rect">
            <a:avLst/>
          </a:prstGeom>
          <a:noFill/>
          <a:ln>
            <a:noFill/>
          </a:ln>
        </p:spPr>
      </p:pic>
      <p:pic>
        <p:nvPicPr>
          <p:cNvPr id="642" name="Google Shape;642;p85"/>
          <p:cNvPicPr preferRelativeResize="0"/>
          <p:nvPr/>
        </p:nvPicPr>
        <p:blipFill rotWithShape="1">
          <a:blip r:embed="rId4">
            <a:alphaModFix/>
          </a:blip>
          <a:srcRect/>
          <a:stretch/>
        </p:blipFill>
        <p:spPr>
          <a:xfrm>
            <a:off x="2883426" y="5885926"/>
            <a:ext cx="2659418" cy="740652"/>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6"/>
          <p:cNvSpPr txBox="1">
            <a:spLocks noGrp="1"/>
          </p:cNvSpPr>
          <p:nvPr>
            <p:ph type="body" idx="1"/>
          </p:nvPr>
        </p:nvSpPr>
        <p:spPr>
          <a:xfrm>
            <a:off x="653719" y="894516"/>
            <a:ext cx="10515600" cy="5824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a:ea typeface="Arial"/>
                <a:cs typeface="Arial"/>
                <a:sym typeface="Arial"/>
              </a:rPr>
              <a:t>Following is an example where you plan to delete the three different records from the CUSTOMERS table. You want to create a SAVEPOINT before each delete, so that you can ROLLBACK to any SAVEPOINT at any time to return the appropriate data to its original state.</a:t>
            </a:r>
            <a:endParaRPr/>
          </a:p>
          <a:p>
            <a:pPr marL="228600" lvl="0" indent="-228600" algn="just" rtl="0">
              <a:lnSpc>
                <a:spcPct val="90000"/>
              </a:lnSpc>
              <a:spcBef>
                <a:spcPts val="1000"/>
              </a:spcBef>
              <a:spcAft>
                <a:spcPts val="0"/>
              </a:spcAft>
              <a:buClr>
                <a:srgbClr val="000000"/>
              </a:buClr>
              <a:buSzPts val="2800"/>
              <a:buChar char="•"/>
            </a:pPr>
            <a:r>
              <a:rPr lang="en-US" b="1" i="0">
                <a:solidFill>
                  <a:srgbClr val="000000"/>
                </a:solidFill>
                <a:latin typeface="Arial"/>
                <a:ea typeface="Arial"/>
                <a:cs typeface="Arial"/>
                <a:sym typeface="Arial"/>
              </a:rPr>
              <a:t>Example</a:t>
            </a:r>
            <a:endParaRPr b="0" i="0">
              <a:solidFill>
                <a:srgbClr val="000000"/>
              </a:solidFill>
              <a:latin typeface="Arial"/>
              <a:ea typeface="Arial"/>
              <a:cs typeface="Arial"/>
              <a:sym typeface="Arial"/>
            </a:endParaRPr>
          </a:p>
          <a:p>
            <a:pPr marL="0" lvl="0" indent="0" algn="just" rtl="0">
              <a:lnSpc>
                <a:spcPct val="90000"/>
              </a:lnSpc>
              <a:spcBef>
                <a:spcPts val="1000"/>
              </a:spcBef>
              <a:spcAft>
                <a:spcPts val="0"/>
              </a:spcAft>
              <a:buClr>
                <a:srgbClr val="000000"/>
              </a:buClr>
              <a:buSzPts val="2800"/>
              <a:buNone/>
            </a:pPr>
            <a:r>
              <a:rPr lang="en-US" b="0" i="0">
                <a:solidFill>
                  <a:srgbClr val="000000"/>
                </a:solidFill>
                <a:latin typeface="Arial"/>
                <a:ea typeface="Arial"/>
                <a:cs typeface="Arial"/>
                <a:sym typeface="Arial"/>
              </a:rPr>
              <a:t>Consider the CUSTOMERS table having the following records.</a:t>
            </a:r>
            <a:endParaRPr/>
          </a:p>
          <a:p>
            <a:pPr marL="0" lvl="0" indent="0" algn="l" rtl="0">
              <a:lnSpc>
                <a:spcPct val="90000"/>
              </a:lnSpc>
              <a:spcBef>
                <a:spcPts val="1000"/>
              </a:spcBef>
              <a:spcAft>
                <a:spcPts val="0"/>
              </a:spcAft>
              <a:buClr>
                <a:schemeClr val="dk1"/>
              </a:buClr>
              <a:buSzPts val="2800"/>
              <a:buNone/>
            </a:pPr>
            <a:endParaRPr/>
          </a:p>
        </p:txBody>
      </p:sp>
      <p:pic>
        <p:nvPicPr>
          <p:cNvPr id="648" name="Google Shape;648;p86"/>
          <p:cNvPicPr preferRelativeResize="0"/>
          <p:nvPr/>
        </p:nvPicPr>
        <p:blipFill rotWithShape="1">
          <a:blip r:embed="rId3">
            <a:alphaModFix/>
          </a:blip>
          <a:srcRect/>
          <a:stretch/>
        </p:blipFill>
        <p:spPr>
          <a:xfrm>
            <a:off x="3634452" y="3889094"/>
            <a:ext cx="4560424" cy="283026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3" name="Google Shape;653;p87"/>
          <p:cNvPicPr preferRelativeResize="0">
            <a:picLocks noGrp="1"/>
          </p:cNvPicPr>
          <p:nvPr>
            <p:ph type="body" idx="4294967295"/>
          </p:nvPr>
        </p:nvPicPr>
        <p:blipFill rotWithShape="1">
          <a:blip r:embed="rId3">
            <a:alphaModFix/>
          </a:blip>
          <a:srcRect/>
          <a:stretch/>
        </p:blipFill>
        <p:spPr>
          <a:xfrm>
            <a:off x="1444978" y="681161"/>
            <a:ext cx="5165725" cy="3489325"/>
          </a:xfrm>
          <a:prstGeom prst="rect">
            <a:avLst/>
          </a:prstGeom>
          <a:noFill/>
          <a:ln>
            <a:noFill/>
          </a:ln>
        </p:spPr>
      </p:pic>
      <p:sp>
        <p:nvSpPr>
          <p:cNvPr id="654" name="Google Shape;654;p87"/>
          <p:cNvSpPr txBox="1"/>
          <p:nvPr/>
        </p:nvSpPr>
        <p:spPr>
          <a:xfrm>
            <a:off x="1264355" y="304333"/>
            <a:ext cx="831991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The following code block contains the series of operations.</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Calibri"/>
              <a:ea typeface="Calibri"/>
              <a:cs typeface="Calibri"/>
              <a:sym typeface="Calibri"/>
            </a:endParaRPr>
          </a:p>
        </p:txBody>
      </p:sp>
      <p:sp>
        <p:nvSpPr>
          <p:cNvPr id="655" name="Google Shape;655;p87"/>
          <p:cNvSpPr txBox="1"/>
          <p:nvPr/>
        </p:nvSpPr>
        <p:spPr>
          <a:xfrm>
            <a:off x="1372659" y="4547314"/>
            <a:ext cx="885507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Now that the three deletions have taken place, let us assume that you have changed your mind and decided to ROLLBACK to the SAVEPOINT that you identified as SP2. Because SP2 was created after the first deletion, the last two deletions are undone −</a:t>
            </a:r>
            <a:endParaRPr sz="1800" b="0" i="0" u="none" strike="noStrike" cap="none">
              <a:solidFill>
                <a:schemeClr val="dk1"/>
              </a:solidFill>
              <a:latin typeface="Calibri"/>
              <a:ea typeface="Calibri"/>
              <a:cs typeface="Calibri"/>
              <a:sym typeface="Calibri"/>
            </a:endParaRPr>
          </a:p>
        </p:txBody>
      </p:sp>
      <p:pic>
        <p:nvPicPr>
          <p:cNvPr id="656" name="Google Shape;656;p87"/>
          <p:cNvPicPr preferRelativeResize="0"/>
          <p:nvPr/>
        </p:nvPicPr>
        <p:blipFill rotWithShape="1">
          <a:blip r:embed="rId4">
            <a:alphaModFix/>
          </a:blip>
          <a:srcRect/>
          <a:stretch/>
        </p:blipFill>
        <p:spPr>
          <a:xfrm>
            <a:off x="2973739" y="5647093"/>
            <a:ext cx="2885194" cy="99077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8"/>
          <p:cNvSpPr txBox="1">
            <a:spLocks noGrp="1"/>
          </p:cNvSpPr>
          <p:nvPr>
            <p:ph type="body" idx="1"/>
          </p:nvPr>
        </p:nvSpPr>
        <p:spPr>
          <a:xfrm>
            <a:off x="838200" y="564444"/>
            <a:ext cx="10515600" cy="649111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a:ea typeface="Arial"/>
                <a:cs typeface="Arial"/>
                <a:sym typeface="Arial"/>
              </a:rPr>
              <a:t>Notice that only the first deletion took place since you rolled back to SP2.</a:t>
            </a:r>
            <a:endParaRPr>
              <a:solidFill>
                <a:srgbClr val="000000"/>
              </a:solidFill>
              <a:latin typeface="Arial"/>
              <a:ea typeface="Arial"/>
              <a:cs typeface="Arial"/>
              <a:sym typeface="Arial"/>
            </a:endParaRPr>
          </a:p>
          <a:p>
            <a:pPr marL="0" lvl="0" indent="0" algn="l" rtl="0">
              <a:lnSpc>
                <a:spcPct val="90000"/>
              </a:lnSpc>
              <a:spcBef>
                <a:spcPts val="1000"/>
              </a:spcBef>
              <a:spcAft>
                <a:spcPts val="0"/>
              </a:spcAft>
              <a:buClr>
                <a:srgbClr val="000000"/>
              </a:buClr>
              <a:buSzPts val="2800"/>
              <a:buNone/>
            </a:pPr>
            <a:r>
              <a:rPr lang="en-US" b="0" i="0">
                <a:solidFill>
                  <a:srgbClr val="000000"/>
                </a:solidFill>
                <a:latin typeface="Arial"/>
                <a:ea typeface="Arial"/>
                <a:cs typeface="Arial"/>
                <a:sym typeface="Arial"/>
              </a:rPr>
              <a:t> </a:t>
            </a:r>
            <a:endParaRPr/>
          </a:p>
        </p:txBody>
      </p:sp>
      <p:pic>
        <p:nvPicPr>
          <p:cNvPr id="662" name="Google Shape;662;p88"/>
          <p:cNvPicPr preferRelativeResize="0"/>
          <p:nvPr/>
        </p:nvPicPr>
        <p:blipFill rotWithShape="1">
          <a:blip r:embed="rId3">
            <a:alphaModFix/>
          </a:blip>
          <a:srcRect/>
          <a:stretch/>
        </p:blipFill>
        <p:spPr>
          <a:xfrm>
            <a:off x="1591733" y="2144888"/>
            <a:ext cx="5926667" cy="29802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1294362" y="267625"/>
            <a:ext cx="9603275" cy="52933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CREATING DATABASE TABLE</a:t>
            </a:r>
            <a:endParaRPr/>
          </a:p>
        </p:txBody>
      </p:sp>
      <p:sp>
        <p:nvSpPr>
          <p:cNvPr id="132" name="Google Shape;132;p8"/>
          <p:cNvSpPr txBox="1">
            <a:spLocks noGrp="1"/>
          </p:cNvSpPr>
          <p:nvPr>
            <p:ph type="body" idx="1"/>
          </p:nvPr>
        </p:nvSpPr>
        <p:spPr>
          <a:xfrm>
            <a:off x="1384467" y="1069137"/>
            <a:ext cx="9603275" cy="4719725"/>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solidFill>
                <a:srgbClr val="FF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 </a:t>
            </a:r>
            <a:r>
              <a:rPr lang="en-US" sz="2000">
                <a:latin typeface="Times New Roman"/>
                <a:ea typeface="Times New Roman"/>
                <a:cs typeface="Times New Roman"/>
                <a:sym typeface="Times New Roman"/>
              </a:rPr>
              <a:t>creates a new table in the database</a:t>
            </a:r>
            <a:r>
              <a:rPr lang="en-US" sz="2000">
                <a:solidFill>
                  <a:srgbClr val="FF0000"/>
                </a:solidFill>
                <a:latin typeface="Times New Roman"/>
                <a:ea typeface="Times New Roman"/>
                <a:cs typeface="Times New Roman"/>
                <a:sym typeface="Times New Roman"/>
              </a:rPr>
              <a:t> </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Used to create a table by defining its structure, the data type and name of the various columns, the relationships with columns of other tables etc.</a:t>
            </a:r>
            <a:endParaRPr sz="2000">
              <a:solidFill>
                <a:srgbClr val="FF0000"/>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TABLE </a:t>
            </a:r>
            <a:r>
              <a:rPr lang="en-US" sz="2000">
                <a:latin typeface="Times New Roman"/>
                <a:ea typeface="Times New Roman"/>
                <a:cs typeface="Times New Roman"/>
                <a:sym typeface="Times New Roman"/>
              </a:rPr>
              <a:t>table_name (column_name1 data_type(size), column_name2 data_type(size),….,  column_nameN data_type(size));</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E.g.:</a:t>
            </a:r>
            <a:endParaRPr/>
          </a:p>
          <a:p>
            <a:pPr marL="457200" lvl="1" indent="0" algn="just" rtl="0">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CREATE TABLE Employee(Name varchar2(20), DOB date, Salary number(6));</a:t>
            </a:r>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9"/>
          <p:cNvSpPr txBox="1">
            <a:spLocks noGrp="1"/>
          </p:cNvSpPr>
          <p:nvPr>
            <p:ph type="title"/>
          </p:nvPr>
        </p:nvSpPr>
        <p:spPr>
          <a:xfrm>
            <a:off x="838200" y="365125"/>
            <a:ext cx="10515600" cy="13282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br>
              <a:rPr lang="en-US" sz="2800" b="0" i="0">
                <a:latin typeface="Arial"/>
                <a:ea typeface="Arial"/>
                <a:cs typeface="Arial"/>
                <a:sym typeface="Arial"/>
              </a:rPr>
            </a:br>
            <a:r>
              <a:rPr lang="en-US" sz="2800" b="0" i="0">
                <a:latin typeface="Arial"/>
                <a:ea typeface="Arial"/>
                <a:cs typeface="Arial"/>
                <a:sym typeface="Arial"/>
              </a:rPr>
              <a:t>RELEASE SAVEPOINT Command: </a:t>
            </a:r>
            <a:br>
              <a:rPr lang="en-US" b="0" i="0">
                <a:latin typeface="Arial"/>
                <a:ea typeface="Arial"/>
                <a:cs typeface="Arial"/>
                <a:sym typeface="Arial"/>
              </a:rPr>
            </a:br>
            <a:r>
              <a:rPr lang="en-US" sz="2700" b="0" i="0">
                <a:solidFill>
                  <a:srgbClr val="000000"/>
                </a:solidFill>
                <a:latin typeface="Arial"/>
                <a:ea typeface="Arial"/>
                <a:cs typeface="Arial"/>
                <a:sym typeface="Arial"/>
              </a:rPr>
              <a:t>The RELEASE SAVEPOINT command is used to remove a SAVEPOINT that you have created.</a:t>
            </a:r>
            <a:endParaRPr sz="2700"/>
          </a:p>
        </p:txBody>
      </p:sp>
      <p:sp>
        <p:nvSpPr>
          <p:cNvPr id="668" name="Google Shape;668;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Arial"/>
                <a:ea typeface="Arial"/>
                <a:cs typeface="Arial"/>
                <a:sym typeface="Arial"/>
              </a:rPr>
              <a:t>The syntax for a RELEASE SAVEPOINT command is as follows: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rgbClr val="000000"/>
              </a:buClr>
              <a:buSzPts val="2400"/>
              <a:buNone/>
            </a:pPr>
            <a:r>
              <a:rPr lang="en-US" sz="2400" b="0" i="0">
                <a:solidFill>
                  <a:srgbClr val="000000"/>
                </a:solidFill>
                <a:latin typeface="Arial"/>
                <a:ea typeface="Arial"/>
                <a:cs typeface="Arial"/>
                <a:sym typeface="Arial"/>
              </a:rPr>
              <a:t>Once a SAVEPOINT has been released, you can no longer use the ROLLBACK command to undo transactions performed since the last SAVEPOINT.</a:t>
            </a:r>
            <a:endParaRPr sz="2400"/>
          </a:p>
        </p:txBody>
      </p:sp>
      <p:pic>
        <p:nvPicPr>
          <p:cNvPr id="669" name="Google Shape;669;p89"/>
          <p:cNvPicPr preferRelativeResize="0"/>
          <p:nvPr/>
        </p:nvPicPr>
        <p:blipFill rotWithShape="1">
          <a:blip r:embed="rId3">
            <a:alphaModFix/>
          </a:blip>
          <a:srcRect/>
          <a:stretch/>
        </p:blipFill>
        <p:spPr>
          <a:xfrm>
            <a:off x="3001962" y="2715507"/>
            <a:ext cx="3918127" cy="79533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90"/>
          <p:cNvSpPr txBox="1">
            <a:spLocks noGrp="1"/>
          </p:cNvSpPr>
          <p:nvPr>
            <p:ph type="body" idx="1"/>
          </p:nvPr>
        </p:nvSpPr>
        <p:spPr>
          <a:xfrm>
            <a:off x="547915" y="1103084"/>
            <a:ext cx="10515600" cy="59871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a:t>
            </a:r>
            <a:r>
              <a:rPr lang="en-US" sz="2400" b="1">
                <a:latin typeface="Calibri"/>
                <a:ea typeface="Calibri"/>
                <a:cs typeface="Calibri"/>
                <a:sym typeface="Calibri"/>
              </a:rPr>
              <a:t>PL/SQL Concepts- Cursors</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marL="0" lvl="0" indent="0" algn="l" rtl="0">
              <a:lnSpc>
                <a:spcPct val="90000"/>
              </a:lnSpc>
              <a:spcBef>
                <a:spcPts val="1000"/>
              </a:spcBef>
              <a:spcAft>
                <a:spcPts val="0"/>
              </a:spcAft>
              <a:buClr>
                <a:schemeClr val="dk1"/>
              </a:buClr>
              <a:buSzPts val="2400"/>
              <a:buNone/>
            </a:pPr>
            <a:endParaRPr sz="24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91"/>
          <p:cNvSpPr txBox="1">
            <a:spLocks noGrp="1"/>
          </p:cNvSpPr>
          <p:nvPr>
            <p:ph type="title"/>
          </p:nvPr>
        </p:nvSpPr>
        <p:spPr>
          <a:xfrm>
            <a:off x="1981200" y="274638"/>
            <a:ext cx="82296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US"/>
            </a:br>
            <a:r>
              <a:rPr lang="en-US"/>
              <a:t>Introduction to PL/SQL</a:t>
            </a:r>
            <a:endParaRPr/>
          </a:p>
        </p:txBody>
      </p:sp>
      <p:sp>
        <p:nvSpPr>
          <p:cNvPr id="680" name="Google Shape;680;p9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Procedural Language extension for SQL</a:t>
            </a:r>
            <a:endParaRPr/>
          </a:p>
          <a:p>
            <a:pPr marL="228600" lvl="0" indent="-228600" algn="l" rtl="0">
              <a:lnSpc>
                <a:spcPct val="90000"/>
              </a:lnSpc>
              <a:spcBef>
                <a:spcPts val="1000"/>
              </a:spcBef>
              <a:spcAft>
                <a:spcPts val="0"/>
              </a:spcAft>
              <a:buClr>
                <a:schemeClr val="dk1"/>
              </a:buClr>
              <a:buSzPts val="2800"/>
              <a:buChar char="•"/>
            </a:pPr>
            <a:r>
              <a:rPr lang="en-US"/>
              <a:t>Oracle Proprietary</a:t>
            </a:r>
            <a:endParaRPr/>
          </a:p>
          <a:p>
            <a:pPr marL="228600" lvl="0" indent="-228600" algn="l" rtl="0">
              <a:lnSpc>
                <a:spcPct val="90000"/>
              </a:lnSpc>
              <a:spcBef>
                <a:spcPts val="1000"/>
              </a:spcBef>
              <a:spcAft>
                <a:spcPts val="0"/>
              </a:spcAft>
              <a:buClr>
                <a:schemeClr val="dk1"/>
              </a:buClr>
              <a:buSzPts val="2800"/>
              <a:buChar char="•"/>
            </a:pPr>
            <a:r>
              <a:rPr lang="en-US"/>
              <a:t>3GL Capabilities</a:t>
            </a:r>
            <a:endParaRPr/>
          </a:p>
          <a:p>
            <a:pPr marL="228600" lvl="0" indent="-228600" algn="l" rtl="0">
              <a:lnSpc>
                <a:spcPct val="90000"/>
              </a:lnSpc>
              <a:spcBef>
                <a:spcPts val="1000"/>
              </a:spcBef>
              <a:spcAft>
                <a:spcPts val="0"/>
              </a:spcAft>
              <a:buClr>
                <a:schemeClr val="dk1"/>
              </a:buClr>
              <a:buSzPts val="2800"/>
              <a:buChar char="•"/>
            </a:pPr>
            <a:r>
              <a:rPr lang="en-US"/>
              <a:t>Integration of SQL</a:t>
            </a:r>
            <a:endParaRPr/>
          </a:p>
          <a:p>
            <a:pPr marL="228600" lvl="0" indent="-228600" algn="l" rtl="0">
              <a:lnSpc>
                <a:spcPct val="90000"/>
              </a:lnSpc>
              <a:spcBef>
                <a:spcPts val="1000"/>
              </a:spcBef>
              <a:spcAft>
                <a:spcPts val="0"/>
              </a:spcAft>
              <a:buClr>
                <a:schemeClr val="dk1"/>
              </a:buClr>
              <a:buSzPts val="2800"/>
              <a:buChar char="•"/>
            </a:pPr>
            <a:r>
              <a:rPr lang="en-US"/>
              <a:t>Portable within Oracle data bases</a:t>
            </a:r>
            <a:endParaRPr/>
          </a:p>
          <a:p>
            <a:pPr marL="228600" lvl="0" indent="-228600" algn="l" rtl="0">
              <a:lnSpc>
                <a:spcPct val="90000"/>
              </a:lnSpc>
              <a:spcBef>
                <a:spcPts val="1000"/>
              </a:spcBef>
              <a:spcAft>
                <a:spcPts val="0"/>
              </a:spcAft>
              <a:buClr>
                <a:schemeClr val="dk1"/>
              </a:buClr>
              <a:buSzPts val="2800"/>
              <a:buChar char="•"/>
            </a:pPr>
            <a:r>
              <a:rPr lang="en-US"/>
              <a:t>Callable from any client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2"/>
          <p:cNvSpPr txBox="1">
            <a:spLocks noGrp="1"/>
          </p:cNvSpPr>
          <p:nvPr>
            <p:ph type="title"/>
          </p:nvPr>
        </p:nvSpPr>
        <p:spPr>
          <a:xfrm>
            <a:off x="1981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 of PL/SQL</a:t>
            </a:r>
            <a:endParaRPr/>
          </a:p>
        </p:txBody>
      </p:sp>
      <p:sp>
        <p:nvSpPr>
          <p:cNvPr id="686" name="Google Shape;686;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a:t>PL/SQL is Block Structured</a:t>
            </a:r>
            <a:endParaRPr/>
          </a:p>
          <a:p>
            <a:pPr marL="228600" lvl="0" indent="-228600" algn="l" rtl="0">
              <a:lnSpc>
                <a:spcPct val="90000"/>
              </a:lnSpc>
              <a:spcBef>
                <a:spcPts val="1000"/>
              </a:spcBef>
              <a:spcAft>
                <a:spcPts val="0"/>
              </a:spcAft>
              <a:buClr>
                <a:schemeClr val="dk1"/>
              </a:buClr>
              <a:buSzPts val="2800"/>
              <a:buFont typeface="Calibri"/>
              <a:buNone/>
            </a:pPr>
            <a:r>
              <a:rPr lang="en-US"/>
              <a:t>   A block is the basic unit from which all PL/SQL programs are built. A block can be named (functions and procedures) or anonymous </a:t>
            </a:r>
            <a:endParaRPr/>
          </a:p>
          <a:p>
            <a:pPr marL="228600" lvl="0" indent="-228600" algn="l" rtl="0">
              <a:lnSpc>
                <a:spcPct val="90000"/>
              </a:lnSpc>
              <a:spcBef>
                <a:spcPts val="1000"/>
              </a:spcBef>
              <a:spcAft>
                <a:spcPts val="0"/>
              </a:spcAft>
              <a:buClr>
                <a:schemeClr val="dk1"/>
              </a:buClr>
              <a:buSzPts val="3000"/>
              <a:buChar char="•"/>
            </a:pPr>
            <a:r>
              <a:rPr lang="en-US" sz="3000"/>
              <a:t>Sections of block</a:t>
            </a:r>
            <a:endParaRPr/>
          </a:p>
          <a:p>
            <a:pPr marL="228600" lvl="0" indent="-228600" algn="l" rtl="0">
              <a:lnSpc>
                <a:spcPct val="90000"/>
              </a:lnSpc>
              <a:spcBef>
                <a:spcPts val="1000"/>
              </a:spcBef>
              <a:spcAft>
                <a:spcPts val="0"/>
              </a:spcAft>
              <a:buClr>
                <a:schemeClr val="dk1"/>
              </a:buClr>
              <a:buSzPts val="2800"/>
              <a:buFont typeface="Calibri"/>
              <a:buNone/>
            </a:pPr>
            <a:r>
              <a:rPr lang="en-US"/>
              <a:t>    1- Header Section</a:t>
            </a:r>
            <a:endParaRPr/>
          </a:p>
          <a:p>
            <a:pPr marL="228600" lvl="0" indent="-228600" algn="l" rtl="0">
              <a:lnSpc>
                <a:spcPct val="90000"/>
              </a:lnSpc>
              <a:spcBef>
                <a:spcPts val="1000"/>
              </a:spcBef>
              <a:spcAft>
                <a:spcPts val="0"/>
              </a:spcAft>
              <a:buClr>
                <a:schemeClr val="dk1"/>
              </a:buClr>
              <a:buSzPts val="2800"/>
              <a:buFont typeface="Calibri"/>
              <a:buNone/>
            </a:pPr>
            <a:r>
              <a:rPr lang="en-US"/>
              <a:t>    2- Declaration Section</a:t>
            </a:r>
            <a:endParaRPr/>
          </a:p>
          <a:p>
            <a:pPr marL="228600" lvl="0" indent="-228600" algn="l" rtl="0">
              <a:lnSpc>
                <a:spcPct val="90000"/>
              </a:lnSpc>
              <a:spcBef>
                <a:spcPts val="1000"/>
              </a:spcBef>
              <a:spcAft>
                <a:spcPts val="0"/>
              </a:spcAft>
              <a:buClr>
                <a:schemeClr val="dk1"/>
              </a:buClr>
              <a:buSzPts val="2800"/>
              <a:buFont typeface="Calibri"/>
              <a:buNone/>
            </a:pPr>
            <a:r>
              <a:rPr lang="en-US"/>
              <a:t>	 3- Executable Section</a:t>
            </a:r>
            <a:endParaRPr/>
          </a:p>
          <a:p>
            <a:pPr marL="228600" lvl="0" indent="-228600" algn="l" rtl="0">
              <a:lnSpc>
                <a:spcPct val="90000"/>
              </a:lnSpc>
              <a:spcBef>
                <a:spcPts val="1000"/>
              </a:spcBef>
              <a:spcAft>
                <a:spcPts val="0"/>
              </a:spcAft>
              <a:buClr>
                <a:schemeClr val="dk1"/>
              </a:buClr>
              <a:buSzPts val="2800"/>
              <a:buFont typeface="Calibri"/>
              <a:buNone/>
            </a:pPr>
            <a:r>
              <a:rPr lang="en-US"/>
              <a:t>	 4- Exception Section</a:t>
            </a:r>
            <a:endParaRPr/>
          </a:p>
        </p:txBody>
      </p:sp>
      <p:sp>
        <p:nvSpPr>
          <p:cNvPr id="687" name="Google Shape;687;p92"/>
          <p:cNvSpPr txBox="1"/>
          <p:nvPr/>
        </p:nvSpPr>
        <p:spPr>
          <a:xfrm>
            <a:off x="6019801" y="3352801"/>
            <a:ext cx="3749675"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 of PL/SQL</a:t>
            </a:r>
            <a:endParaRPr/>
          </a:p>
        </p:txBody>
      </p:sp>
      <p:sp>
        <p:nvSpPr>
          <p:cNvPr id="693" name="Google Shape;693;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Calibri"/>
              <a:buNone/>
            </a:pPr>
            <a:r>
              <a:rPr lang="en-US"/>
              <a:t>HEADER</a:t>
            </a:r>
            <a:endParaRPr/>
          </a:p>
          <a:p>
            <a:pPr marL="228600" lvl="0" indent="-228600" algn="l" rtl="0">
              <a:lnSpc>
                <a:spcPct val="90000"/>
              </a:lnSpc>
              <a:spcBef>
                <a:spcPts val="1000"/>
              </a:spcBef>
              <a:spcAft>
                <a:spcPts val="0"/>
              </a:spcAft>
              <a:buClr>
                <a:schemeClr val="dk1"/>
              </a:buClr>
              <a:buSzPts val="2800"/>
              <a:buFont typeface="Calibri"/>
              <a:buNone/>
            </a:pPr>
            <a:r>
              <a:rPr lang="en-US"/>
              <a:t>                  Type and Name of block    </a:t>
            </a:r>
            <a:endParaRPr/>
          </a:p>
          <a:p>
            <a:pPr marL="228600" lvl="0" indent="-228600" algn="l" rtl="0">
              <a:lnSpc>
                <a:spcPct val="90000"/>
              </a:lnSpc>
              <a:spcBef>
                <a:spcPts val="1000"/>
              </a:spcBef>
              <a:spcAft>
                <a:spcPts val="0"/>
              </a:spcAft>
              <a:buClr>
                <a:schemeClr val="dk1"/>
              </a:buClr>
              <a:buSzPts val="2800"/>
              <a:buFont typeface="Calibri"/>
              <a:buNone/>
            </a:pPr>
            <a:r>
              <a:rPr lang="en-US"/>
              <a:t>DECLARE  </a:t>
            </a:r>
            <a:endParaRPr/>
          </a:p>
          <a:p>
            <a:pPr marL="228600" lvl="0" indent="-228600" algn="l" rtl="0">
              <a:lnSpc>
                <a:spcPct val="90000"/>
              </a:lnSpc>
              <a:spcBef>
                <a:spcPts val="1000"/>
              </a:spcBef>
              <a:spcAft>
                <a:spcPts val="0"/>
              </a:spcAft>
              <a:buClr>
                <a:schemeClr val="dk1"/>
              </a:buClr>
              <a:buSzPts val="2800"/>
              <a:buFont typeface="Calibri"/>
              <a:buNone/>
            </a:pPr>
            <a:r>
              <a:rPr lang="en-US"/>
              <a:t>			</a:t>
            </a:r>
            <a:r>
              <a:rPr lang="en-US" sz="2400"/>
              <a:t>Variables; Constants; Cursors; </a:t>
            </a:r>
            <a:endParaRPr/>
          </a:p>
          <a:p>
            <a:pPr marL="228600" lvl="0" indent="-228600" algn="l" rtl="0">
              <a:lnSpc>
                <a:spcPct val="90000"/>
              </a:lnSpc>
              <a:spcBef>
                <a:spcPts val="1000"/>
              </a:spcBef>
              <a:spcAft>
                <a:spcPts val="0"/>
              </a:spcAft>
              <a:buClr>
                <a:schemeClr val="dk1"/>
              </a:buClr>
              <a:buSzPts val="2800"/>
              <a:buFont typeface="Calibri"/>
              <a:buNone/>
            </a:pPr>
            <a:r>
              <a:rPr lang="en-US"/>
              <a:t>BEGIN  </a:t>
            </a:r>
            <a:endParaRPr/>
          </a:p>
          <a:p>
            <a:pPr marL="228600" lvl="0" indent="-228600" algn="l" rtl="0">
              <a:lnSpc>
                <a:spcPct val="90000"/>
              </a:lnSpc>
              <a:spcBef>
                <a:spcPts val="1000"/>
              </a:spcBef>
              <a:spcAft>
                <a:spcPts val="0"/>
              </a:spcAft>
              <a:buClr>
                <a:schemeClr val="dk1"/>
              </a:buClr>
              <a:buSzPts val="2800"/>
              <a:buFont typeface="Calibri"/>
              <a:buNone/>
            </a:pPr>
            <a:r>
              <a:rPr lang="en-US"/>
              <a:t>			</a:t>
            </a:r>
            <a:r>
              <a:rPr lang="en-US" sz="2400"/>
              <a:t>PL/SQL and SQL Statements</a:t>
            </a:r>
            <a:r>
              <a:rPr lang="en-US"/>
              <a:t> </a:t>
            </a:r>
            <a:endParaRPr/>
          </a:p>
          <a:p>
            <a:pPr marL="228600" lvl="0" indent="-228600" algn="l" rtl="0">
              <a:lnSpc>
                <a:spcPct val="90000"/>
              </a:lnSpc>
              <a:spcBef>
                <a:spcPts val="1000"/>
              </a:spcBef>
              <a:spcAft>
                <a:spcPts val="0"/>
              </a:spcAft>
              <a:buClr>
                <a:schemeClr val="dk1"/>
              </a:buClr>
              <a:buSzPts val="2800"/>
              <a:buFont typeface="Calibri"/>
              <a:buNone/>
            </a:pPr>
            <a:r>
              <a:rPr lang="en-US"/>
              <a:t>EXCEPTION </a:t>
            </a:r>
            <a:endParaRPr/>
          </a:p>
          <a:p>
            <a:pPr marL="228600" lvl="0" indent="-228600" algn="l" rtl="0">
              <a:lnSpc>
                <a:spcPct val="90000"/>
              </a:lnSpc>
              <a:spcBef>
                <a:spcPts val="1000"/>
              </a:spcBef>
              <a:spcAft>
                <a:spcPts val="0"/>
              </a:spcAft>
              <a:buClr>
                <a:schemeClr val="dk1"/>
              </a:buClr>
              <a:buSzPts val="2800"/>
              <a:buFont typeface="Calibri"/>
              <a:buNone/>
            </a:pPr>
            <a:r>
              <a:rPr lang="en-US"/>
              <a:t>			Exception handlers</a:t>
            </a:r>
            <a:endParaRPr/>
          </a:p>
          <a:p>
            <a:pPr marL="228600" lvl="0" indent="-228600" algn="l" rtl="0">
              <a:lnSpc>
                <a:spcPct val="90000"/>
              </a:lnSpc>
              <a:spcBef>
                <a:spcPts val="1000"/>
              </a:spcBef>
              <a:spcAft>
                <a:spcPts val="0"/>
              </a:spcAft>
              <a:buClr>
                <a:schemeClr val="dk1"/>
              </a:buClr>
              <a:buSzPts val="2800"/>
              <a:buFont typeface="Calibri"/>
              <a:buNone/>
            </a:pPr>
            <a:r>
              <a:rPr lang="en-US"/>
              <a:t>END;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 of PL/SQL</a:t>
            </a:r>
            <a:endParaRPr/>
          </a:p>
        </p:txBody>
      </p:sp>
      <p:sp>
        <p:nvSpPr>
          <p:cNvPr id="699" name="Google Shape;699;p94"/>
          <p:cNvSpPr txBox="1">
            <a:spLocks noGrp="1"/>
          </p:cNvSpPr>
          <p:nvPr>
            <p:ph type="body" idx="1"/>
          </p:nvPr>
        </p:nvSpPr>
        <p:spPr>
          <a:xfrm>
            <a:off x="2438400" y="1600201"/>
            <a:ext cx="8229600" cy="452596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Font typeface="Calibri"/>
              <a:buNone/>
            </a:pPr>
            <a:r>
              <a:rPr lang="en-US"/>
              <a:t>DECLARE</a:t>
            </a:r>
            <a:endParaRPr/>
          </a:p>
          <a:p>
            <a:pPr marL="228600" lvl="0" indent="-228600" algn="l" rtl="0">
              <a:lnSpc>
                <a:spcPct val="90000"/>
              </a:lnSpc>
              <a:spcBef>
                <a:spcPts val="1000"/>
              </a:spcBef>
              <a:spcAft>
                <a:spcPts val="0"/>
              </a:spcAft>
              <a:buClr>
                <a:schemeClr val="dk1"/>
              </a:buClr>
              <a:buSzPts val="2400"/>
              <a:buFont typeface="Calibri"/>
              <a:buNone/>
            </a:pPr>
            <a:r>
              <a:rPr lang="en-US" sz="2400"/>
              <a:t>		a number;</a:t>
            </a:r>
            <a:endParaRPr/>
          </a:p>
          <a:p>
            <a:pPr marL="228600" lvl="0" indent="-228600" algn="l" rtl="0">
              <a:lnSpc>
                <a:spcPct val="90000"/>
              </a:lnSpc>
              <a:spcBef>
                <a:spcPts val="1000"/>
              </a:spcBef>
              <a:spcAft>
                <a:spcPts val="0"/>
              </a:spcAft>
              <a:buClr>
                <a:schemeClr val="dk1"/>
              </a:buClr>
              <a:buSzPts val="2400"/>
              <a:buFont typeface="Calibri"/>
              <a:buNone/>
            </a:pPr>
            <a:r>
              <a:rPr lang="en-US" sz="2400"/>
              <a:t> 		text1 varchar2(20);</a:t>
            </a:r>
            <a:endParaRPr/>
          </a:p>
          <a:p>
            <a:pPr marL="228600" lvl="0" indent="-228600" algn="l" rtl="0">
              <a:lnSpc>
                <a:spcPct val="90000"/>
              </a:lnSpc>
              <a:spcBef>
                <a:spcPts val="1000"/>
              </a:spcBef>
              <a:spcAft>
                <a:spcPts val="0"/>
              </a:spcAft>
              <a:buClr>
                <a:schemeClr val="dk1"/>
              </a:buClr>
              <a:buSzPts val="2400"/>
              <a:buFont typeface="Calibri"/>
              <a:buNone/>
            </a:pPr>
            <a:r>
              <a:rPr lang="en-US" sz="2400"/>
              <a:t>           text2 varchar2(20) := “HI”;</a:t>
            </a:r>
            <a:endParaRPr/>
          </a:p>
          <a:p>
            <a:pPr marL="228600" lvl="0" indent="-228600" algn="l" rtl="0">
              <a:lnSpc>
                <a:spcPct val="90000"/>
              </a:lnSpc>
              <a:spcBef>
                <a:spcPts val="1000"/>
              </a:spcBef>
              <a:spcAft>
                <a:spcPts val="0"/>
              </a:spcAft>
              <a:buClr>
                <a:schemeClr val="dk1"/>
              </a:buClr>
              <a:buSzPts val="2800"/>
              <a:buFont typeface="Calibri"/>
              <a:buNone/>
            </a:pPr>
            <a:r>
              <a:rPr lang="en-US"/>
              <a:t>BEGIN</a:t>
            </a:r>
            <a:endParaRPr/>
          </a:p>
          <a:p>
            <a:pPr marL="228600" lvl="0" indent="-228600" algn="l" rtl="0">
              <a:lnSpc>
                <a:spcPct val="90000"/>
              </a:lnSpc>
              <a:spcBef>
                <a:spcPts val="1000"/>
              </a:spcBef>
              <a:spcAft>
                <a:spcPts val="0"/>
              </a:spcAft>
              <a:buClr>
                <a:schemeClr val="dk1"/>
              </a:buClr>
              <a:buSzPts val="2400"/>
              <a:buFont typeface="Calibri"/>
              <a:buNone/>
            </a:pPr>
            <a:r>
              <a:rPr lang="en-US" sz="2400"/>
              <a:t>         ---------- ---------- ----------</a:t>
            </a:r>
            <a:endParaRPr/>
          </a:p>
          <a:p>
            <a:pPr marL="228600" lvl="0" indent="-228600" algn="l" rtl="0">
              <a:lnSpc>
                <a:spcPct val="90000"/>
              </a:lnSpc>
              <a:spcBef>
                <a:spcPts val="1000"/>
              </a:spcBef>
              <a:spcAft>
                <a:spcPts val="0"/>
              </a:spcAft>
              <a:buClr>
                <a:schemeClr val="dk1"/>
              </a:buClr>
              <a:buSzPts val="2800"/>
              <a:buFont typeface="Calibri"/>
              <a:buNone/>
            </a:pPr>
            <a:r>
              <a:rPr lang="en-US"/>
              <a:t>END;</a:t>
            </a:r>
            <a:endParaRPr/>
          </a:p>
          <a:p>
            <a:pPr marL="228600" lvl="0" indent="-228600" algn="l" rtl="0">
              <a:lnSpc>
                <a:spcPct val="90000"/>
              </a:lnSpc>
              <a:spcBef>
                <a:spcPts val="1000"/>
              </a:spcBef>
              <a:spcAft>
                <a:spcPts val="0"/>
              </a:spcAft>
              <a:buClr>
                <a:schemeClr val="dk1"/>
              </a:buClr>
              <a:buSzPts val="2800"/>
              <a:buFont typeface="Calibri"/>
              <a:buNone/>
            </a:pPr>
            <a:endParaRPr/>
          </a:p>
          <a:p>
            <a:pPr marL="228600" lvl="0" indent="-228600" algn="l" rtl="0">
              <a:lnSpc>
                <a:spcPct val="90000"/>
              </a:lnSpc>
              <a:spcBef>
                <a:spcPts val="1000"/>
              </a:spcBef>
              <a:spcAft>
                <a:spcPts val="0"/>
              </a:spcAft>
              <a:buClr>
                <a:schemeClr val="dk1"/>
              </a:buClr>
              <a:buSzPts val="2400"/>
              <a:buFont typeface="Calibri"/>
              <a:buNone/>
            </a:pPr>
            <a:endParaRPr sz="2400"/>
          </a:p>
          <a:p>
            <a:pPr marL="228600" lvl="0" indent="-228600" algn="l" rtl="0">
              <a:lnSpc>
                <a:spcPct val="90000"/>
              </a:lnSpc>
              <a:spcBef>
                <a:spcPts val="1000"/>
              </a:spcBef>
              <a:spcAft>
                <a:spcPts val="0"/>
              </a:spcAft>
              <a:buClr>
                <a:schemeClr val="dk1"/>
              </a:buClr>
              <a:buSzPts val="2800"/>
              <a:buFont typeface="Calibri"/>
              <a:buNone/>
            </a:pPr>
            <a:r>
              <a:rPr lang="en-US"/>
              <a:t>	</a:t>
            </a:r>
            <a:endParaRPr/>
          </a:p>
        </p:txBody>
      </p:sp>
      <p:sp>
        <p:nvSpPr>
          <p:cNvPr id="700" name="Google Shape;700;p94"/>
          <p:cNvSpPr txBox="1"/>
          <p:nvPr/>
        </p:nvSpPr>
        <p:spPr>
          <a:xfrm>
            <a:off x="2879726" y="4913313"/>
            <a:ext cx="62642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1" name="Google Shape;701;p94"/>
          <p:cNvSpPr txBox="1"/>
          <p:nvPr/>
        </p:nvSpPr>
        <p:spPr>
          <a:xfrm>
            <a:off x="2574926" y="4760913"/>
            <a:ext cx="66452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2" name="Google Shape;702;p94"/>
          <p:cNvSpPr txBox="1"/>
          <p:nvPr/>
        </p:nvSpPr>
        <p:spPr>
          <a:xfrm>
            <a:off x="2514601" y="4760913"/>
            <a:ext cx="6873875"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Important Data Types  in PL/SQL include NUMBER, INTEGER, CHAR, VARCHAR2, DATE etc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to_date(‘02-05-2007','dd-mm-yyyy')  { Converts String to Date}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2"/>
                                        </p:tgtEl>
                                        <p:attrNameLst>
                                          <p:attrName>style.visibility</p:attrName>
                                        </p:attrNameLst>
                                      </p:cBhvr>
                                      <p:to>
                                        <p:strVal val="visible"/>
                                      </p:to>
                                    </p:set>
                                    <p:anim calcmode="lin" valueType="num">
                                      <p:cBhvr additive="base">
                                        <p:cTn id="7" dur="500"/>
                                        <p:tgtEl>
                                          <p:spTgt spid="7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9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 of PL/SQL</a:t>
            </a:r>
            <a:endParaRPr/>
          </a:p>
        </p:txBody>
      </p:sp>
      <p:sp>
        <p:nvSpPr>
          <p:cNvPr id="708" name="Google Shape;708;p9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Types for specific columns</a:t>
            </a:r>
            <a:endParaRPr/>
          </a:p>
          <a:p>
            <a:pPr marL="228600" lvl="0" indent="-228600" algn="l" rtl="0">
              <a:lnSpc>
                <a:spcPct val="90000"/>
              </a:lnSpc>
              <a:spcBef>
                <a:spcPts val="1000"/>
              </a:spcBef>
              <a:spcAft>
                <a:spcPts val="0"/>
              </a:spcAft>
              <a:buClr>
                <a:schemeClr val="dk1"/>
              </a:buClr>
              <a:buSzPts val="2800"/>
              <a:buFont typeface="Calibri"/>
              <a:buNone/>
            </a:pPr>
            <a:r>
              <a:rPr lang="en-US"/>
              <a:t>	</a:t>
            </a:r>
            <a:endParaRPr/>
          </a:p>
          <a:p>
            <a:pPr marL="228600" lvl="0" indent="-228600" algn="l" rtl="0">
              <a:lnSpc>
                <a:spcPct val="90000"/>
              </a:lnSpc>
              <a:spcBef>
                <a:spcPts val="1000"/>
              </a:spcBef>
              <a:spcAft>
                <a:spcPts val="0"/>
              </a:spcAft>
              <a:buClr>
                <a:schemeClr val="dk1"/>
              </a:buClr>
              <a:buSzPts val="2800"/>
              <a:buFont typeface="Calibri"/>
              <a:buNone/>
            </a:pPr>
            <a:r>
              <a:rPr lang="en-US"/>
              <a:t>	</a:t>
            </a:r>
            <a:r>
              <a:rPr lang="en-US" sz="2400"/>
              <a:t>Variable_name  Table_name.Column_name%type;</a:t>
            </a:r>
            <a:endParaRPr/>
          </a:p>
          <a:p>
            <a:pPr marL="228600" lvl="0" indent="-228600" algn="l" rtl="0">
              <a:lnSpc>
                <a:spcPct val="90000"/>
              </a:lnSpc>
              <a:spcBef>
                <a:spcPts val="1000"/>
              </a:spcBef>
              <a:spcAft>
                <a:spcPts val="0"/>
              </a:spcAft>
              <a:buClr>
                <a:schemeClr val="dk1"/>
              </a:buClr>
              <a:buSzPts val="2400"/>
              <a:buFont typeface="Calibri"/>
              <a:buNone/>
            </a:pPr>
            <a:endParaRPr sz="2400"/>
          </a:p>
          <a:p>
            <a:pPr marL="228600" lvl="0" indent="-228600" algn="l" rtl="0">
              <a:lnSpc>
                <a:spcPct val="90000"/>
              </a:lnSpc>
              <a:spcBef>
                <a:spcPts val="1000"/>
              </a:spcBef>
              <a:spcAft>
                <a:spcPts val="0"/>
              </a:spcAft>
              <a:buClr>
                <a:schemeClr val="dk1"/>
              </a:buClr>
              <a:buSzPts val="2400"/>
              <a:buFont typeface="Calibri"/>
              <a:buNone/>
            </a:pPr>
            <a:r>
              <a:rPr lang="en-US" sz="2400"/>
              <a:t>   This syntax defines a variable of the type of the referenced column on the referenced table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PL/SQL Control Structure</a:t>
            </a:r>
            <a:endParaRPr/>
          </a:p>
        </p:txBody>
      </p:sp>
      <p:sp>
        <p:nvSpPr>
          <p:cNvPr id="714" name="Google Shape;714;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PL/SQL has a number of control structures which  includes:</a:t>
            </a:r>
            <a:endParaRPr/>
          </a:p>
          <a:p>
            <a:pPr marL="228600" lvl="0" indent="-228600" algn="l" rtl="0">
              <a:lnSpc>
                <a:spcPct val="90000"/>
              </a:lnSpc>
              <a:spcBef>
                <a:spcPts val="1000"/>
              </a:spcBef>
              <a:spcAft>
                <a:spcPts val="0"/>
              </a:spcAft>
              <a:buClr>
                <a:schemeClr val="dk1"/>
              </a:buClr>
              <a:buSzPts val="2800"/>
              <a:buChar char="•"/>
            </a:pPr>
            <a:r>
              <a:rPr lang="en-US"/>
              <a:t> Conditional controls</a:t>
            </a:r>
            <a:endParaRPr/>
          </a:p>
          <a:p>
            <a:pPr marL="228600" lvl="0" indent="-228600" algn="l" rtl="0">
              <a:lnSpc>
                <a:spcPct val="90000"/>
              </a:lnSpc>
              <a:spcBef>
                <a:spcPts val="1000"/>
              </a:spcBef>
              <a:spcAft>
                <a:spcPts val="0"/>
              </a:spcAft>
              <a:buClr>
                <a:schemeClr val="dk1"/>
              </a:buClr>
              <a:buSzPts val="2800"/>
              <a:buChar char="•"/>
            </a:pPr>
            <a:r>
              <a:rPr lang="en-US"/>
              <a:t> Iterative or loop controls.</a:t>
            </a:r>
            <a:endParaRPr/>
          </a:p>
          <a:p>
            <a:pPr marL="228600" lvl="0" indent="-228600" algn="l" rtl="0">
              <a:lnSpc>
                <a:spcPct val="90000"/>
              </a:lnSpc>
              <a:spcBef>
                <a:spcPts val="1000"/>
              </a:spcBef>
              <a:spcAft>
                <a:spcPts val="0"/>
              </a:spcAft>
              <a:buClr>
                <a:schemeClr val="dk1"/>
              </a:buClr>
              <a:buSzPts val="2800"/>
              <a:buChar char="•"/>
            </a:pPr>
            <a:r>
              <a:rPr lang="en-US"/>
              <a:t> Exception or error controls</a:t>
            </a:r>
            <a:br>
              <a:rPr lang="en-US"/>
            </a:br>
            <a:endParaRPr/>
          </a:p>
          <a:p>
            <a:pPr marL="228600" lvl="0" indent="-228600" algn="l" rtl="0">
              <a:lnSpc>
                <a:spcPct val="90000"/>
              </a:lnSpc>
              <a:spcBef>
                <a:spcPts val="1000"/>
              </a:spcBef>
              <a:spcAft>
                <a:spcPts val="0"/>
              </a:spcAft>
              <a:buClr>
                <a:schemeClr val="dk1"/>
              </a:buClr>
              <a:buSzPts val="2800"/>
              <a:buChar char="•"/>
            </a:pPr>
            <a:r>
              <a:rPr lang="en-US"/>
              <a:t>These control structure, can be used singly or together, that allow the PL/SQL developer to direct the flow of execution through the program.</a:t>
            </a:r>
            <a:br>
              <a:rPr lang="en-US"/>
            </a:b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PL/SQL Control Structure	</a:t>
            </a:r>
            <a:endParaRPr/>
          </a:p>
        </p:txBody>
      </p:sp>
      <p:sp>
        <p:nvSpPr>
          <p:cNvPr id="720" name="Google Shape;720;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Conditional Controls</a:t>
            </a:r>
            <a:endParaRPr/>
          </a:p>
          <a:p>
            <a:pPr marL="685800" lvl="1" indent="-228600" algn="l" rtl="0">
              <a:lnSpc>
                <a:spcPct val="90000"/>
              </a:lnSpc>
              <a:spcBef>
                <a:spcPts val="500"/>
              </a:spcBef>
              <a:spcAft>
                <a:spcPts val="0"/>
              </a:spcAft>
              <a:buClr>
                <a:schemeClr val="dk1"/>
              </a:buClr>
              <a:buSzPts val="2400"/>
              <a:buFont typeface="Calibri"/>
              <a:buNone/>
            </a:pPr>
            <a:r>
              <a:rPr lang="en-US" b="1"/>
              <a:t>IF....THEN....END IF;</a:t>
            </a:r>
            <a:endParaRPr/>
          </a:p>
          <a:p>
            <a:pPr marL="685800" lvl="1" indent="-228600" algn="l" rtl="0">
              <a:lnSpc>
                <a:spcPct val="90000"/>
              </a:lnSpc>
              <a:spcBef>
                <a:spcPts val="500"/>
              </a:spcBef>
              <a:spcAft>
                <a:spcPts val="0"/>
              </a:spcAft>
              <a:buClr>
                <a:schemeClr val="dk1"/>
              </a:buClr>
              <a:buSzPts val="2400"/>
              <a:buFont typeface="Calibri"/>
              <a:buNone/>
            </a:pPr>
            <a:r>
              <a:rPr lang="en-US" b="1"/>
              <a:t>IF....THEN...ELSE....END IF;</a:t>
            </a:r>
            <a:endParaRPr/>
          </a:p>
          <a:p>
            <a:pPr marL="685800" lvl="1" indent="-228600" algn="l" rtl="0">
              <a:lnSpc>
                <a:spcPct val="90000"/>
              </a:lnSpc>
              <a:spcBef>
                <a:spcPts val="500"/>
              </a:spcBef>
              <a:spcAft>
                <a:spcPts val="0"/>
              </a:spcAft>
              <a:buClr>
                <a:schemeClr val="dk1"/>
              </a:buClr>
              <a:buSzPts val="2400"/>
              <a:buFont typeface="Calibri"/>
              <a:buNone/>
            </a:pPr>
            <a:r>
              <a:rPr lang="en-US" b="1"/>
              <a:t>IF....THEN...ELSIF....THEN....ELSE....END IF;</a:t>
            </a:r>
            <a:endParaRPr/>
          </a:p>
          <a:p>
            <a:pPr marL="685800" lvl="1" indent="-228600" algn="l" rtl="0">
              <a:lnSpc>
                <a:spcPct val="90000"/>
              </a:lnSpc>
              <a:spcBef>
                <a:spcPts val="500"/>
              </a:spcBef>
              <a:spcAft>
                <a:spcPts val="0"/>
              </a:spcAft>
              <a:buClr>
                <a:schemeClr val="dk1"/>
              </a:buClr>
              <a:buSzPts val="2400"/>
              <a:buFont typeface="Calibri"/>
              <a:buNone/>
            </a:pPr>
            <a:endParaRPr b="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PL/SQL Control Structure</a:t>
            </a:r>
            <a:endParaRPr/>
          </a:p>
        </p:txBody>
      </p:sp>
      <p:sp>
        <p:nvSpPr>
          <p:cNvPr id="726" name="Google Shape;726;p98"/>
          <p:cNvSpPr txBox="1">
            <a:spLocks noGrp="1"/>
          </p:cNvSpPr>
          <p:nvPr>
            <p:ph type="body" idx="1"/>
          </p:nvPr>
        </p:nvSpPr>
        <p:spPr>
          <a:xfrm>
            <a:off x="1981200" y="1600200"/>
            <a:ext cx="8229600" cy="52578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400"/>
              <a:t>LOOP</a:t>
            </a:r>
            <a:endParaRPr/>
          </a:p>
          <a:p>
            <a:pPr marL="228600" lvl="0" indent="-228600" algn="l" rtl="0">
              <a:lnSpc>
                <a:spcPct val="90000"/>
              </a:lnSpc>
              <a:spcBef>
                <a:spcPts val="1000"/>
              </a:spcBef>
              <a:spcAft>
                <a:spcPts val="0"/>
              </a:spcAft>
              <a:buClr>
                <a:schemeClr val="dk1"/>
              </a:buClr>
              <a:buSzPct val="100000"/>
              <a:buFont typeface="Calibri"/>
              <a:buNone/>
            </a:pPr>
            <a:r>
              <a:rPr lang="en-US" sz="2400"/>
              <a:t>		 	...SQL Statements... </a:t>
            </a:r>
            <a:endParaRPr/>
          </a:p>
          <a:p>
            <a:pPr marL="228600" lvl="0" indent="-228600" algn="l" rtl="0">
              <a:lnSpc>
                <a:spcPct val="90000"/>
              </a:lnSpc>
              <a:spcBef>
                <a:spcPts val="1000"/>
              </a:spcBef>
              <a:spcAft>
                <a:spcPts val="0"/>
              </a:spcAft>
              <a:buClr>
                <a:schemeClr val="dk1"/>
              </a:buClr>
              <a:buSzPct val="100000"/>
              <a:buFont typeface="Calibri"/>
              <a:buNone/>
            </a:pPr>
            <a:r>
              <a:rPr lang="en-US" sz="2400"/>
              <a:t>           	 EXIT;</a:t>
            </a:r>
            <a:endParaRPr/>
          </a:p>
          <a:p>
            <a:pPr marL="228600" lvl="0" indent="-228600" algn="l" rtl="0">
              <a:lnSpc>
                <a:spcPct val="90000"/>
              </a:lnSpc>
              <a:spcBef>
                <a:spcPts val="1000"/>
              </a:spcBef>
              <a:spcAft>
                <a:spcPts val="0"/>
              </a:spcAft>
              <a:buClr>
                <a:schemeClr val="dk1"/>
              </a:buClr>
              <a:buSzPct val="100000"/>
              <a:buFont typeface="Calibri"/>
              <a:buNone/>
            </a:pPr>
            <a:r>
              <a:rPr lang="en-US" sz="2400"/>
              <a:t>    	END LOOP; </a:t>
            </a:r>
            <a:endParaRPr/>
          </a:p>
          <a:p>
            <a:pPr marL="228600" lvl="0" indent="-87629"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WHILE loops</a:t>
            </a:r>
            <a:endParaRPr/>
          </a:p>
          <a:p>
            <a:pPr marL="0" lvl="0" indent="0" algn="l" rtl="0">
              <a:lnSpc>
                <a:spcPct val="90000"/>
              </a:lnSpc>
              <a:spcBef>
                <a:spcPts val="1000"/>
              </a:spcBef>
              <a:spcAft>
                <a:spcPts val="0"/>
              </a:spcAft>
              <a:buClr>
                <a:schemeClr val="dk1"/>
              </a:buClr>
              <a:buSzPct val="100000"/>
              <a:buNone/>
            </a:pPr>
            <a:r>
              <a:rPr lang="en-US" sz="2400"/>
              <a:t>    WHILE condition LOOP </a:t>
            </a:r>
            <a:endParaRPr/>
          </a:p>
          <a:p>
            <a:pPr marL="228600" lvl="0" indent="-228600" algn="l" rtl="0">
              <a:lnSpc>
                <a:spcPct val="90000"/>
              </a:lnSpc>
              <a:spcBef>
                <a:spcPts val="1000"/>
              </a:spcBef>
              <a:spcAft>
                <a:spcPts val="0"/>
              </a:spcAft>
              <a:buClr>
                <a:schemeClr val="dk1"/>
              </a:buClr>
              <a:buSzPct val="100000"/>
              <a:buFont typeface="Calibri"/>
              <a:buNone/>
            </a:pPr>
            <a:r>
              <a:rPr lang="en-US" sz="2400"/>
              <a:t>                         ...SQL Statements... </a:t>
            </a:r>
            <a:endParaRPr/>
          </a:p>
          <a:p>
            <a:pPr marL="228600" lvl="0" indent="-228600" algn="l" rtl="0">
              <a:lnSpc>
                <a:spcPct val="90000"/>
              </a:lnSpc>
              <a:spcBef>
                <a:spcPts val="1000"/>
              </a:spcBef>
              <a:spcAft>
                <a:spcPts val="0"/>
              </a:spcAft>
              <a:buClr>
                <a:schemeClr val="dk1"/>
              </a:buClr>
              <a:buSzPct val="100000"/>
              <a:buFont typeface="Calibri"/>
              <a:buNone/>
            </a:pPr>
            <a:r>
              <a:rPr lang="en-US" sz="2400"/>
              <a:t>     END LOOP; </a:t>
            </a:r>
            <a:endParaRPr sz="2400" b="1"/>
          </a:p>
          <a:p>
            <a:pPr marL="228600" lvl="0" indent="-87629"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FOR loops</a:t>
            </a:r>
            <a:endParaRPr/>
          </a:p>
          <a:p>
            <a:pPr marL="0" lvl="0" indent="0" algn="l" rtl="0">
              <a:lnSpc>
                <a:spcPct val="90000"/>
              </a:lnSpc>
              <a:spcBef>
                <a:spcPts val="1000"/>
              </a:spcBef>
              <a:spcAft>
                <a:spcPts val="0"/>
              </a:spcAft>
              <a:buClr>
                <a:schemeClr val="dk1"/>
              </a:buClr>
              <a:buSzPct val="100000"/>
              <a:buNone/>
            </a:pPr>
            <a:r>
              <a:rPr lang="en-US" sz="2400"/>
              <a:t>	FOR &lt;variable(numeric)&gt; IN [REVERSE] &lt;lowerbound&gt;..&lt;upperbound&gt; LOOP .... ..... END LOOP;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11638</Words>
  <Application>Microsoft Office PowerPoint</Application>
  <PresentationFormat>Widescreen</PresentationFormat>
  <Paragraphs>1197</Paragraphs>
  <Slides>131</Slides>
  <Notes>130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131</vt:i4>
      </vt:variant>
    </vt:vector>
  </HeadingPairs>
  <TitlesOfParts>
    <vt:vector size="140" baseType="lpstr">
      <vt:lpstr>Sofia</vt:lpstr>
      <vt:lpstr>Calibri</vt:lpstr>
      <vt:lpstr>Helvetica Neue</vt:lpstr>
      <vt:lpstr>ArialNarrow-Italic-Identity-H</vt:lpstr>
      <vt:lpstr>Noto Sans Symbols</vt:lpstr>
      <vt:lpstr>Arial</vt:lpstr>
      <vt:lpstr>Consolas</vt:lpstr>
      <vt:lpstr>Times New Roman</vt:lpstr>
      <vt:lpstr>Office Theme</vt:lpstr>
      <vt:lpstr>Unit 3</vt:lpstr>
      <vt:lpstr>Topics Covered</vt:lpstr>
      <vt:lpstr>PowerPoint Presentation</vt:lpstr>
      <vt:lpstr>Basics of SQL</vt:lpstr>
      <vt:lpstr>PowerPoint Presentation</vt:lpstr>
      <vt:lpstr>PowerPoint Presentation</vt:lpstr>
      <vt:lpstr>Data-Definition Language</vt:lpstr>
      <vt:lpstr>PowerPoint Presentation</vt:lpstr>
      <vt:lpstr>CREATING DATABASE TABLE</vt:lpstr>
      <vt:lpstr>PowerPoint Presentation</vt:lpstr>
      <vt:lpstr>PowerPoint Presentation</vt:lpstr>
      <vt:lpstr>PowerPoint Presentation</vt:lpstr>
      <vt:lpstr>PowerPoint Presentation</vt:lpstr>
      <vt:lpstr>Data Manipulation Language</vt:lpstr>
      <vt:lpstr>PowerPoint Presentation</vt:lpstr>
      <vt:lpstr>PowerPoint Presentation</vt:lpstr>
      <vt:lpstr>Data-Manipulation Language (DML) </vt:lpstr>
      <vt:lpstr>PowerPoint Presentation</vt:lpstr>
      <vt:lpstr>SQL Constraints</vt:lpstr>
      <vt:lpstr>PowerPoint Presentation</vt:lpstr>
      <vt:lpstr>NOT NULL</vt:lpstr>
      <vt:lpstr>UNIQUE</vt:lpstr>
      <vt:lpstr>PRIMARY KEY</vt:lpstr>
      <vt:lpstr>FOREIGN KEY</vt:lpstr>
      <vt:lpstr>PowerPoint Presentation</vt:lpstr>
      <vt:lpstr>CHECK Constraint </vt:lpstr>
      <vt:lpstr>DEFAULT</vt:lpstr>
      <vt:lpstr>Primary Key Vs Foreign Key</vt:lpstr>
      <vt:lpstr>Primary Key Vs Unique Key</vt:lpstr>
      <vt:lpstr>PowerPoint Presentation</vt:lpstr>
      <vt:lpstr>Aggregate functions in SQL</vt:lpstr>
      <vt:lpstr>Count() </vt:lpstr>
      <vt:lpstr>PowerPoint Presentation</vt:lpstr>
      <vt:lpstr>Built in Functions - Numeric Functions in SQL</vt:lpstr>
      <vt:lpstr>Built in Functions - Numeric Functions in SQL</vt:lpstr>
      <vt:lpstr>Built in Functions - Numeric Functions in SQL</vt:lpstr>
      <vt:lpstr>Built in Functions - Numeric Functions in SQL</vt:lpstr>
      <vt:lpstr>Built in Functions - String functions in SQL</vt:lpstr>
      <vt:lpstr>Built in Functions - String functions in SQL</vt:lpstr>
      <vt:lpstr>Built in Functions - String functions in SQL</vt:lpstr>
      <vt:lpstr>Built in Functions - String functions in SQL</vt:lpstr>
      <vt:lpstr>Built in Functions - Date functions in SQL</vt:lpstr>
      <vt:lpstr>Built in Functions - Date functions in SQL</vt:lpstr>
      <vt:lpstr>Built in Functions - Date functions in SQL</vt:lpstr>
      <vt:lpstr>Set Operation functions in SQL</vt:lpstr>
      <vt:lpstr>UNION Operation</vt:lpstr>
      <vt:lpstr>Union All </vt:lpstr>
      <vt:lpstr>Intersect </vt:lpstr>
      <vt:lpstr>Minus</vt:lpstr>
      <vt:lpstr>PowerPoint Presentation</vt:lpstr>
      <vt:lpstr>Subquery</vt:lpstr>
      <vt:lpstr>PowerPoint Presentation</vt:lpstr>
      <vt:lpstr>PowerPoint Presentation</vt:lpstr>
      <vt:lpstr>PowerPoint Presentation</vt:lpstr>
      <vt:lpstr>Subqueries with the DELETE Statement </vt:lpstr>
      <vt:lpstr>SQL Correlated Subqueries</vt:lpstr>
      <vt:lpstr>Nested Subqueries Versus Correlated Subqueries </vt:lpstr>
      <vt:lpstr>Correlated Subqueries with Select Statement</vt:lpstr>
      <vt:lpstr>Using the Exists Operator</vt:lpstr>
      <vt:lpstr>Using the Not Exists Operator</vt:lpstr>
      <vt:lpstr>CORRELATED UPDATE &amp; DELETE </vt:lpstr>
      <vt:lpstr> Processing a correlated subquery Using the Exists Operator - E.g.</vt:lpstr>
      <vt:lpstr>PowerPoint Presentation</vt:lpstr>
      <vt:lpstr>SQL Views</vt:lpstr>
      <vt:lpstr>Creating a View</vt:lpstr>
      <vt:lpstr>PowerPoint Presentation</vt:lpstr>
      <vt:lpstr>DELETING VIEWS</vt:lpstr>
      <vt:lpstr>UPDATING VIEWS</vt:lpstr>
      <vt:lpstr>CREATE OR REPLACE VIEW </vt:lpstr>
      <vt:lpstr>Inserting a row in a view</vt:lpstr>
      <vt:lpstr>Deleting a row from a View</vt:lpstr>
      <vt:lpstr>Uses of a View </vt:lpstr>
      <vt:lpstr>PowerPoint Presentation</vt:lpstr>
      <vt:lpstr>TRANSACTION</vt:lpstr>
      <vt:lpstr>PowerPoint Presentation</vt:lpstr>
      <vt:lpstr>PowerPoint Presentation</vt:lpstr>
      <vt:lpstr>Difference between Commit, rollback and savepoint of TCL commands </vt:lpstr>
      <vt:lpstr>Properties of Transactions </vt:lpstr>
      <vt:lpstr>Transaction Control </vt:lpstr>
      <vt:lpstr>COMMIT</vt:lpstr>
      <vt:lpstr>Example Consider the CUSTOMERS table having the following records </vt:lpstr>
      <vt:lpstr>Following is an example which would delete those records from the table which have age = 25 and then COMMIT the changes in the database.</vt:lpstr>
      <vt:lpstr>ROLLBACK Command </vt:lpstr>
      <vt:lpstr>  Example Consider the CUSTOMERS table having the following records   </vt:lpstr>
      <vt:lpstr>PowerPoint Presentation</vt:lpstr>
      <vt:lpstr>SAVEPOINT</vt:lpstr>
      <vt:lpstr>PowerPoint Presentation</vt:lpstr>
      <vt:lpstr>PowerPoint Presentation</vt:lpstr>
      <vt:lpstr>PowerPoint Presentation</vt:lpstr>
      <vt:lpstr> RELEASE SAVEPOINT Command:  The RELEASE SAVEPOINT command is used to remove a SAVEPOINT that you have created.</vt:lpstr>
      <vt:lpstr>PowerPoint Presentation</vt:lpstr>
      <vt:lpstr> Introduction to PL/SQL</vt:lpstr>
      <vt:lpstr>Structure of PL/SQL</vt:lpstr>
      <vt:lpstr>Structure of PL/SQL</vt:lpstr>
      <vt:lpstr>Structure of PL/SQL</vt:lpstr>
      <vt:lpstr>Structure of PL/SQL</vt:lpstr>
      <vt:lpstr>PL/SQL Control Structure</vt:lpstr>
      <vt:lpstr>PL/SQL Control Structure </vt:lpstr>
      <vt:lpstr>PL/SQL Control Structure</vt:lpstr>
      <vt:lpstr>Cursor</vt:lpstr>
      <vt:lpstr>Implicit Cursors</vt:lpstr>
      <vt:lpstr> Implicit Cursors </vt:lpstr>
      <vt:lpstr>Example</vt:lpstr>
      <vt:lpstr> Explicit Cursors </vt:lpstr>
      <vt:lpstr>Cursor-Declaration</vt:lpstr>
      <vt:lpstr>Example</vt:lpstr>
      <vt:lpstr>PowerPoint Presentation</vt:lpstr>
      <vt:lpstr>Stored Procedure</vt:lpstr>
      <vt:lpstr>Advantages of stored procedure</vt:lpstr>
      <vt:lpstr>PowerPoint Presentation</vt:lpstr>
      <vt:lpstr>PowerPoint Presentation</vt:lpstr>
      <vt:lpstr>Writing Stored Procedures </vt:lpstr>
      <vt:lpstr>PowerPoint Presentation</vt:lpstr>
      <vt:lpstr>PowerPoint Presentation</vt:lpstr>
      <vt:lpstr>PowerPoint Presentation</vt:lpstr>
      <vt:lpstr>PowerPoint Presentation</vt:lpstr>
      <vt:lpstr>PowerPoint Presentation</vt:lpstr>
      <vt:lpstr>Triggers</vt:lpstr>
      <vt:lpstr>PowerPoint Presentation</vt:lpstr>
      <vt:lpstr>PowerPoint Presentation</vt:lpstr>
      <vt:lpstr> After creating a Trigger, use it in the PL/SQL code for putting it in to action. </vt:lpstr>
      <vt:lpstr>Advantages of Triggers </vt:lpstr>
      <vt:lpstr>PowerPoint Presentation</vt:lpstr>
      <vt:lpstr>Query Processing</vt:lpstr>
      <vt:lpstr>Query Processing (Cont.)</vt:lpstr>
      <vt:lpstr>Transaction Management </vt:lpstr>
      <vt:lpstr> Query Processing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cp:lastModifiedBy>Karthick T 101927</cp:lastModifiedBy>
  <cp:revision>2</cp:revision>
  <dcterms:modified xsi:type="dcterms:W3CDTF">2024-02-29T14:07:37Z</dcterms:modified>
</cp:coreProperties>
</file>