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notesSlides/notesSlide37.xml" ContentType="application/vnd.openxmlformats-officedocument.presentationml.notesSlide+xml"/>
  <Override PartName="/ppt/charts/chart7.xml" ContentType="application/vnd.openxmlformats-officedocument.drawingml.chart+xml"/>
  <Override PartName="/ppt/notesSlides/notesSlide38.xml" ContentType="application/vnd.openxmlformats-officedocument.presentationml.notesSlide+xml"/>
  <Override PartName="/ppt/charts/chart8.xml" ContentType="application/vnd.openxmlformats-officedocument.drawingml.chart+xml"/>
  <Override PartName="/ppt/notesSlides/notesSlide39.xml" ContentType="application/vnd.openxmlformats-officedocument.presentationml.notesSlide+xml"/>
  <Override PartName="/ppt/charts/chart9.xml" ContentType="application/vnd.openxmlformats-officedocument.drawingml.chart+xml"/>
  <Override PartName="/ppt/notesSlides/notesSlide40.xml" ContentType="application/vnd.openxmlformats-officedocument.presentationml.notesSlide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9" r:id="rId3"/>
    <p:sldId id="31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7" r:id="rId46"/>
    <p:sldId id="304" r:id="rId47"/>
    <p:sldId id="305" r:id="rId48"/>
    <p:sldId id="316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final%20files\coding%20cal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a2000\Desktop\thesis\final%20files\testing\analytical%20solution%202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a2000\Desktop\thesis\final%20files\testing\analytical%20solution%20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final%20files\coding%20cal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testing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testing%20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testing%20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analytical%20solution%202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analytical%20solution%202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analytical%20solution%202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barisha2000\Desktop\thesis\final%20files\testing\analytical%20solution%202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47233356720123"/>
          <c:y val="4.5881126173096975E-2"/>
          <c:w val="0.66906949420942397"/>
          <c:h val="0.78180749304147212"/>
        </c:manualLayout>
      </c:layout>
      <c:scatterChart>
        <c:scatterStyle val="smoothMarker"/>
        <c:varyColors val="0"/>
        <c:ser>
          <c:idx val="3"/>
          <c:order val="0"/>
          <c:tx>
            <c:v>por=0.0001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'cec and ref'!$D$18:$D$22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ref'!$E$18:$E$22</c:f>
              <c:numCache>
                <c:formatCode>General</c:formatCode>
                <c:ptCount val="5"/>
                <c:pt idx="0">
                  <c:v>0.99999999932988204</c:v>
                </c:pt>
                <c:pt idx="1">
                  <c:v>0.99999999966494102</c:v>
                </c:pt>
                <c:pt idx="2">
                  <c:v>0.99999999977662701</c:v>
                </c:pt>
                <c:pt idx="3">
                  <c:v>0.99999999983247101</c:v>
                </c:pt>
                <c:pt idx="4">
                  <c:v>0.99999999986597599</c:v>
                </c:pt>
              </c:numCache>
            </c:numRef>
          </c:yVal>
          <c:smooth val="1"/>
        </c:ser>
        <c:ser>
          <c:idx val="0"/>
          <c:order val="1"/>
          <c:tx>
            <c:v>por=0.1</c:v>
          </c:tx>
          <c:spPr>
            <a:ln w="19050" cap="rnd">
              <a:solidFill>
                <a:schemeClr val="accent1"/>
              </a:solidFill>
              <a:round/>
            </a:ln>
            <a:effectLst>
              <a:outerShdw blurRad="50800" dist="2540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triangle"/>
            <c:size val="7"/>
            <c:spPr>
              <a:solidFill>
                <a:schemeClr val="accent3">
                  <a:alpha val="83000"/>
                </a:schemeClr>
              </a:solidFill>
              <a:ln w="9525">
                <a:solidFill>
                  <a:schemeClr val="accent3"/>
                </a:solidFill>
              </a:ln>
              <a:effectLst>
                <a:outerShdw blurRad="50800" dist="25400" dir="5400000" algn="ctr" rotWithShape="0">
                  <a:srgbClr val="000000">
                    <a:alpha val="48000"/>
                  </a:srgbClr>
                </a:outerShdw>
              </a:effectLst>
            </c:spPr>
          </c:marker>
          <c:xVal>
            <c:numRef>
              <c:f>'cec and ref'!$G$18:$G$22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ref'!$H$18:$H$22</c:f>
              <c:numCache>
                <c:formatCode>General</c:formatCode>
                <c:ptCount val="5"/>
                <c:pt idx="0">
                  <c:v>0.95910224838021096</c:v>
                </c:pt>
                <c:pt idx="1">
                  <c:v>0.970148011633304</c:v>
                </c:pt>
                <c:pt idx="2">
                  <c:v>0.97774569185237603</c:v>
                </c:pt>
                <c:pt idx="3">
                  <c:v>0.98253892015053801</c:v>
                </c:pt>
                <c:pt idx="4">
                  <c:v>0.98571771521291895</c:v>
                </c:pt>
              </c:numCache>
            </c:numRef>
          </c:yVal>
          <c:smooth val="1"/>
        </c:ser>
        <c:ser>
          <c:idx val="1"/>
          <c:order val="2"/>
          <c:tx>
            <c:v>por=0.2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5">
                  <a:lumMod val="75000"/>
                  <a:alpha val="88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'cec and ref'!$G$25:$G$29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ref'!$H$25:$H$29</c:f>
              <c:numCache>
                <c:formatCode>General</c:formatCode>
                <c:ptCount val="5"/>
                <c:pt idx="0">
                  <c:v>0.90893604274282502</c:v>
                </c:pt>
                <c:pt idx="1">
                  <c:v>0.91577891133307299</c:v>
                </c:pt>
                <c:pt idx="2">
                  <c:v>0.92596519008089195</c:v>
                </c:pt>
                <c:pt idx="3">
                  <c:v>0.93587557701997104</c:v>
                </c:pt>
                <c:pt idx="4">
                  <c:v>0.94431170962384803</c:v>
                </c:pt>
              </c:numCache>
            </c:numRef>
          </c:yVal>
          <c:smooth val="1"/>
        </c:ser>
        <c:ser>
          <c:idx val="2"/>
          <c:order val="3"/>
          <c:tx>
            <c:v>por=0.3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'cec and ref'!$G$31:$G$35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ref'!$H$31:$H$35</c:f>
              <c:numCache>
                <c:formatCode>General</c:formatCode>
                <c:ptCount val="5"/>
                <c:pt idx="0">
                  <c:v>0.86255710637428595</c:v>
                </c:pt>
                <c:pt idx="1">
                  <c:v>0.86441665528165801</c:v>
                </c:pt>
                <c:pt idx="2">
                  <c:v>0.870324037595397</c:v>
                </c:pt>
                <c:pt idx="3">
                  <c:v>0.87856468244283703</c:v>
                </c:pt>
                <c:pt idx="4">
                  <c:v>0.88764460899105602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32784"/>
        <c:axId val="-432328432"/>
      </c:scatterChart>
      <c:valAx>
        <c:axId val="-43233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dash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CEC (meq/100 g)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8432"/>
        <c:crosses val="autoZero"/>
        <c:crossBetween val="midCat"/>
      </c:valAx>
      <c:valAx>
        <c:axId val="-43232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Reflection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3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096639912596657"/>
          <c:y val="0.35505620191636622"/>
          <c:w val="0.19108973750848335"/>
          <c:h val="0.28154524480060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633170210898459"/>
          <c:y val="3.7843202905664508E-2"/>
          <c:w val="0.64296888826856635"/>
          <c:h val="0.8609778336892816"/>
        </c:manualLayout>
      </c:layout>
      <c:scatterChart>
        <c:scatterStyle val="smoothMarker"/>
        <c:varyColors val="0"/>
        <c:ser>
          <c:idx val="0"/>
          <c:order val="0"/>
          <c:tx>
            <c:v>K=2528 MPa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triangle"/>
            <c:size val="5"/>
            <c:spPr>
              <a:solidFill>
                <a:srgbClr val="92D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bulk!$A$95:$A$121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bulk!$K$95:$K$121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1.021405182655144E-14</c:v>
                </c:pt>
                <c:pt idx="10">
                  <c:v>1.0080825063596421E-13</c:v>
                </c:pt>
                <c:pt idx="11">
                  <c:v>1.0040857034709916E-12</c:v>
                </c:pt>
                <c:pt idx="12">
                  <c:v>1.0039080677870516E-11</c:v>
                </c:pt>
                <c:pt idx="13">
                  <c:v>1.0038903042186575E-10</c:v>
                </c:pt>
                <c:pt idx="14">
                  <c:v>1.0038774256315719E-9</c:v>
                </c:pt>
                <c:pt idx="15">
                  <c:v>1.0037578768162803E-8</c:v>
                </c:pt>
                <c:pt idx="16">
                  <c:v>1.0025660079904242E-7</c:v>
                </c:pt>
                <c:pt idx="17">
                  <c:v>9.908280893533572E-7</c:v>
                </c:pt>
                <c:pt idx="18">
                  <c:v>8.8932555337706276E-6</c:v>
                </c:pt>
                <c:pt idx="19">
                  <c:v>5.0296628802293242E-5</c:v>
                </c:pt>
                <c:pt idx="20">
                  <c:v>1.769755588507671E-4</c:v>
                </c:pt>
                <c:pt idx="21">
                  <c:v>2.336279469474789E-4</c:v>
                </c:pt>
                <c:pt idx="22">
                  <c:v>2.3362862963871578E-4</c:v>
                </c:pt>
                <c:pt idx="23">
                  <c:v>2.3362862963871578E-4</c:v>
                </c:pt>
                <c:pt idx="24">
                  <c:v>2.3362862963871578E-4</c:v>
                </c:pt>
                <c:pt idx="25">
                  <c:v>2.3362862963871578E-4</c:v>
                </c:pt>
                <c:pt idx="26">
                  <c:v>2.3362862963871578E-4</c:v>
                </c:pt>
              </c:numCache>
            </c:numRef>
          </c:yVal>
          <c:smooth val="1"/>
        </c:ser>
        <c:ser>
          <c:idx val="1"/>
          <c:order val="1"/>
          <c:tx>
            <c:v>K=3550 MPa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bulk!$E$95:$E$121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bulk!$L$95:$L$121</c:f>
              <c:numCache>
                <c:formatCode>0.000000000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5.773159728050814E-15</c:v>
                </c:pt>
                <c:pt idx="10">
                  <c:v>5.8619775700208265E-14</c:v>
                </c:pt>
                <c:pt idx="11">
                  <c:v>5.8753002463163284E-13</c:v>
                </c:pt>
                <c:pt idx="12">
                  <c:v>5.8761884247360285E-12</c:v>
                </c:pt>
                <c:pt idx="13">
                  <c:v>5.8761884247360285E-11</c:v>
                </c:pt>
                <c:pt idx="14">
                  <c:v>5.8761417953689943E-10</c:v>
                </c:pt>
                <c:pt idx="15">
                  <c:v>5.8754425769080854E-9</c:v>
                </c:pt>
                <c:pt idx="16">
                  <c:v>5.8684659576258014E-8</c:v>
                </c:pt>
                <c:pt idx="17">
                  <c:v>5.7997568769785346E-7</c:v>
                </c:pt>
                <c:pt idx="18">
                  <c:v>5.2056036454750654E-6</c:v>
                </c:pt>
                <c:pt idx="19">
                  <c:v>2.9440560874949284E-5</c:v>
                </c:pt>
                <c:pt idx="20">
                  <c:v>1.0359001705251281E-4</c:v>
                </c:pt>
                <c:pt idx="21">
                  <c:v>1.367491606316662E-4</c:v>
                </c:pt>
                <c:pt idx="22">
                  <c:v>1.367495600945734E-4</c:v>
                </c:pt>
                <c:pt idx="23">
                  <c:v>1.367495600945734E-4</c:v>
                </c:pt>
                <c:pt idx="24">
                  <c:v>1.367495600945734E-4</c:v>
                </c:pt>
                <c:pt idx="25">
                  <c:v>1.367495600945734E-4</c:v>
                </c:pt>
                <c:pt idx="26">
                  <c:v>1.367495600945734E-4</c:v>
                </c:pt>
              </c:numCache>
            </c:numRef>
          </c:yVal>
          <c:smooth val="1"/>
        </c:ser>
        <c:ser>
          <c:idx val="2"/>
          <c:order val="2"/>
          <c:tx>
            <c:v>K=4800 MPa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bulk!$H$95:$H$121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bulk!$M$95:$M$121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3.5527136788005009E-15</c:v>
                </c:pt>
                <c:pt idx="10">
                  <c:v>3.5527136788005009E-14</c:v>
                </c:pt>
                <c:pt idx="11">
                  <c:v>3.54605234065275E-13</c:v>
                </c:pt>
                <c:pt idx="12">
                  <c:v>3.545830296047825E-12</c:v>
                </c:pt>
                <c:pt idx="13">
                  <c:v>3.545830296047825E-11</c:v>
                </c:pt>
                <c:pt idx="14">
                  <c:v>3.5457792257886922E-10</c:v>
                </c:pt>
                <c:pt idx="15">
                  <c:v>3.5453582292177543E-9</c:v>
                </c:pt>
                <c:pt idx="16">
                  <c:v>3.5411483967351387E-8</c:v>
                </c:pt>
                <c:pt idx="17">
                  <c:v>3.4996871800530016E-7</c:v>
                </c:pt>
                <c:pt idx="18">
                  <c:v>3.1411573959694294E-6</c:v>
                </c:pt>
                <c:pt idx="19">
                  <c:v>1.7764885362092642E-5</c:v>
                </c:pt>
                <c:pt idx="20">
                  <c:v>6.250753191605618E-5</c:v>
                </c:pt>
                <c:pt idx="21">
                  <c:v>8.251552630045289E-5</c:v>
                </c:pt>
                <c:pt idx="22">
                  <c:v>8.2515767279911501E-5</c:v>
                </c:pt>
                <c:pt idx="23">
                  <c:v>8.2515767279911501E-5</c:v>
                </c:pt>
                <c:pt idx="24">
                  <c:v>8.2515767279911501E-5</c:v>
                </c:pt>
                <c:pt idx="25">
                  <c:v>8.2515767279911501E-5</c:v>
                </c:pt>
                <c:pt idx="26">
                  <c:v>8.2515767279911501E-5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1277072"/>
        <c:axId val="-431270544"/>
      </c:scatterChart>
      <c:valAx>
        <c:axId val="-4312770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time  (kt/</a:t>
                </a:r>
                <a:r>
                  <a:rPr lang="el-GR"/>
                  <a:t>μ</a:t>
                </a:r>
                <a:r>
                  <a:rPr lang="en-US"/>
                  <a:t>Sh</a:t>
                </a:r>
                <a:r>
                  <a:rPr lang="en-US" baseline="30000"/>
                  <a:t>2</a:t>
                </a:r>
                <a:r>
                  <a:rPr lang="en-US"/>
                  <a:t>)
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70544"/>
        <c:crosses val="autoZero"/>
        <c:crossBetween val="midCat"/>
      </c:valAx>
      <c:valAx>
        <c:axId val="-43127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displacement (m)</a:t>
                </a:r>
              </a:p>
            </c:rich>
          </c:tx>
          <c:layout>
            <c:manualLayout>
              <c:xMode val="edge"/>
              <c:yMode val="edge"/>
              <c:x val="1.8273933456982153E-2"/>
              <c:y val="0.27870313483665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77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40735858876076"/>
          <c:y val="4.2811470811404226E-2"/>
          <c:w val="0.63010115145583334"/>
          <c:h val="0.87852933562407498"/>
        </c:manualLayout>
      </c:layout>
      <c:scatterChart>
        <c:scatterStyle val="smoothMarker"/>
        <c:varyColors val="0"/>
        <c:ser>
          <c:idx val="0"/>
          <c:order val="0"/>
          <c:tx>
            <c:v>600 MPa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shear!$A$96:$A$122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shear!$J$129:$J$155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3.5527136788005009E-15</c:v>
                </c:pt>
                <c:pt idx="10">
                  <c:v>3.5527136788005009E-14</c:v>
                </c:pt>
                <c:pt idx="11">
                  <c:v>3.54605234065275E-13</c:v>
                </c:pt>
                <c:pt idx="12">
                  <c:v>3.545830296047825E-12</c:v>
                </c:pt>
                <c:pt idx="13">
                  <c:v>3.545830296047825E-11</c:v>
                </c:pt>
                <c:pt idx="14">
                  <c:v>3.5457792257886922E-10</c:v>
                </c:pt>
                <c:pt idx="15">
                  <c:v>3.5453582292177543E-9</c:v>
                </c:pt>
                <c:pt idx="16">
                  <c:v>3.5411483967351387E-8</c:v>
                </c:pt>
                <c:pt idx="17">
                  <c:v>3.4996871800530016E-7</c:v>
                </c:pt>
                <c:pt idx="18">
                  <c:v>3.1411573959694294E-6</c:v>
                </c:pt>
                <c:pt idx="19">
                  <c:v>1.7764885362092642E-5</c:v>
                </c:pt>
                <c:pt idx="20">
                  <c:v>6.250753191605618E-5</c:v>
                </c:pt>
                <c:pt idx="21">
                  <c:v>8.251552630045289E-5</c:v>
                </c:pt>
                <c:pt idx="22">
                  <c:v>8.2515767279911501E-5</c:v>
                </c:pt>
                <c:pt idx="23">
                  <c:v>8.2515767279911501E-5</c:v>
                </c:pt>
                <c:pt idx="24">
                  <c:v>8.2515767279911501E-5</c:v>
                </c:pt>
                <c:pt idx="25">
                  <c:v>8.2515767279911501E-5</c:v>
                </c:pt>
                <c:pt idx="26">
                  <c:v>8.2515767279911501E-5</c:v>
                </c:pt>
              </c:numCache>
            </c:numRef>
          </c:yVal>
          <c:smooth val="1"/>
        </c:ser>
        <c:ser>
          <c:idx val="1"/>
          <c:order val="1"/>
          <c:tx>
            <c:v>700 MPa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shear!$D$96:$D$122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shear!$K$129:$K$155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0.00E+00">
                  <c:v>3.6306690738754698E-15</c:v>
                </c:pt>
                <c:pt idx="10">
                  <c:v>3.397282455352979E-14</c:v>
                </c:pt>
                <c:pt idx="11">
                  <c:v>3.3839597790574771E-13</c:v>
                </c:pt>
                <c:pt idx="12">
                  <c:v>3.382849556032852E-12</c:v>
                </c:pt>
                <c:pt idx="13">
                  <c:v>3.3828273515723595E-11</c:v>
                </c:pt>
                <c:pt idx="14">
                  <c:v>3.382787383543473E-10</c:v>
                </c:pt>
                <c:pt idx="15">
                  <c:v>3.3823861489423734E-9</c:v>
                </c:pt>
                <c:pt idx="16">
                  <c:v>3.3783697617195685E-8</c:v>
                </c:pt>
                <c:pt idx="17">
                  <c:v>3.3388143427792727E-7</c:v>
                </c:pt>
                <c:pt idx="18">
                  <c:v>2.9967649068929347E-6</c:v>
                </c:pt>
                <c:pt idx="19">
                  <c:v>1.8648263264149299E-5</c:v>
                </c:pt>
                <c:pt idx="20">
                  <c:v>6.5134144186748699E-5</c:v>
                </c:pt>
                <c:pt idx="21">
                  <c:v>8.6522347306881004E-5</c:v>
                </c:pt>
                <c:pt idx="22">
                  <c:v>8.6522347306881004E-5</c:v>
                </c:pt>
                <c:pt idx="23">
                  <c:v>8.6522347306881004E-5</c:v>
                </c:pt>
                <c:pt idx="24">
                  <c:v>8.6522347306881004E-5</c:v>
                </c:pt>
                <c:pt idx="25">
                  <c:v>8.6522347306881004E-5</c:v>
                </c:pt>
                <c:pt idx="26">
                  <c:v>8.6522347306881004E-5</c:v>
                </c:pt>
              </c:numCache>
            </c:numRef>
          </c:yVal>
          <c:smooth val="1"/>
        </c:ser>
        <c:ser>
          <c:idx val="2"/>
          <c:order val="2"/>
          <c:tx>
            <c:v>800 MPa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shear!$G$96:$G$122</c:f>
              <c:numCache>
                <c:formatCode>General</c:formatCode>
                <c:ptCount val="27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  <c:pt idx="21">
                  <c:v>1E+17</c:v>
                </c:pt>
                <c:pt idx="22">
                  <c:v>1E+18</c:v>
                </c:pt>
                <c:pt idx="23">
                  <c:v>1E+19</c:v>
                </c:pt>
                <c:pt idx="24">
                  <c:v>1E+20</c:v>
                </c:pt>
                <c:pt idx="25">
                  <c:v>1E+21</c:v>
                </c:pt>
                <c:pt idx="26">
                  <c:v>1E+22</c:v>
                </c:pt>
              </c:numCache>
            </c:numRef>
          </c:xVal>
          <c:yVal>
            <c:numRef>
              <c:f>shear!$L$129:$L$155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3.3306690738754696E-15</c:v>
                </c:pt>
                <c:pt idx="10">
                  <c:v>3.219646771412954E-14</c:v>
                </c:pt>
                <c:pt idx="11">
                  <c:v>3.2307490016592055E-13</c:v>
                </c:pt>
                <c:pt idx="12">
                  <c:v>3.2307490016592055E-12</c:v>
                </c:pt>
                <c:pt idx="13">
                  <c:v>3.230815615040683E-11</c:v>
                </c:pt>
                <c:pt idx="14">
                  <c:v>3.2307823083499443E-10</c:v>
                </c:pt>
                <c:pt idx="15">
                  <c:v>3.230398171183424E-9</c:v>
                </c:pt>
                <c:pt idx="16">
                  <c:v>3.2265623062244231E-8</c:v>
                </c:pt>
                <c:pt idx="17">
                  <c:v>3.1887842766309404E-7</c:v>
                </c:pt>
                <c:pt idx="18">
                  <c:v>2.8621044534382634E-6</c:v>
                </c:pt>
                <c:pt idx="19">
                  <c:v>1.91866818648715E-5</c:v>
                </c:pt>
                <c:pt idx="20">
                  <c:v>6.6954425468713805E-5</c:v>
                </c:pt>
                <c:pt idx="21">
                  <c:v>8.9584835440111894E-5</c:v>
                </c:pt>
                <c:pt idx="22">
                  <c:v>8.9584835440111894E-5</c:v>
                </c:pt>
                <c:pt idx="23">
                  <c:v>8.9584835440111894E-5</c:v>
                </c:pt>
                <c:pt idx="24">
                  <c:v>8.9584835440111894E-5</c:v>
                </c:pt>
                <c:pt idx="25">
                  <c:v>8.9584835440111894E-5</c:v>
                </c:pt>
                <c:pt idx="26">
                  <c:v>8.9584835440111894E-5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1269456"/>
        <c:axId val="-431266736"/>
        <c:extLst/>
      </c:scatterChart>
      <c:valAx>
        <c:axId val="-4312694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Dimensionless time  (</a:t>
                </a:r>
                <a:r>
                  <a:rPr lang="en-US" dirty="0" err="1"/>
                  <a:t>kt</a:t>
                </a:r>
                <a:r>
                  <a:rPr lang="en-US" dirty="0"/>
                  <a:t>/</a:t>
                </a:r>
                <a:r>
                  <a:rPr lang="el-GR" dirty="0"/>
                  <a:t>μ</a:t>
                </a:r>
                <a:r>
                  <a:rPr lang="en-US" dirty="0"/>
                  <a:t>Sh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0.33200469153113316"/>
              <c:y val="0.93735873882018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66736"/>
        <c:crosses val="autoZero"/>
        <c:crossBetween val="midCat"/>
      </c:valAx>
      <c:valAx>
        <c:axId val="-43126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displacement (m)</a:t>
                </a:r>
              </a:p>
            </c:rich>
          </c:tx>
          <c:layout>
            <c:manualLayout>
              <c:xMode val="edge"/>
              <c:yMode val="edge"/>
              <c:x val="1.9984117609416978E-2"/>
              <c:y val="0.324601316088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69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95004788446033"/>
          <c:y val="0.41724356835705811"/>
          <c:w val="0.18978883675131911"/>
          <c:h val="0.17205159730459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26514383721837"/>
          <c:y val="4.6296296296296294E-2"/>
          <c:w val="0.66550645555434906"/>
          <c:h val="0.74399628691708264"/>
        </c:manualLayout>
      </c:layout>
      <c:scatterChart>
        <c:scatterStyle val="smoothMarker"/>
        <c:varyColors val="0"/>
        <c:ser>
          <c:idx val="0"/>
          <c:order val="0"/>
          <c:tx>
            <c:v>por=0.4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92D050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'cec and ref'!$A$38:$A$42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ref'!$B$38:$B$42</c:f>
              <c:numCache>
                <c:formatCode>General</c:formatCode>
                <c:ptCount val="5"/>
                <c:pt idx="0">
                  <c:v>0.59079257618313596</c:v>
                </c:pt>
                <c:pt idx="1">
                  <c:v>0.58802151998146202</c:v>
                </c:pt>
                <c:pt idx="2">
                  <c:v>0.59150401936214902</c:v>
                </c:pt>
                <c:pt idx="3">
                  <c:v>0.60031500872110199</c:v>
                </c:pt>
                <c:pt idx="4">
                  <c:v>0.61312580335712996</c:v>
                </c:pt>
              </c:numCache>
            </c:numRef>
          </c:yVal>
          <c:smooth val="1"/>
        </c:ser>
        <c:ser>
          <c:idx val="2"/>
          <c:order val="2"/>
          <c:tx>
            <c:v>por=0.5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'cec and ref'!$A$38:$A$42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ref'!$F$38:$F$42</c:f>
              <c:numCache>
                <c:formatCode>General</c:formatCode>
                <c:ptCount val="5"/>
                <c:pt idx="0">
                  <c:v>0.49145402762375601</c:v>
                </c:pt>
                <c:pt idx="1">
                  <c:v>0.48643088593692602</c:v>
                </c:pt>
                <c:pt idx="2">
                  <c:v>0.48502689997682702</c:v>
                </c:pt>
                <c:pt idx="3">
                  <c:v>0.48711684793753401</c:v>
                </c:pt>
                <c:pt idx="4">
                  <c:v>0.49238741489295501</c:v>
                </c:pt>
              </c:numCache>
            </c:numRef>
          </c:yVal>
          <c:smooth val="1"/>
        </c:ser>
        <c:ser>
          <c:idx val="4"/>
          <c:order val="4"/>
          <c:tx>
            <c:v>por=0.6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'cec and ref'!$A$38:$A$42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'cec and ref'!$J$38:$J$42</c:f>
              <c:numCache>
                <c:formatCode>General</c:formatCode>
                <c:ptCount val="5"/>
                <c:pt idx="0">
                  <c:v>0.39270708849955999</c:v>
                </c:pt>
                <c:pt idx="1">
                  <c:v>0.38725451029817298</c:v>
                </c:pt>
                <c:pt idx="2">
                  <c:v>0.38371706312431098</c:v>
                </c:pt>
                <c:pt idx="3">
                  <c:v>0.382115410277864</c:v>
                </c:pt>
                <c:pt idx="4">
                  <c:v>0.38241689562630798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33872"/>
        <c:axId val="-43232897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por=0.45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poly"/>
                  <c:order val="3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'cec and ref'!$A$38:$A$42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60</c:v>
                      </c:pt>
                      <c:pt idx="3">
                        <c:v>80</c:v>
                      </c:pt>
                      <c:pt idx="4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'cec and ref'!$D$38:$D$42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0.54102372662359399</c:v>
                      </c:pt>
                      <c:pt idx="1">
                        <c:v>0.53682637096201402</c:v>
                      </c:pt>
                      <c:pt idx="2">
                        <c:v>0.53744321035635401</c:v>
                      </c:pt>
                      <c:pt idx="3">
                        <c:v>0.54249197024349805</c:v>
                      </c:pt>
                      <c:pt idx="4">
                        <c:v>0.551287223811331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3"/>
                <c:order val="3"/>
                <c:tx>
                  <c:v>por=0.55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poly"/>
                  <c:order val="3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'cec and ref'!$A$38:$A$42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</c:v>
                      </c:pt>
                      <c:pt idx="1">
                        <c:v>40</c:v>
                      </c:pt>
                      <c:pt idx="2">
                        <c:v>60</c:v>
                      </c:pt>
                      <c:pt idx="3">
                        <c:v>80</c:v>
                      </c:pt>
                      <c:pt idx="4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'cec and ref'!$H$38:$H$42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0.44202750616740399</c:v>
                      </c:pt>
                      <c:pt idx="1">
                        <c:v>0.43662276886961998</c:v>
                      </c:pt>
                      <c:pt idx="2">
                        <c:v>0.43388133548541802</c:v>
                      </c:pt>
                      <c:pt idx="3">
                        <c:v>0.43378660815963299</c:v>
                      </c:pt>
                      <c:pt idx="4">
                        <c:v>0.43621754101046101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-43233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dash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CEC (meq/100 g)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8976"/>
        <c:crosses val="autoZero"/>
        <c:crossBetween val="midCat"/>
      </c:valAx>
      <c:valAx>
        <c:axId val="-43232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Reflection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33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975234300665553E-2"/>
          <c:y val="4.9052414102095036E-2"/>
          <c:w val="0.86984449546916731"/>
          <c:h val="0.76419444575416096"/>
        </c:manualLayout>
      </c:layout>
      <c:scatterChart>
        <c:scatterStyle val="smoothMarker"/>
        <c:varyColors val="0"/>
        <c:ser>
          <c:idx val="0"/>
          <c:order val="0"/>
          <c:tx>
            <c:v>abousleiman PE model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  <c:pt idx="6">
                  <c:v>1.3</c:v>
                </c:pt>
                <c:pt idx="7">
                  <c:v>1.35</c:v>
                </c:pt>
                <c:pt idx="8">
                  <c:v>1.4</c:v>
                </c:pt>
                <c:pt idx="9">
                  <c:v>1.45</c:v>
                </c:pt>
                <c:pt idx="10">
                  <c:v>1.5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30.966527196652699</c:v>
                </c:pt>
                <c:pt idx="1">
                  <c:v>29.878661087866099</c:v>
                </c:pt>
                <c:pt idx="2">
                  <c:v>29.443514644351399</c:v>
                </c:pt>
                <c:pt idx="3">
                  <c:v>29.3765690376569</c:v>
                </c:pt>
                <c:pt idx="4">
                  <c:v>29.376359832635899</c:v>
                </c:pt>
                <c:pt idx="5">
                  <c:v>29.379832635983199</c:v>
                </c:pt>
                <c:pt idx="6">
                  <c:v>29.3765690376569</c:v>
                </c:pt>
                <c:pt idx="7">
                  <c:v>29.3730962343096</c:v>
                </c:pt>
                <c:pt idx="8">
                  <c:v>29.379832635983199</c:v>
                </c:pt>
                <c:pt idx="9">
                  <c:v>29.379832635983199</c:v>
                </c:pt>
                <c:pt idx="10">
                  <c:v>29.3765690376569</c:v>
                </c:pt>
              </c:numCache>
            </c:numRef>
          </c:yVal>
          <c:smooth val="1"/>
        </c:ser>
        <c:ser>
          <c:idx val="1"/>
          <c:order val="1"/>
          <c:tx>
            <c:v>Matlab PE model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  <c:pt idx="6">
                  <c:v>1.3</c:v>
                </c:pt>
                <c:pt idx="7">
                  <c:v>1.35</c:v>
                </c:pt>
                <c:pt idx="8">
                  <c:v>1.4</c:v>
                </c:pt>
                <c:pt idx="9">
                  <c:v>1.45</c:v>
                </c:pt>
                <c:pt idx="10">
                  <c:v>1.5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30.828610109130398</c:v>
                </c:pt>
                <c:pt idx="1">
                  <c:v>29.7332923965037</c:v>
                </c:pt>
                <c:pt idx="2">
                  <c:v>29.4234402381033</c:v>
                </c:pt>
                <c:pt idx="3">
                  <c:v>29.3666000379664</c:v>
                </c:pt>
                <c:pt idx="4">
                  <c:v>29.364553811324999</c:v>
                </c:pt>
                <c:pt idx="5">
                  <c:v>29.362195748211999</c:v>
                </c:pt>
                <c:pt idx="6">
                  <c:v>29.362824088501799</c:v>
                </c:pt>
                <c:pt idx="7">
                  <c:v>29.362896783352799</c:v>
                </c:pt>
                <c:pt idx="8">
                  <c:v>29.360317191466098</c:v>
                </c:pt>
                <c:pt idx="9">
                  <c:v>29.369959706881598</c:v>
                </c:pt>
                <c:pt idx="10">
                  <c:v>29.360045556353601</c:v>
                </c:pt>
              </c:numCache>
            </c:numRef>
          </c:yVal>
          <c:smooth val="1"/>
        </c:ser>
        <c:ser>
          <c:idx val="2"/>
          <c:order val="2"/>
          <c:tx>
            <c:v>abousleiman PC model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  <c:pt idx="6">
                  <c:v>1.3</c:v>
                </c:pt>
                <c:pt idx="7">
                  <c:v>1.35</c:v>
                </c:pt>
                <c:pt idx="8">
                  <c:v>1.4</c:v>
                </c:pt>
                <c:pt idx="9">
                  <c:v>1.45</c:v>
                </c:pt>
                <c:pt idx="10">
                  <c:v>1.5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34.95314613</c:v>
                </c:pt>
                <c:pt idx="1">
                  <c:v>31.869862080000001</c:v>
                </c:pt>
                <c:pt idx="2">
                  <c:v>29.83118395</c:v>
                </c:pt>
                <c:pt idx="3">
                  <c:v>29.401668770000001</c:v>
                </c:pt>
                <c:pt idx="4">
                  <c:v>29.331238200000001</c:v>
                </c:pt>
                <c:pt idx="5">
                  <c:v>29.339282520000001</c:v>
                </c:pt>
                <c:pt idx="6">
                  <c:v>29.316090930000001</c:v>
                </c:pt>
                <c:pt idx="7">
                  <c:v>29.32387851</c:v>
                </c:pt>
                <c:pt idx="8">
                  <c:v>29.28481223</c:v>
                </c:pt>
                <c:pt idx="9">
                  <c:v>29.32396409</c:v>
                </c:pt>
                <c:pt idx="10">
                  <c:v>29.300900859999999</c:v>
                </c:pt>
              </c:numCache>
            </c:numRef>
          </c:yVal>
          <c:smooth val="1"/>
        </c:ser>
        <c:ser>
          <c:idx val="3"/>
          <c:order val="3"/>
          <c:tx>
            <c:v>Matlab PC model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  <c:pt idx="6">
                  <c:v>1.3</c:v>
                </c:pt>
                <c:pt idx="7">
                  <c:v>1.35</c:v>
                </c:pt>
                <c:pt idx="8">
                  <c:v>1.4</c:v>
                </c:pt>
                <c:pt idx="9">
                  <c:v>1.45</c:v>
                </c:pt>
                <c:pt idx="10">
                  <c:v>1.5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34.384422418249699</c:v>
                </c:pt>
                <c:pt idx="1">
                  <c:v>31.80837056779</c:v>
                </c:pt>
                <c:pt idx="2">
                  <c:v>29.781708350634101</c:v>
                </c:pt>
                <c:pt idx="3">
                  <c:v>29.389231338704299</c:v>
                </c:pt>
                <c:pt idx="4">
                  <c:v>29.297650008005199</c:v>
                </c:pt>
                <c:pt idx="5">
                  <c:v>29.270036592536702</c:v>
                </c:pt>
                <c:pt idx="6">
                  <c:v>29.273611142158099</c:v>
                </c:pt>
                <c:pt idx="7">
                  <c:v>29.277657318650299</c:v>
                </c:pt>
                <c:pt idx="8">
                  <c:v>29.270860825876401</c:v>
                </c:pt>
                <c:pt idx="9">
                  <c:v>29.299895967884801</c:v>
                </c:pt>
                <c:pt idx="10">
                  <c:v>29.270011195790499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30064"/>
        <c:axId val="-432327888"/>
      </c:scatterChart>
      <c:valAx>
        <c:axId val="-432330064"/>
        <c:scaling>
          <c:orientation val="minMax"/>
          <c:max val="1.5"/>
          <c:min val="1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r/r</a:t>
                </a:r>
                <a:r>
                  <a:rPr lang="en-US" baseline="0"/>
                  <a:t>w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7888"/>
        <c:crosses val="autoZero"/>
        <c:crossBetween val="midCat"/>
      </c:valAx>
      <c:valAx>
        <c:axId val="-43232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Pore pressure (</a:t>
                </a:r>
                <a:r>
                  <a:rPr lang="en-US" dirty="0" err="1" smtClean="0"/>
                  <a:t>MPa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9.7233826324944102E-3"/>
              <c:y val="0.254852185392993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300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111666041744782"/>
          <c:y val="0.2466795542772722"/>
          <c:w val="0.32298202724659425"/>
          <c:h val="0.33693369167177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624800431019574E-2"/>
          <c:y val="5.0925925925925923E-2"/>
          <c:w val="0.88392662781559084"/>
          <c:h val="0.81917862308027822"/>
        </c:manualLayout>
      </c:layout>
      <c:scatterChart>
        <c:scatterStyle val="smoothMarker"/>
        <c:varyColors val="0"/>
        <c:ser>
          <c:idx val="0"/>
          <c:order val="0"/>
          <c:tx>
            <c:v>abousleiman PC model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Sheet1!$A$17:$A$22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Sheet1!$B$17:$B$22</c:f>
              <c:numCache>
                <c:formatCode>General</c:formatCode>
                <c:ptCount val="6"/>
                <c:pt idx="0">
                  <c:v>-4</c:v>
                </c:pt>
                <c:pt idx="1">
                  <c:v>2</c:v>
                </c:pt>
                <c:pt idx="2">
                  <c:v>5.8</c:v>
                </c:pt>
                <c:pt idx="3">
                  <c:v>8.4</c:v>
                </c:pt>
                <c:pt idx="4">
                  <c:v>10</c:v>
                </c:pt>
                <c:pt idx="5">
                  <c:v>11.6</c:v>
                </c:pt>
              </c:numCache>
            </c:numRef>
          </c:yVal>
          <c:smooth val="1"/>
        </c:ser>
        <c:ser>
          <c:idx val="1"/>
          <c:order val="1"/>
          <c:tx>
            <c:v>Matlab PC model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Sheet1!$A$17:$A$22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Sheet1!$C$17:$C$22</c:f>
              <c:numCache>
                <c:formatCode>General</c:formatCode>
                <c:ptCount val="6"/>
                <c:pt idx="0">
                  <c:v>-3.8</c:v>
                </c:pt>
                <c:pt idx="1">
                  <c:v>1.7464772058701996</c:v>
                </c:pt>
                <c:pt idx="2">
                  <c:v>5.4730896585408004</c:v>
                </c:pt>
                <c:pt idx="3">
                  <c:v>8.1468845495282007</c:v>
                </c:pt>
                <c:pt idx="4">
                  <c:v>9.8622956123645018</c:v>
                </c:pt>
                <c:pt idx="5">
                  <c:v>11.563475975414399</c:v>
                </c:pt>
              </c:numCache>
            </c:numRef>
          </c:yVal>
          <c:smooth val="1"/>
        </c:ser>
        <c:ser>
          <c:idx val="2"/>
          <c:order val="2"/>
          <c:tx>
            <c:v>abousleiman PE model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Sheet1!$A$17:$A$22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Sheet1!$E$17:$E$22</c:f>
              <c:numCache>
                <c:formatCode>General</c:formatCode>
                <c:ptCount val="6"/>
                <c:pt idx="0">
                  <c:v>0</c:v>
                </c:pt>
                <c:pt idx="1">
                  <c:v>3.7</c:v>
                </c:pt>
                <c:pt idx="2">
                  <c:v>6.4</c:v>
                </c:pt>
                <c:pt idx="3">
                  <c:v>8.4</c:v>
                </c:pt>
                <c:pt idx="4">
                  <c:v>10</c:v>
                </c:pt>
                <c:pt idx="5">
                  <c:v>11.6</c:v>
                </c:pt>
              </c:numCache>
            </c:numRef>
          </c:yVal>
          <c:smooth val="1"/>
        </c:ser>
        <c:ser>
          <c:idx val="3"/>
          <c:order val="3"/>
          <c:tx>
            <c:v>Matlab PE model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Sheet1!$A$17:$A$22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Sheet1!$F$17:$F$22</c:f>
              <c:numCache>
                <c:formatCode>General</c:formatCode>
                <c:ptCount val="6"/>
                <c:pt idx="0">
                  <c:v>3.1687890869601887E-2</c:v>
                </c:pt>
                <c:pt idx="1">
                  <c:v>3.3625310483906001</c:v>
                </c:pt>
                <c:pt idx="2">
                  <c:v>6.2312862089254999</c:v>
                </c:pt>
                <c:pt idx="3">
                  <c:v>8.2705116217255004</c:v>
                </c:pt>
                <c:pt idx="4">
                  <c:v>9.8657822880847998</c:v>
                </c:pt>
                <c:pt idx="5">
                  <c:v>11.566347897084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18640"/>
        <c:axId val="-432326800"/>
      </c:scatterChart>
      <c:valAx>
        <c:axId val="-432318640"/>
        <c:scaling>
          <c:orientation val="minMax"/>
          <c:max val="1.25"/>
          <c:min val="1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r/rw</a:t>
                </a:r>
              </a:p>
            </c:rich>
          </c:tx>
          <c:layout>
            <c:manualLayout>
              <c:xMode val="edge"/>
              <c:yMode val="edge"/>
              <c:x val="0.46339445818576741"/>
              <c:y val="0.90826771653543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6800"/>
        <c:crosses val="autoZero"/>
        <c:crossBetween val="midCat"/>
      </c:valAx>
      <c:valAx>
        <c:axId val="-43232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Effective radial stress (MPa)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18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770378963585456"/>
          <c:y val="0.25183983705093266"/>
          <c:w val="0.4222962103641455"/>
          <c:h val="0.40380815744343118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285296885059174E-2"/>
          <c:y val="5.0925925925925923E-2"/>
          <c:w val="0.84428524736294752"/>
          <c:h val="0.81440778096717847"/>
        </c:manualLayout>
      </c:layout>
      <c:scatterChart>
        <c:scatterStyle val="smoothMarker"/>
        <c:varyColors val="0"/>
        <c:ser>
          <c:idx val="0"/>
          <c:order val="0"/>
          <c:tx>
            <c:v>abousleiman PC model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Sheet1!$A$33:$A$38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Sheet1!$B$33:$B$38</c:f>
              <c:numCache>
                <c:formatCode>General</c:formatCode>
                <c:ptCount val="6"/>
                <c:pt idx="0">
                  <c:v>55.7</c:v>
                </c:pt>
                <c:pt idx="1">
                  <c:v>54.1</c:v>
                </c:pt>
                <c:pt idx="2">
                  <c:v>52.3</c:v>
                </c:pt>
                <c:pt idx="3">
                  <c:v>50.6</c:v>
                </c:pt>
                <c:pt idx="4">
                  <c:v>48.8</c:v>
                </c:pt>
                <c:pt idx="5">
                  <c:v>47.3</c:v>
                </c:pt>
              </c:numCache>
            </c:numRef>
          </c:yVal>
          <c:smooth val="1"/>
        </c:ser>
        <c:ser>
          <c:idx val="1"/>
          <c:order val="1"/>
          <c:tx>
            <c:v>Matlab PC model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Sheet1!$A$33:$A$38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Sheet1!$C$33:$C$38</c:f>
              <c:numCache>
                <c:formatCode>General</c:formatCode>
                <c:ptCount val="6"/>
                <c:pt idx="0">
                  <c:v>55.394696879249601</c:v>
                </c:pt>
                <c:pt idx="1">
                  <c:v>53.896704757580302</c:v>
                </c:pt>
                <c:pt idx="2">
                  <c:v>52.191580954955</c:v>
                </c:pt>
                <c:pt idx="3">
                  <c:v>50.349692218816301</c:v>
                </c:pt>
                <c:pt idx="4">
                  <c:v>48.704755391560397</c:v>
                </c:pt>
                <c:pt idx="5">
                  <c:v>47.209229144482897</c:v>
                </c:pt>
              </c:numCache>
            </c:numRef>
          </c:yVal>
          <c:smooth val="1"/>
        </c:ser>
        <c:ser>
          <c:idx val="2"/>
          <c:order val="2"/>
          <c:tx>
            <c:v>abousleiman PE model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Sheet1!$A$33:$A$38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Sheet1!$E$33:$E$38</c:f>
              <c:numCache>
                <c:formatCode>General</c:formatCode>
                <c:ptCount val="6"/>
                <c:pt idx="0">
                  <c:v>56.93</c:v>
                </c:pt>
                <c:pt idx="1">
                  <c:v>54.7</c:v>
                </c:pt>
                <c:pt idx="2">
                  <c:v>52.6</c:v>
                </c:pt>
                <c:pt idx="3">
                  <c:v>50.6</c:v>
                </c:pt>
                <c:pt idx="4">
                  <c:v>48.8</c:v>
                </c:pt>
                <c:pt idx="5">
                  <c:v>47.3</c:v>
                </c:pt>
              </c:numCache>
            </c:numRef>
          </c:yVal>
          <c:smooth val="1"/>
        </c:ser>
        <c:ser>
          <c:idx val="3"/>
          <c:order val="3"/>
          <c:tx>
            <c:v>Matlab PE model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Sheet1!$A$33:$A$38</c:f>
              <c:numCache>
                <c:formatCode>General</c:formatCode>
                <c:ptCount val="6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1.1499999999999999</c:v>
                </c:pt>
                <c:pt idx="4">
                  <c:v>1.2</c:v>
                </c:pt>
                <c:pt idx="5">
                  <c:v>1.25</c:v>
                </c:pt>
              </c:numCache>
            </c:numRef>
          </c:xVal>
          <c:yVal>
            <c:numRef>
              <c:f>Sheet1!$F$33:$F$38</c:f>
              <c:numCache>
                <c:formatCode>General</c:formatCode>
                <c:ptCount val="6"/>
                <c:pt idx="0">
                  <c:v>56.895733935315903</c:v>
                </c:pt>
                <c:pt idx="1">
                  <c:v>54.514620923590897</c:v>
                </c:pt>
                <c:pt idx="2">
                  <c:v>52.468235593165801</c:v>
                </c:pt>
                <c:pt idx="3">
                  <c:v>50.349692218816301</c:v>
                </c:pt>
                <c:pt idx="4">
                  <c:v>48.704755391560397</c:v>
                </c:pt>
                <c:pt idx="5">
                  <c:v>47.208343214490398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25168"/>
        <c:axId val="-432330608"/>
      </c:scatterChart>
      <c:valAx>
        <c:axId val="-432325168"/>
        <c:scaling>
          <c:orientation val="minMax"/>
          <c:max val="1.25"/>
          <c:min val="1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r/rw</a:t>
                </a:r>
              </a:p>
            </c:rich>
          </c:tx>
          <c:layout>
            <c:manualLayout>
              <c:xMode val="edge"/>
              <c:yMode val="edge"/>
              <c:x val="0.48497499133363048"/>
              <c:y val="0.909899489988500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30608"/>
        <c:crosses val="autoZero"/>
        <c:crossBetween val="midCat"/>
      </c:valAx>
      <c:valAx>
        <c:axId val="-432330608"/>
        <c:scaling>
          <c:orientation val="minMax"/>
          <c:max val="57"/>
          <c:min val="47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Effective tangential stress (</a:t>
                </a:r>
                <a:r>
                  <a:rPr lang="en-US" dirty="0" smtClean="0"/>
                  <a:t>MPa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5.7653642351309861E-3"/>
              <c:y val="0.1518643948770617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762618954007538"/>
          <c:y val="8.4861951279993228E-2"/>
          <c:w val="0.3800885966772129"/>
          <c:h val="0.38827657163241824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1545093670174"/>
          <c:y val="4.6296296296296294E-2"/>
          <c:w val="0.80919069088119022"/>
          <c:h val="0.79877904448221893"/>
        </c:manualLayout>
      </c:layout>
      <c:scatterChart>
        <c:scatterStyle val="smoothMarker"/>
        <c:varyColors val="0"/>
        <c:ser>
          <c:idx val="0"/>
          <c:order val="0"/>
          <c:tx>
            <c:v>Berea Sand formations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Sheet1!$H$37:$H$51</c:f>
              <c:numCache>
                <c:formatCode>General</c:formatCode>
                <c:ptCount val="15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</c:numCache>
            </c:numRef>
          </c:xVal>
          <c:yVal>
            <c:numRef>
              <c:f>Sheet1!$I$37:$I$51</c:f>
              <c:numCache>
                <c:formatCode>General</c:formatCode>
                <c:ptCount val="15"/>
                <c:pt idx="0">
                  <c:v>0.37273795002074583</c:v>
                </c:pt>
                <c:pt idx="1">
                  <c:v>0.37273795012248956</c:v>
                </c:pt>
                <c:pt idx="2">
                  <c:v>0.37273795113992753</c:v>
                </c:pt>
                <c:pt idx="3">
                  <c:v>0.37273796131430242</c:v>
                </c:pt>
                <c:pt idx="4">
                  <c:v>0.37273806305755725</c:v>
                </c:pt>
                <c:pt idx="5">
                  <c:v>0.37274924934510961</c:v>
                </c:pt>
                <c:pt idx="6">
                  <c:v>0.37285044839688108</c:v>
                </c:pt>
                <c:pt idx="7">
                  <c:v>0.37381612106378936</c:v>
                </c:pt>
                <c:pt idx="8">
                  <c:v>0.38058735906785451</c:v>
                </c:pt>
                <c:pt idx="9">
                  <c:v>0.4056217060893757</c:v>
                </c:pt>
                <c:pt idx="10">
                  <c:v>0.44317764444672275</c:v>
                </c:pt>
                <c:pt idx="11">
                  <c:v>0.44374999999999998</c:v>
                </c:pt>
                <c:pt idx="12">
                  <c:v>0.44374999999999998</c:v>
                </c:pt>
                <c:pt idx="13">
                  <c:v>0.44374999999999998</c:v>
                </c:pt>
                <c:pt idx="14">
                  <c:v>0.44374999999999998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24080"/>
        <c:axId val="-432329520"/>
      </c:scatterChart>
      <c:valAx>
        <c:axId val="-43232408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time  (kt/</a:t>
                </a:r>
                <a:r>
                  <a:rPr lang="el-GR"/>
                  <a:t>μ</a:t>
                </a:r>
                <a:r>
                  <a:rPr lang="en-US"/>
                  <a:t>Sh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>
            <c:manualLayout>
              <c:xMode val="edge"/>
              <c:yMode val="edge"/>
              <c:x val="0.34696427397346208"/>
              <c:y val="0.9140095224809703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9520"/>
        <c:crosses val="autoZero"/>
        <c:crossBetween val="midCat"/>
      </c:valAx>
      <c:valAx>
        <c:axId val="-43232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displcement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4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294695534663894"/>
          <c:y val="0.14288960041613377"/>
          <c:w val="0.35436913603307452"/>
          <c:h val="0.1185951809877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77947485479977"/>
          <c:y val="5.8553039212333631E-2"/>
          <c:w val="0.76617435303507364"/>
          <c:h val="0.78543690108207331"/>
        </c:manualLayout>
      </c:layout>
      <c:scatterChart>
        <c:scatterStyle val="smoothMarker"/>
        <c:varyColors val="0"/>
        <c:ser>
          <c:idx val="0"/>
          <c:order val="0"/>
          <c:tx>
            <c:v>Shale formations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shale!$A$32:$A$52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shale!$B$32:$B$52</c:f>
              <c:numCache>
                <c:formatCode>General</c:formatCode>
                <c:ptCount val="21"/>
                <c:pt idx="0">
                  <c:v>0.63391041726370323</c:v>
                </c:pt>
                <c:pt idx="1">
                  <c:v>0.63391041726370323</c:v>
                </c:pt>
                <c:pt idx="2">
                  <c:v>0.63391041726370323</c:v>
                </c:pt>
                <c:pt idx="3">
                  <c:v>0.63391041726370323</c:v>
                </c:pt>
                <c:pt idx="4">
                  <c:v>0.63391041726370323</c:v>
                </c:pt>
                <c:pt idx="5">
                  <c:v>0.63391041726370334</c:v>
                </c:pt>
                <c:pt idx="6">
                  <c:v>0.63391041726370434</c:v>
                </c:pt>
                <c:pt idx="7">
                  <c:v>0.63391041726371444</c:v>
                </c:pt>
                <c:pt idx="8">
                  <c:v>0.63391041726381614</c:v>
                </c:pt>
                <c:pt idx="9">
                  <c:v>0.63391041726483244</c:v>
                </c:pt>
                <c:pt idx="10">
                  <c:v>0.63391041727499564</c:v>
                </c:pt>
                <c:pt idx="11">
                  <c:v>0.63391041737662557</c:v>
                </c:pt>
                <c:pt idx="12">
                  <c:v>0.63391041839273266</c:v>
                </c:pt>
                <c:pt idx="13">
                  <c:v>0.63391042853460455</c:v>
                </c:pt>
                <c:pt idx="14">
                  <c:v>0.63391052807571657</c:v>
                </c:pt>
                <c:pt idx="15">
                  <c:v>0.6339113708939762</c:v>
                </c:pt>
                <c:pt idx="16">
                  <c:v>0.63391531537191559</c:v>
                </c:pt>
                <c:pt idx="17">
                  <c:v>0.6339260651594798</c:v>
                </c:pt>
                <c:pt idx="18">
                  <c:v>0.63392857142838166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2320816"/>
        <c:axId val="-432319728"/>
      </c:scatterChart>
      <c:valAx>
        <c:axId val="-43232081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time  (kt/</a:t>
                </a:r>
                <a:r>
                  <a:rPr lang="el-GR"/>
                  <a:t>μ</a:t>
                </a:r>
                <a:r>
                  <a:rPr lang="en-US"/>
                  <a:t>Sh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19728"/>
        <c:crosses val="autoZero"/>
        <c:crossBetween val="midCat"/>
      </c:valAx>
      <c:valAx>
        <c:axId val="-43231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displacement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32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1798156791821439"/>
          <c:y val="7.9312629289184075E-2"/>
          <c:w val="0.3571188771808228"/>
          <c:h val="7.793837473968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94716190779184"/>
          <c:y val="4.5852359670747328E-2"/>
          <c:w val="0.79106694996458771"/>
          <c:h val="0.8216532024406038"/>
        </c:manualLayout>
      </c:layout>
      <c:scatterChart>
        <c:scatterStyle val="smoothMarker"/>
        <c:varyColors val="0"/>
        <c:ser>
          <c:idx val="0"/>
          <c:order val="0"/>
          <c:tx>
            <c:v>k=E-15 m2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perm!$B$86:$B$106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0.63391949420940552</c:v>
                </c:pt>
                <c:pt idx="6">
                  <c:v>0.63391949420943128</c:v>
                </c:pt>
                <c:pt idx="7">
                  <c:v>0.63391949420968874</c:v>
                </c:pt>
                <c:pt idx="8">
                  <c:v>0.63391949421226323</c:v>
                </c:pt>
                <c:pt idx="9">
                  <c:v>0.63391949423800842</c:v>
                </c:pt>
                <c:pt idx="10">
                  <c:v>0.6339194944954355</c:v>
                </c:pt>
                <c:pt idx="11">
                  <c:v>0.63391949706723938</c:v>
                </c:pt>
                <c:pt idx="12">
                  <c:v>0.63391952254135497</c:v>
                </c:pt>
                <c:pt idx="13">
                  <c:v>0.63391975541358658</c:v>
                </c:pt>
                <c:pt idx="14">
                  <c:v>0.63392109861925849</c:v>
                </c:pt>
                <c:pt idx="15">
                  <c:v>0.63392549259610287</c:v>
                </c:pt>
                <c:pt idx="16">
                  <c:v>0.633928570668717</c:v>
                </c:pt>
                <c:pt idx="17">
                  <c:v>0.6339285714285714</c:v>
                </c:pt>
                <c:pt idx="18">
                  <c:v>0.6339285714285714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1"/>
          <c:order val="1"/>
          <c:tx>
            <c:v>k=E-16 m2</c:v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perm!$C$86:$C$106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0.63391949420940286</c:v>
                </c:pt>
                <c:pt idx="6">
                  <c:v>0.63391949420940552</c:v>
                </c:pt>
                <c:pt idx="7">
                  <c:v>0.63391949420943128</c:v>
                </c:pt>
                <c:pt idx="8">
                  <c:v>0.63391949420968874</c:v>
                </c:pt>
                <c:pt idx="9">
                  <c:v>0.63391949421226323</c:v>
                </c:pt>
                <c:pt idx="10">
                  <c:v>0.63391949423800842</c:v>
                </c:pt>
                <c:pt idx="11">
                  <c:v>0.6339194944954355</c:v>
                </c:pt>
                <c:pt idx="12">
                  <c:v>0.63391949706723938</c:v>
                </c:pt>
                <c:pt idx="13">
                  <c:v>0.63391952254135497</c:v>
                </c:pt>
                <c:pt idx="14">
                  <c:v>0.63391975541358658</c:v>
                </c:pt>
                <c:pt idx="15">
                  <c:v>0.63392109861925849</c:v>
                </c:pt>
                <c:pt idx="16">
                  <c:v>0.63392549259610287</c:v>
                </c:pt>
                <c:pt idx="17">
                  <c:v>0.633928570668717</c:v>
                </c:pt>
                <c:pt idx="18">
                  <c:v>0.6339285714285714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2"/>
          <c:order val="2"/>
          <c:tx>
            <c:v>k=E-17 m2</c:v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perm!$D$86:$D$106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0.63391949420940286</c:v>
                </c:pt>
                <c:pt idx="7">
                  <c:v>0.63391949420940552</c:v>
                </c:pt>
                <c:pt idx="8">
                  <c:v>0.63391949420943128</c:v>
                </c:pt>
                <c:pt idx="9">
                  <c:v>0.63391949420968874</c:v>
                </c:pt>
                <c:pt idx="10">
                  <c:v>0.63391949421226323</c:v>
                </c:pt>
                <c:pt idx="11">
                  <c:v>0.63391949423800842</c:v>
                </c:pt>
                <c:pt idx="12">
                  <c:v>0.6339194944954355</c:v>
                </c:pt>
                <c:pt idx="13">
                  <c:v>0.63391949706723938</c:v>
                </c:pt>
                <c:pt idx="14">
                  <c:v>0.63391952254135497</c:v>
                </c:pt>
                <c:pt idx="15">
                  <c:v>0.63391975541358658</c:v>
                </c:pt>
                <c:pt idx="16">
                  <c:v>0.63392109861925849</c:v>
                </c:pt>
                <c:pt idx="17">
                  <c:v>0.63392549259610287</c:v>
                </c:pt>
                <c:pt idx="18">
                  <c:v>0.633928570668717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3"/>
          <c:order val="3"/>
          <c:tx>
            <c:v>k=E-18 m2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8"/>
            <c:bubble3D val="0"/>
          </c:dPt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perm!$E$86:$E$106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0.63391949420940263</c:v>
                </c:pt>
                <c:pt idx="7">
                  <c:v>0.63391949420940286</c:v>
                </c:pt>
                <c:pt idx="8">
                  <c:v>0.63391949420940552</c:v>
                </c:pt>
                <c:pt idx="9">
                  <c:v>0.63391949420943128</c:v>
                </c:pt>
                <c:pt idx="10">
                  <c:v>0.63391949420968874</c:v>
                </c:pt>
                <c:pt idx="11">
                  <c:v>0.63391949421226323</c:v>
                </c:pt>
                <c:pt idx="12">
                  <c:v>0.63391949423800842</c:v>
                </c:pt>
                <c:pt idx="13">
                  <c:v>0.6339194944954355</c:v>
                </c:pt>
                <c:pt idx="14">
                  <c:v>0.63391949706723938</c:v>
                </c:pt>
                <c:pt idx="15">
                  <c:v>0.63391952254135497</c:v>
                </c:pt>
                <c:pt idx="16">
                  <c:v>0.63391975541358658</c:v>
                </c:pt>
                <c:pt idx="17">
                  <c:v>0.63392109861925849</c:v>
                </c:pt>
                <c:pt idx="18">
                  <c:v>0.63392549259610287</c:v>
                </c:pt>
                <c:pt idx="19">
                  <c:v>0.633928570668717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4"/>
          <c:order val="4"/>
          <c:tx>
            <c:v>k=E-19 m2</c:v>
          </c:tx>
          <c:spPr>
            <a:ln w="1905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perm!$F$86:$F$106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0.63391949420940263</c:v>
                </c:pt>
                <c:pt idx="7">
                  <c:v>0.63391949420940263</c:v>
                </c:pt>
                <c:pt idx="8">
                  <c:v>0.63391949420940286</c:v>
                </c:pt>
                <c:pt idx="9">
                  <c:v>0.63391949420940552</c:v>
                </c:pt>
                <c:pt idx="10">
                  <c:v>0.63391949420943128</c:v>
                </c:pt>
                <c:pt idx="11">
                  <c:v>0.63391949420968874</c:v>
                </c:pt>
                <c:pt idx="12">
                  <c:v>0.63391949421226323</c:v>
                </c:pt>
                <c:pt idx="13">
                  <c:v>0.63391949423800842</c:v>
                </c:pt>
                <c:pt idx="14">
                  <c:v>0.6339194944954355</c:v>
                </c:pt>
                <c:pt idx="15">
                  <c:v>0.63391949706723938</c:v>
                </c:pt>
                <c:pt idx="16">
                  <c:v>0.63391952254135497</c:v>
                </c:pt>
                <c:pt idx="17">
                  <c:v>0.63391975541358658</c:v>
                </c:pt>
                <c:pt idx="18">
                  <c:v>0.63392109861925849</c:v>
                </c:pt>
                <c:pt idx="19">
                  <c:v>0.63392549259610287</c:v>
                </c:pt>
                <c:pt idx="20">
                  <c:v>0.633928570668717</c:v>
                </c:pt>
              </c:numCache>
            </c:numRef>
          </c:yVal>
          <c:smooth val="1"/>
        </c:ser>
        <c:ser>
          <c:idx val="5"/>
          <c:order val="5"/>
          <c:tx>
            <c:v>k=E-20 m2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perm!$A$86:$A$106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perm!$G$86:$G$106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0.63391949420940263</c:v>
                </c:pt>
                <c:pt idx="7">
                  <c:v>0.63391949420940263</c:v>
                </c:pt>
                <c:pt idx="8">
                  <c:v>0.63391949420940263</c:v>
                </c:pt>
                <c:pt idx="9">
                  <c:v>0.63391949420940286</c:v>
                </c:pt>
                <c:pt idx="10">
                  <c:v>0.63391949420940552</c:v>
                </c:pt>
                <c:pt idx="11">
                  <c:v>0.63391949420943128</c:v>
                </c:pt>
                <c:pt idx="12">
                  <c:v>0.63391949420968874</c:v>
                </c:pt>
                <c:pt idx="13">
                  <c:v>0.63391949421226323</c:v>
                </c:pt>
                <c:pt idx="14">
                  <c:v>0.63391949423800842</c:v>
                </c:pt>
                <c:pt idx="15">
                  <c:v>0.6339194944954355</c:v>
                </c:pt>
                <c:pt idx="16">
                  <c:v>0.63391949706723938</c:v>
                </c:pt>
                <c:pt idx="17">
                  <c:v>0.63391952254135497</c:v>
                </c:pt>
                <c:pt idx="18">
                  <c:v>0.63391975541358658</c:v>
                </c:pt>
                <c:pt idx="19">
                  <c:v>0.63392109861925849</c:v>
                </c:pt>
                <c:pt idx="20">
                  <c:v>0.63392549259610287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1273808"/>
        <c:axId val="-431264016"/>
      </c:scatterChart>
      <c:valAx>
        <c:axId val="-4312738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time  (kt/</a:t>
                </a:r>
                <a:r>
                  <a:rPr lang="el-GR"/>
                  <a:t>μ</a:t>
                </a:r>
                <a:r>
                  <a:rPr lang="en-US"/>
                  <a:t>Sh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64016"/>
        <c:crosses val="autoZero"/>
        <c:crossBetween val="midCat"/>
      </c:valAx>
      <c:valAx>
        <c:axId val="-4312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displacement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73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834529017206182"/>
          <c:y val="0.12309104779328914"/>
          <c:w val="0.29483186396572225"/>
          <c:h val="0.46639137904107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68541620363306"/>
          <c:y val="8.9624013433639266E-2"/>
          <c:w val="0.78492570318473975"/>
          <c:h val="0.7530994693774733"/>
        </c:manualLayout>
      </c:layout>
      <c:scatterChart>
        <c:scatterStyle val="smoothMarker"/>
        <c:varyColors val="0"/>
        <c:ser>
          <c:idx val="0"/>
          <c:order val="0"/>
          <c:tx>
            <c:v>por=0.05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por!$A$89:$A$109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por!$F$89:$F$109</c:f>
              <c:numCache>
                <c:formatCode>General</c:formatCode>
                <c:ptCount val="21"/>
                <c:pt idx="0">
                  <c:v>0.63385596133167077</c:v>
                </c:pt>
                <c:pt idx="1">
                  <c:v>0.63385596133167077</c:v>
                </c:pt>
                <c:pt idx="2">
                  <c:v>0.63385596133167077</c:v>
                </c:pt>
                <c:pt idx="3">
                  <c:v>0.63385596133167077</c:v>
                </c:pt>
                <c:pt idx="4">
                  <c:v>0.63385596133167077</c:v>
                </c:pt>
                <c:pt idx="5">
                  <c:v>0.63385596133167266</c:v>
                </c:pt>
                <c:pt idx="6">
                  <c:v>0.63385596133168887</c:v>
                </c:pt>
                <c:pt idx="7">
                  <c:v>0.6338559613318514</c:v>
                </c:pt>
                <c:pt idx="8">
                  <c:v>0.63385596133347721</c:v>
                </c:pt>
                <c:pt idx="9">
                  <c:v>0.63385596134973543</c:v>
                </c:pt>
                <c:pt idx="10">
                  <c:v>0.63385596151231605</c:v>
                </c:pt>
                <c:pt idx="11">
                  <c:v>0.63385596313799875</c:v>
                </c:pt>
                <c:pt idx="12">
                  <c:v>0.63385597938252325</c:v>
                </c:pt>
                <c:pt idx="13">
                  <c:v>0.63385614060849915</c:v>
                </c:pt>
                <c:pt idx="14">
                  <c:v>0.6338576410940685</c:v>
                </c:pt>
                <c:pt idx="15">
                  <c:v>0.63386693655311166</c:v>
                </c:pt>
                <c:pt idx="16">
                  <c:v>0.63389865302776482</c:v>
                </c:pt>
                <c:pt idx="17">
                  <c:v>0.63392852899232677</c:v>
                </c:pt>
                <c:pt idx="18">
                  <c:v>0.6339285714285714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1"/>
          <c:order val="1"/>
          <c:tx>
            <c:v>por=0.1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por!$A$89:$A$109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por!$B$89:$B$109</c:f>
              <c:numCache>
                <c:formatCode>General</c:formatCode>
                <c:ptCount val="21"/>
                <c:pt idx="0">
                  <c:v>0.63389226419266298</c:v>
                </c:pt>
                <c:pt idx="1">
                  <c:v>0.63389226419266298</c:v>
                </c:pt>
                <c:pt idx="2">
                  <c:v>0.63389226419266298</c:v>
                </c:pt>
                <c:pt idx="3">
                  <c:v>0.63389226419266298</c:v>
                </c:pt>
                <c:pt idx="4">
                  <c:v>0.63389226419266298</c:v>
                </c:pt>
                <c:pt idx="5">
                  <c:v>0.63389226419266342</c:v>
                </c:pt>
                <c:pt idx="6">
                  <c:v>0.63389226419266742</c:v>
                </c:pt>
                <c:pt idx="7">
                  <c:v>0.63389226419270805</c:v>
                </c:pt>
                <c:pt idx="8">
                  <c:v>0.63389226419311462</c:v>
                </c:pt>
                <c:pt idx="9">
                  <c:v>0.63389226419717959</c:v>
                </c:pt>
                <c:pt idx="10">
                  <c:v>0.63389226423782985</c:v>
                </c:pt>
                <c:pt idx="11">
                  <c:v>0.63389226464431658</c:v>
                </c:pt>
                <c:pt idx="12">
                  <c:v>0.63389226870764526</c:v>
                </c:pt>
                <c:pt idx="13">
                  <c:v>0.63389230918773687</c:v>
                </c:pt>
                <c:pt idx="14">
                  <c:v>0.63389269933114012</c:v>
                </c:pt>
                <c:pt idx="15">
                  <c:v>0.63389560325869676</c:v>
                </c:pt>
                <c:pt idx="16">
                  <c:v>0.63390691335975791</c:v>
                </c:pt>
                <c:pt idx="17">
                  <c:v>0.63392776066710854</c:v>
                </c:pt>
                <c:pt idx="18">
                  <c:v>0.6339285714285714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2"/>
          <c:order val="2"/>
          <c:tx>
            <c:v>por=0.2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por!$A$89:$A$109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por!$C$89:$C$109</c:f>
              <c:numCache>
                <c:formatCode>General</c:formatCode>
                <c:ptCount val="21"/>
                <c:pt idx="0">
                  <c:v>0.63391041726370323</c:v>
                </c:pt>
                <c:pt idx="1">
                  <c:v>0.63391041726370323</c:v>
                </c:pt>
                <c:pt idx="2">
                  <c:v>0.63391041726370323</c:v>
                </c:pt>
                <c:pt idx="3">
                  <c:v>0.63391041726370323</c:v>
                </c:pt>
                <c:pt idx="4">
                  <c:v>0.63391041726370323</c:v>
                </c:pt>
                <c:pt idx="5">
                  <c:v>0.63391041726370334</c:v>
                </c:pt>
                <c:pt idx="6">
                  <c:v>0.63391041726370434</c:v>
                </c:pt>
                <c:pt idx="7">
                  <c:v>0.63391041726371444</c:v>
                </c:pt>
                <c:pt idx="8">
                  <c:v>0.63391041726381614</c:v>
                </c:pt>
                <c:pt idx="9">
                  <c:v>0.63391041726483244</c:v>
                </c:pt>
                <c:pt idx="10">
                  <c:v>0.63391041727499564</c:v>
                </c:pt>
                <c:pt idx="11">
                  <c:v>0.63391041737662557</c:v>
                </c:pt>
                <c:pt idx="12">
                  <c:v>0.63391041839273266</c:v>
                </c:pt>
                <c:pt idx="13">
                  <c:v>0.63391042853460455</c:v>
                </c:pt>
                <c:pt idx="14">
                  <c:v>0.63391052807571657</c:v>
                </c:pt>
                <c:pt idx="15">
                  <c:v>0.6339113708939762</c:v>
                </c:pt>
                <c:pt idx="16">
                  <c:v>0.63391531537191559</c:v>
                </c:pt>
                <c:pt idx="17">
                  <c:v>0.6339260651594798</c:v>
                </c:pt>
                <c:pt idx="18">
                  <c:v>0.63392857142838166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3"/>
          <c:order val="3"/>
          <c:tx>
            <c:v>por=0.3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por!$A$89:$A$109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por!$E$89:$E$109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0.63391949420940286</c:v>
                </c:pt>
                <c:pt idx="7">
                  <c:v>0.63391949420940541</c:v>
                </c:pt>
                <c:pt idx="8">
                  <c:v>0.63391949420943083</c:v>
                </c:pt>
                <c:pt idx="9">
                  <c:v>0.63391949420968496</c:v>
                </c:pt>
                <c:pt idx="10">
                  <c:v>0.63391949421222582</c:v>
                </c:pt>
                <c:pt idx="11">
                  <c:v>0.63391949423763438</c:v>
                </c:pt>
                <c:pt idx="12">
                  <c:v>0.63391949449169549</c:v>
                </c:pt>
                <c:pt idx="13">
                  <c:v>0.63391949702990391</c:v>
                </c:pt>
                <c:pt idx="14">
                  <c:v>0.63391952217436465</c:v>
                </c:pt>
                <c:pt idx="15">
                  <c:v>0.63391975228552178</c:v>
                </c:pt>
                <c:pt idx="16">
                  <c:v>0.63392108494009902</c:v>
                </c:pt>
                <c:pt idx="17">
                  <c:v>0.63392545518887045</c:v>
                </c:pt>
                <c:pt idx="18">
                  <c:v>0.63392857057124152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ser>
          <c:idx val="4"/>
          <c:order val="4"/>
          <c:tx>
            <c:v>por=0.4</c:v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por!$A$89:$A$109</c:f>
              <c:numCache>
                <c:formatCode>General</c:formatCode>
                <c:ptCount val="21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  <c:pt idx="8">
                  <c:v>10000</c:v>
                </c:pt>
                <c:pt idx="9">
                  <c:v>100000</c:v>
                </c:pt>
                <c:pt idx="10">
                  <c:v>1000000</c:v>
                </c:pt>
                <c:pt idx="11">
                  <c:v>10000000</c:v>
                </c:pt>
                <c:pt idx="12">
                  <c:v>100000000</c:v>
                </c:pt>
                <c:pt idx="13">
                  <c:v>1000000000</c:v>
                </c:pt>
                <c:pt idx="14">
                  <c:v>10000000000</c:v>
                </c:pt>
                <c:pt idx="15">
                  <c:v>100000000000</c:v>
                </c:pt>
                <c:pt idx="16">
                  <c:v>1000000000000</c:v>
                </c:pt>
                <c:pt idx="17">
                  <c:v>10000000000000</c:v>
                </c:pt>
                <c:pt idx="18">
                  <c:v>100000000000000</c:v>
                </c:pt>
                <c:pt idx="19">
                  <c:v>1000000000000000</c:v>
                </c:pt>
                <c:pt idx="20">
                  <c:v>1E+16</c:v>
                </c:pt>
              </c:numCache>
            </c:numRef>
          </c:xVal>
          <c:yVal>
            <c:numRef>
              <c:f>por!$E$89:$E$109</c:f>
              <c:numCache>
                <c:formatCode>General</c:formatCode>
                <c:ptCount val="21"/>
                <c:pt idx="0">
                  <c:v>0.63391949420940263</c:v>
                </c:pt>
                <c:pt idx="1">
                  <c:v>0.63391949420940263</c:v>
                </c:pt>
                <c:pt idx="2">
                  <c:v>0.63391949420940263</c:v>
                </c:pt>
                <c:pt idx="3">
                  <c:v>0.63391949420940263</c:v>
                </c:pt>
                <c:pt idx="4">
                  <c:v>0.63391949420940263</c:v>
                </c:pt>
                <c:pt idx="5">
                  <c:v>0.63391949420940263</c:v>
                </c:pt>
                <c:pt idx="6">
                  <c:v>0.63391949420940286</c:v>
                </c:pt>
                <c:pt idx="7">
                  <c:v>0.63391949420940541</c:v>
                </c:pt>
                <c:pt idx="8">
                  <c:v>0.63391949420943083</c:v>
                </c:pt>
                <c:pt idx="9">
                  <c:v>0.63391949420968496</c:v>
                </c:pt>
                <c:pt idx="10">
                  <c:v>0.63391949421222582</c:v>
                </c:pt>
                <c:pt idx="11">
                  <c:v>0.63391949423763438</c:v>
                </c:pt>
                <c:pt idx="12">
                  <c:v>0.63391949449169549</c:v>
                </c:pt>
                <c:pt idx="13">
                  <c:v>0.63391949702990391</c:v>
                </c:pt>
                <c:pt idx="14">
                  <c:v>0.63391952217436465</c:v>
                </c:pt>
                <c:pt idx="15">
                  <c:v>0.63391975228552178</c:v>
                </c:pt>
                <c:pt idx="16">
                  <c:v>0.63392108494009902</c:v>
                </c:pt>
                <c:pt idx="17">
                  <c:v>0.63392545518887045</c:v>
                </c:pt>
                <c:pt idx="18">
                  <c:v>0.63392857057124152</c:v>
                </c:pt>
                <c:pt idx="19">
                  <c:v>0.6339285714285714</c:v>
                </c:pt>
                <c:pt idx="20">
                  <c:v>0.6339285714285714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1267824"/>
        <c:axId val="-431262928"/>
      </c:scatterChart>
      <c:valAx>
        <c:axId val="-4312678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time  (kt/</a:t>
                </a:r>
                <a:r>
                  <a:rPr lang="el-GR"/>
                  <a:t>μ</a:t>
                </a:r>
                <a:r>
                  <a:rPr lang="en-US"/>
                  <a:t>Sh</a:t>
                </a:r>
                <a:r>
                  <a:rPr lang="en-US" baseline="30000"/>
                  <a:t>2</a:t>
                </a:r>
                <a:r>
                  <a:rPr lang="en-US"/>
                  <a:t>)
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62928"/>
        <c:crosses val="autoZero"/>
        <c:crossBetween val="midCat"/>
      </c:valAx>
      <c:valAx>
        <c:axId val="-4312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dash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Vertical displacement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267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180992377466796"/>
          <c:y val="0.42682389238090906"/>
          <c:w val="0.20669587230882294"/>
          <c:h val="0.32065582726953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D2A8-4D15-44F9-936F-F1AB6699FED3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D534-8D6F-4ED3-A58F-D9789A36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7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3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32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CD534-8D6F-4ED3-A58F-D9789A36EB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CB3C30-BDDD-4AD3-BEC1-9729649D71A6}" type="datetime1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66DBB7-685E-4203-951F-E4144099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_small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" y="37416"/>
            <a:ext cx="658368" cy="5486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90563" y="371579"/>
            <a:ext cx="6904794" cy="0"/>
          </a:xfrm>
          <a:prstGeom prst="line">
            <a:avLst/>
          </a:prstGeom>
          <a:ln>
            <a:solidFill>
              <a:srgbClr val="B20D3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71579"/>
            <a:ext cx="211674" cy="0"/>
          </a:xfrm>
          <a:prstGeom prst="line">
            <a:avLst/>
          </a:prstGeom>
          <a:ln>
            <a:solidFill>
              <a:srgbClr val="B20D3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53109" y="371579"/>
            <a:ext cx="90892" cy="0"/>
          </a:xfrm>
          <a:prstGeom prst="line">
            <a:avLst/>
          </a:prstGeom>
          <a:ln>
            <a:solidFill>
              <a:srgbClr val="B20D3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ie oklahoma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149" y="76204"/>
            <a:ext cx="2103124" cy="420625"/>
          </a:xfrm>
          <a:prstGeom prst="rect">
            <a:avLst/>
          </a:prstGeom>
        </p:spPr>
      </p:pic>
      <p:pic>
        <p:nvPicPr>
          <p:cNvPr id="12" name="Picture 2" descr="http://mpge.ou.edu/images/mewbourn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76" y="16165"/>
            <a:ext cx="240312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D183-6972-41F2-8B4E-CF993422CE50}" type="datetime1">
              <a:rPr lang="en-US" smtClean="0"/>
              <a:t>7/22/2014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121" y="752253"/>
            <a:ext cx="8815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ON CHEMICAL ACTIVITY OF PIERRE SHALES AND ITS EFFECT ON NEAR WELLBORE PORE </a:t>
            </a:r>
            <a:r>
              <a:rPr lang="en-US" sz="3200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DISTRIBUTION</a:t>
            </a:r>
            <a:endParaRPr lang="en-US" sz="32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Sabarisha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Subramaniyan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2014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148" y="313508"/>
                <a:ext cx="8943703" cy="667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Hydraulic Flow (Darcy’s Law)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Hydraulic pressure gradient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Mud Weight ↑ = Mechanical Stability 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Overbalanced drilling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Hydration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Shales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Conductivity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fractures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Electro-Osmosis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Movement of charges – electrical potential difference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" y="313508"/>
                <a:ext cx="8943703" cy="6678751"/>
              </a:xfrm>
              <a:prstGeom prst="rect">
                <a:avLst/>
              </a:prstGeom>
              <a:blipFill rotWithShape="0">
                <a:blip r:embed="rId3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73415"/>
              </p:ext>
            </p:extLst>
          </p:nvPr>
        </p:nvGraphicFramePr>
        <p:xfrm>
          <a:off x="914401" y="1349830"/>
          <a:ext cx="7132320" cy="49900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11416"/>
                <a:gridCol w="3520904"/>
              </a:tblGrid>
              <a:tr h="474868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4390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1908   - Von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 osmosis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390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1925,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1941 –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Terzaghi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Poroelastic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consolidation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390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1965, 1969 – Young, Olsen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Semi-Permeability of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Shales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211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1967, 1993 –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Katchalsky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Yeung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 equations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211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1968 –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Esrig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 electro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kinetic consolidation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346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2006 -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&amp;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Abousleiman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 for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electrokinetics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Biot’s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211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2009, 2013 –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Ghassemi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Tran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Thermal model,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anisotropic model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091" y="644434"/>
            <a:ext cx="47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Chronology of Formulations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88" y="539931"/>
                <a:ext cx="7972424" cy="5815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i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8" y="539931"/>
                <a:ext cx="7972424" cy="5815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8588" y="628161"/>
            <a:ext cx="767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Coupled Flow Transport Equations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536657" y="1151381"/>
            <a:ext cx="528637" cy="4914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976" y="2343150"/>
            <a:ext cx="134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Yeung &amp; Mitchell (1993)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9337" y="791822"/>
                <a:ext cx="8055429" cy="5548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𝑑𝑝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791822"/>
                <a:ext cx="8055429" cy="5548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9337" y="564913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Constitutive Equations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863" y="299574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200563" y="1313645"/>
            <a:ext cx="792480" cy="49147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4750" y="3645825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Coussy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(2004)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688" y="694584"/>
                <a:ext cx="8203475" cy="513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3200" dirty="0"/>
              </a:p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Far Field Boundary Conditions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sz="2400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8" y="694584"/>
                <a:ext cx="8203475" cy="5139997"/>
              </a:xfrm>
              <a:prstGeom prst="rect">
                <a:avLst/>
              </a:prstGeom>
              <a:blipFill rotWithShape="0"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35425" y="1563184"/>
            <a:ext cx="21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Sachs et al., 1987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8" y="694584"/>
            <a:ext cx="585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Governing Equations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60489" y="1747850"/>
            <a:ext cx="1014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234" y="628819"/>
                <a:ext cx="6910251" cy="5906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Near Wellbore Boundary 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Conditions</a:t>
                </a:r>
              </a:p>
              <a:p>
                <a:endParaRPr lang="en-US" sz="28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𝑟𝑧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end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𝑚𝑢𝑑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𝑠h𝑎𝑙𝑒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" y="628819"/>
                <a:ext cx="6910251" cy="5906040"/>
              </a:xfrm>
              <a:prstGeom prst="rect">
                <a:avLst/>
              </a:prstGeom>
              <a:blipFill rotWithShape="0">
                <a:blip r:embed="rId3"/>
                <a:stretch>
                  <a:fillRect l="-185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61778" y="4034387"/>
            <a:ext cx="191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Abousleiman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(2008)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786563" y="1428750"/>
            <a:ext cx="614362" cy="4900613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68" y="639808"/>
            <a:ext cx="5270183" cy="5321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127" y="268269"/>
            <a:ext cx="30289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Poroelastic Plane strain problem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1. Elastic radial loading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2. Diffusional loading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3.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Deviatoric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loading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Uniaxial stress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anti plane shear problem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564" y="5996317"/>
            <a:ext cx="1114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(Cui et al., 1997)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9524" y="1146795"/>
            <a:ext cx="1742070" cy="873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Input Parameters 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(CEC, a</a:t>
            </a:r>
            <a:r>
              <a:rPr lang="en-US" sz="1600" b="1" baseline="-25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5728" y="2206917"/>
            <a:ext cx="1745866" cy="8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Primary Parameters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(mole fractions)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75728" y="3329615"/>
                <a:ext cx="1745866" cy="7174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itchFamily="34" charset="0"/>
                  </a:rPr>
                  <a:t>Secondary Parameters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1400" b="1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1400" b="1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1400" b="1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8" y="3329615"/>
                <a:ext cx="1745866" cy="717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053660" y="4348528"/>
                <a:ext cx="786809" cy="69909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i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b="1" i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400" b="1" dirty="0" smtClean="0"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endParaRPr lang="en-US" sz="14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1400" b="1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400" b="1" dirty="0"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60" y="4348528"/>
                <a:ext cx="786809" cy="6990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1468886" y="4198342"/>
            <a:ext cx="1711841" cy="999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effectLst/>
                <a:latin typeface="Arial" pitchFamily="34" charset="0"/>
                <a:cs typeface="Arial" pitchFamily="34" charset="0"/>
              </a:rPr>
              <a:t>Deviatoric</a:t>
            </a:r>
            <a:r>
              <a:rPr lang="en-US" sz="1400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effectLst/>
                <a:latin typeface="Arial" pitchFamily="34" charset="0"/>
                <a:cs typeface="Arial" pitchFamily="34" charset="0"/>
              </a:rPr>
              <a:t>stress loading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1400" b="1" dirty="0" smtClean="0">
                <a:effectLst/>
                <a:latin typeface="Arial" pitchFamily="34" charset="0"/>
                <a:cs typeface="Arial" pitchFamily="34" charset="0"/>
              </a:rPr>
              <a:t> included</a:t>
            </a:r>
            <a:endParaRPr lang="en-US" sz="1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9343" y="4198342"/>
            <a:ext cx="1839433" cy="9994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Deviatoric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stress loading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ignored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6779" y="5550197"/>
            <a:ext cx="1969684" cy="733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Sum of Inverse (individual solutions) = Superposed solutions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448661" y="2020388"/>
            <a:ext cx="1898" cy="186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448661" y="3011675"/>
            <a:ext cx="0" cy="31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447065" y="4047017"/>
            <a:ext cx="1596" cy="30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44" y="528299"/>
            <a:ext cx="8420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structure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8855" y="1066908"/>
            <a:ext cx="81551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3"/>
          </p:cNvCxnSpPr>
          <p:nvPr/>
        </p:nvCxnSpPr>
        <p:spPr>
          <a:xfrm flipH="1" flipV="1">
            <a:off x="3180727" y="4698073"/>
            <a:ext cx="8729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0" idx="1"/>
          </p:cNvCxnSpPr>
          <p:nvPr/>
        </p:nvCxnSpPr>
        <p:spPr>
          <a:xfrm flipV="1">
            <a:off x="4840469" y="4698073"/>
            <a:ext cx="8088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3614" y="4305228"/>
            <a:ext cx="555285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25230" y="4305228"/>
            <a:ext cx="51558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159593" y="5095369"/>
            <a:ext cx="1354722" cy="425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93181" y="5172933"/>
            <a:ext cx="1193375" cy="35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446" y="328959"/>
            <a:ext cx="8601740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Study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Properties of Pierre Shale considered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9354" y="1027708"/>
            <a:ext cx="80913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00527"/>
              </p:ext>
            </p:extLst>
          </p:nvPr>
        </p:nvGraphicFramePr>
        <p:xfrm>
          <a:off x="1318659" y="1752701"/>
          <a:ext cx="6625191" cy="4577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1891"/>
                <a:gridCol w="3543300"/>
              </a:tblGrid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Parameters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Values (Salisbury et al.,1991)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3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Shear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(G), Bulk (K) modulus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600 , 4800 (MPa)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Porosity (</a:t>
                      </a:r>
                      <a:r>
                        <a:rPr lang="el-GR" sz="1800" dirty="0" smtClean="0">
                          <a:latin typeface="Arial" pitchFamily="34" charset="0"/>
                          <a:cs typeface="Arial" pitchFamily="34" charset="0"/>
                        </a:rPr>
                        <a:t>φ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0.176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Permeability (k)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6E-21 (m</a:t>
                      </a:r>
                      <a:r>
                        <a:rPr lang="en-US" sz="180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CEC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36 meq/100 grams dry clay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Pore pressure (p</a:t>
                      </a:r>
                      <a:r>
                        <a:rPr lang="en-US" sz="18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21.4 (MPa)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800" baseline="-25000" dirty="0" err="1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, S</a:t>
                      </a:r>
                      <a:r>
                        <a:rPr lang="en-US" sz="1800" baseline="-250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,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800" baseline="-25000" dirty="0" err="1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54, 44, 44 (MPa)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Membrane efficiency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0.8 (dimensionless)</a:t>
                      </a: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Temperature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82° C</a:t>
                      </a: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Depth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2200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(meters)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0399"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sz="1800" baseline="30000" dirty="0" err="1" smtClean="0">
                          <a:latin typeface="Arial" pitchFamily="34" charset="0"/>
                          <a:cs typeface="Arial" pitchFamily="34" charset="0"/>
                        </a:rPr>
                        <a:t>fc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,m</a:t>
                      </a:r>
                      <a:r>
                        <a:rPr lang="en-US" sz="1800" baseline="30000" dirty="0" smtClean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, m</a:t>
                      </a:r>
                      <a:r>
                        <a:rPr lang="en-US" sz="1800" baseline="300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0.0719, 0.0052, 0.0771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727" y="435134"/>
            <a:ext cx="86230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1: When mud activity &gt; pore fluid activity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Pore Pressure (in MPa)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Distance Ratio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Water moves from mud → shale (hydration)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90" y="2122716"/>
            <a:ext cx="5826877" cy="43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7712" y="1269179"/>
            <a:ext cx="819238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891" y="686133"/>
            <a:ext cx="86602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457200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Shale - Chemical nature</a:t>
            </a:r>
          </a:p>
          <a:p>
            <a:pPr marL="457200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Contribution to wellbore instability</a:t>
            </a:r>
          </a:p>
          <a:p>
            <a:pPr marL="457200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Impact on mechanical response</a:t>
            </a:r>
          </a:p>
          <a:p>
            <a:pPr marL="457200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Sensitivity to other properties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3" y="1500843"/>
            <a:ext cx="6556499" cy="4917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66" y="465250"/>
            <a:ext cx="814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Radial Stress (in MPa) </a:t>
            </a:r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 Ratio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Tensile Stress &gt; Compressive Stress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Spalling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Failure)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1" y="1524792"/>
            <a:ext cx="6420065" cy="4815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777" y="473460"/>
            <a:ext cx="844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Tangential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(in MPa)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 Ratio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Tensile Stress &gt; Compressive Stress 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Spalling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Failure)</a:t>
            </a:r>
          </a:p>
        </p:txBody>
      </p:sp>
    </p:spTree>
    <p:extLst>
      <p:ext uri="{BB962C8B-B14F-4D97-AF65-F5344CB8AC3E}">
        <p14:creationId xmlns:p14="http://schemas.microsoft.com/office/powerpoint/2010/main" val="2789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2" y="1940579"/>
            <a:ext cx="6069727" cy="4552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27" y="406214"/>
            <a:ext cx="87186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2: When mud activity &lt; pore fluid activity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Pore Pressure (in MPa)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Distance Ratio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Water moves from shale → mud (Stability ↑ 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06" y="1504493"/>
            <a:ext cx="6150095" cy="46125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9485" y="365125"/>
            <a:ext cx="8251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Radial Stress (in MPa)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 Ratio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Compressive than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Poroelastic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medium (Stability ↑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03" y="1394166"/>
            <a:ext cx="6350393" cy="4762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130" y="452650"/>
            <a:ext cx="841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Tangential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(in MPa)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 Ratio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Compressive than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Poroelastic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medium (Stability ↑ )</a:t>
            </a:r>
          </a:p>
        </p:txBody>
      </p:sp>
    </p:spTree>
    <p:extLst>
      <p:ext uri="{BB962C8B-B14F-4D97-AF65-F5344CB8AC3E}">
        <p14:creationId xmlns:p14="http://schemas.microsoft.com/office/powerpoint/2010/main" val="38763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046422"/>
            <a:ext cx="5623560" cy="4446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130" y="419328"/>
            <a:ext cx="827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3: Time Propagation of the pore pressures generated (when mud activity &lt; Pore fluid activity)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Saturation of Shale ↓ with increase in time (stability ↑)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8026" y="439818"/>
                <a:ext cx="875059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Case 4: Sensitivity of the pore pressures generated to mechanical properties of the formation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Pore Pressure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Vs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distance ratio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(varying 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1/ </a:t>
                </a:r>
                <a:r>
                  <a:rPr lang="el-GR" sz="2400" dirty="0" smtClean="0">
                    <a:latin typeface="Arial" pitchFamily="34" charset="0"/>
                    <a:cs typeface="Arial" pitchFamily="34" charset="0"/>
                  </a:rPr>
                  <a:t>ν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6" y="439818"/>
                <a:ext cx="8750595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463" r="-1672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03" y="2313011"/>
            <a:ext cx="5353594" cy="4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31" y="1618276"/>
            <a:ext cx="6036537" cy="4529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0444" y="565993"/>
                <a:ext cx="77462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Pore Pressure </a:t>
                </a:r>
                <a:r>
                  <a:rPr lang="en-US" sz="2400" dirty="0" err="1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Vs</a:t>
                </a:r>
                <a:r>
                  <a:rPr lang="en-US" sz="2400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distance ratio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(varying K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ν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endPara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Limits for Pierre Shales = 300 – 13000 MPa</a:t>
                </a:r>
                <a:endParaRPr lang="en-US" sz="24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4" y="565993"/>
                <a:ext cx="7746275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8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12" y="1670592"/>
            <a:ext cx="5924776" cy="4643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8" y="548640"/>
            <a:ext cx="866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 Pressure </a:t>
            </a:r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 ratio (varying Poisson’s ratio)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phenomena is sensitive only to differential volumetric ratio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815" y="438843"/>
                <a:ext cx="8442252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Sensitivity of the Pore 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ressures generated to Petrophysical and Surface Charge properties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Membrane Efficiency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Vs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CEC (varying porosities &lt; 30%)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ME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CEC/ porosity </a:t>
                </a:r>
                <a:endParaRPr lang="en-US" sz="24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5" y="438843"/>
                <a:ext cx="8442252" cy="2492990"/>
              </a:xfrm>
              <a:prstGeom prst="rect">
                <a:avLst/>
              </a:prstGeom>
              <a:blipFill rotWithShape="1">
                <a:blip r:embed="rId3"/>
                <a:stretch>
                  <a:fillRect l="-1517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856636"/>
              </p:ext>
            </p:extLst>
          </p:nvPr>
        </p:nvGraphicFramePr>
        <p:xfrm>
          <a:off x="1964340" y="2929270"/>
          <a:ext cx="4853813" cy="343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5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7712" y="1269179"/>
            <a:ext cx="819238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019" y="643270"/>
            <a:ext cx="86602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Matlab coding structure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Case Study – Results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Code Verification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Conclusions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Limitations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39436076"/>
              </p:ext>
            </p:extLst>
          </p:nvPr>
        </p:nvGraphicFramePr>
        <p:xfrm>
          <a:off x="2104898" y="2446781"/>
          <a:ext cx="4880692" cy="372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265812" y="500580"/>
            <a:ext cx="8123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Membrane Efficiency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CEC (varying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porosities &gt;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Changes in ME is more sensitive for higher porosities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Higher porosities affect ME even if CEC is high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14" y="1987138"/>
            <a:ext cx="5735426" cy="4488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764" y="499731"/>
            <a:ext cx="8564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Pore pressure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distance ratio (varying porosities)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Osmosis is counter checked by Diffusion at higher porosities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30% porosity - threshold value for Pierre Shales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73" y="2037117"/>
            <a:ext cx="5707277" cy="44327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856" y="468838"/>
            <a:ext cx="8628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Pore pressure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distance ratio (varying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Cation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Exchange Capacity)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Osmosis is counter checked by Diffusion 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lower CEC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66" y="2106740"/>
            <a:ext cx="5270093" cy="43631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8344" y="464054"/>
            <a:ext cx="8373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Pore pressure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distance ratio (varying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Permeability)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Low permeable formations least affected if mud activity &gt; shale activity as pore pressure propagation is slower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16" y="356190"/>
            <a:ext cx="8814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Code Verification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Type 1: Comparing the analytical solutions with results of Nguyen et al., (2008)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Pore pressure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Distance Ratio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Poroelastic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Porochemoelastic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models)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matching between the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esults is excellent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447" y="1123400"/>
            <a:ext cx="82774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05299965"/>
              </p:ext>
            </p:extLst>
          </p:nvPr>
        </p:nvGraphicFramePr>
        <p:xfrm>
          <a:off x="3906578" y="3164072"/>
          <a:ext cx="4876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72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0051389"/>
              </p:ext>
            </p:extLst>
          </p:nvPr>
        </p:nvGraphicFramePr>
        <p:xfrm>
          <a:off x="228600" y="691116"/>
          <a:ext cx="4928191" cy="295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28083642"/>
              </p:ext>
            </p:extLst>
          </p:nvPr>
        </p:nvGraphicFramePr>
        <p:xfrm>
          <a:off x="4066953" y="3642088"/>
          <a:ext cx="4857970" cy="275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6791" y="691116"/>
            <a:ext cx="3923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Comparison of the effective radial stresses obtained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by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Abousleiman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 al.,(2008)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95" y="3642088"/>
            <a:ext cx="4003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Comparison of the effective tangential stresses obtained 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Matlab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by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Abousleiman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et al.,(2008)</a:t>
            </a:r>
          </a:p>
        </p:txBody>
      </p:sp>
    </p:spTree>
    <p:extLst>
      <p:ext uri="{BB962C8B-B14F-4D97-AF65-F5344CB8AC3E}">
        <p14:creationId xmlns:p14="http://schemas.microsoft.com/office/powerpoint/2010/main" val="9043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070" y="393406"/>
            <a:ext cx="8814390" cy="264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Type 2: Verifying the results of sensitivity analysis based on Jaeger’s analytical solutions for 1-D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oroelastic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consolidation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Berea Sand - draining starts around t = 1000 (dimensionless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54518312"/>
              </p:ext>
            </p:extLst>
          </p:nvPr>
        </p:nvGraphicFramePr>
        <p:xfrm>
          <a:off x="2038683" y="3014330"/>
          <a:ext cx="4973489" cy="337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66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86315191"/>
              </p:ext>
            </p:extLst>
          </p:nvPr>
        </p:nvGraphicFramePr>
        <p:xfrm>
          <a:off x="1779291" y="2212377"/>
          <a:ext cx="5750222" cy="4159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308343" y="458051"/>
            <a:ext cx="8277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Displacement at top of the column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Dimensionless time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Shale - draining starts around t = 10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11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(dimensionless)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ue to low Permeability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839239"/>
              </p:ext>
            </p:extLst>
          </p:nvPr>
        </p:nvGraphicFramePr>
        <p:xfrm>
          <a:off x="1800225" y="2227476"/>
          <a:ext cx="5757863" cy="405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1507" y="473150"/>
            <a:ext cx="8389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Displacement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Dimensionless time (varying permeability)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Low permeable formations need more time to initiate draining</a:t>
            </a:r>
          </a:p>
        </p:txBody>
      </p:sp>
    </p:spTree>
    <p:extLst>
      <p:ext uri="{BB962C8B-B14F-4D97-AF65-F5344CB8AC3E}">
        <p14:creationId xmlns:p14="http://schemas.microsoft.com/office/powerpoint/2010/main" val="36973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467546"/>
              </p:ext>
            </p:extLst>
          </p:nvPr>
        </p:nvGraphicFramePr>
        <p:xfrm>
          <a:off x="1782501" y="2323169"/>
          <a:ext cx="5461262" cy="385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6189" y="568843"/>
            <a:ext cx="8394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Displacement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Dimensionless time (varying Porosities)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Pore fluid drainage is rapid in less compacted formations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Drainage initiation is quicker in consolidated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shales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P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c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954" y="503111"/>
            <a:ext cx="83944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Wellbore Instability Problems are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Borehole enlargement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Hole shrinkage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Hole fracture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Hole collapse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Principle of wellbore stability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Equilibrium between rock strength and in-situ stresses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6191" y="1074627"/>
            <a:ext cx="80541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72" y="1135111"/>
            <a:ext cx="2482004" cy="33769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8939" y="4499740"/>
            <a:ext cx="1177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Petrowiki.spe.org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232" y="601592"/>
            <a:ext cx="8521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Displacement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Dimensionless time (varying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Bulk Modulus)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Draining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 (volumetric changes)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Shales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higher bulk modulus drains less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867702"/>
              </p:ext>
            </p:extLst>
          </p:nvPr>
        </p:nvGraphicFramePr>
        <p:xfrm>
          <a:off x="1714500" y="2355918"/>
          <a:ext cx="5669811" cy="388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73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548" y="559912"/>
            <a:ext cx="8638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Displacement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Dimensionless time (varying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Shear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Modulus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Shales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higher shear modulus drains more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Poisson’s ratio – Deciding factor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125621"/>
              </p:ext>
            </p:extLst>
          </p:nvPr>
        </p:nvGraphicFramePr>
        <p:xfrm>
          <a:off x="1654137" y="2388665"/>
          <a:ext cx="5746123" cy="388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83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23" y="510363"/>
            <a:ext cx="880907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Mud activity &lt; pore fluid activity (favorable condition)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Diffusion &gt; osmosis (salt concentration ↑ 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Sensitivity to CEC, porosity and membrane efficiency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Compressibility of the medium is important (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&gt;&gt; K, G)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Effect of permeability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7079" y="1110527"/>
            <a:ext cx="817643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23" y="616688"/>
            <a:ext cx="8367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Limitations</a:t>
            </a:r>
          </a:p>
          <a:p>
            <a:pPr marL="571500" indent="-5715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Valid only for isotropic</a:t>
            </a:r>
          </a:p>
          <a:p>
            <a:pPr marL="571500" indent="-5715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Thermal effects neglected</a:t>
            </a:r>
          </a:p>
          <a:p>
            <a:pPr marL="571500" indent="-5715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Elasticity of shales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232" y="1216852"/>
            <a:ext cx="8075428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030" y="297180"/>
            <a:ext cx="86639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Dr. Ahmad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Jamili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– Advisor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Dr. Deepak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Devegowda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Dr. Ben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Shiau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451343"/>
            <a:ext cx="4407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THANKS</a:t>
            </a:r>
          </a:p>
          <a:p>
            <a:pPr algn="ctr">
              <a:lnSpc>
                <a:spcPct val="250000"/>
              </a:lnSpc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QUESTIONS?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453" y="505335"/>
            <a:ext cx="563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Supporting Slides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93422"/>
                  </p:ext>
                </p:extLst>
              </p:nvPr>
            </p:nvGraphicFramePr>
            <p:xfrm>
              <a:off x="958310" y="1083237"/>
              <a:ext cx="7325533" cy="5232321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107880"/>
                    <a:gridCol w="4217653"/>
                  </a:tblGrid>
                  <a:tr h="42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Conductivity 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Coupling Coefficients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12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6337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901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55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93923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094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Yeung &amp; Mitchell (1993)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18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93422"/>
                  </p:ext>
                </p:extLst>
              </p:nvPr>
            </p:nvGraphicFramePr>
            <p:xfrm>
              <a:off x="958310" y="1083237"/>
              <a:ext cx="7325533" cy="5232321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107880"/>
                    <a:gridCol w="4217653"/>
                  </a:tblGrid>
                  <a:tr h="42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Conductivity coefficients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Coupling Coefficients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1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" t="-58268" r="-136078" b="-524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844" t="-58268" r="-289" b="-524409"/>
                          </a:stretch>
                        </a:blipFill>
                      </a:tcPr>
                    </a:tc>
                  </a:tr>
                  <a:tr h="633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" t="-193269" r="-136078" b="-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9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" t="-206081" r="-136078" b="-27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844" t="-206081" r="-289" b="-279730"/>
                          </a:stretch>
                        </a:blipFill>
                      </a:tcPr>
                    </a:tc>
                  </a:tr>
                  <a:tr h="755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" t="-362400" r="-136078" b="-231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844" t="-362400" r="-289" b="-231200"/>
                          </a:stretch>
                        </a:blipFill>
                      </a:tcPr>
                    </a:tc>
                  </a:tr>
                  <a:tr h="93923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844" t="-375325" r="-289" b="-87662"/>
                          </a:stretch>
                        </a:blipFill>
                      </a:tcPr>
                    </a:tc>
                  </a:tr>
                  <a:tr h="8094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Yeung &amp; Mitchell (1993)</a:t>
                          </a:r>
                          <a:endPara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844" t="-550376" r="-289" b="-15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89356" y="2459242"/>
                <a:ext cx="1606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356" y="2459242"/>
                <a:ext cx="160640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2296" y="604434"/>
                <a:ext cx="8159408" cy="5497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Governing Equations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Strain Displacement equation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=0.5∗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Semi-static stress equilibrium equation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6" y="604434"/>
                <a:ext cx="8159408" cy="5497980"/>
              </a:xfrm>
              <a:prstGeom prst="rect">
                <a:avLst/>
              </a:prstGeom>
              <a:blipFill rotWithShape="0">
                <a:blip r:embed="rId3"/>
                <a:stretch>
                  <a:fillRect l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6443663" y="842963"/>
            <a:ext cx="1014412" cy="5259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8075" y="3186113"/>
            <a:ext cx="147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Katchalsky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Curran (1967)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133" y="475847"/>
                <a:ext cx="8651704" cy="590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Final Equations –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Abousleiman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et al., (2008)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en-US" sz="240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en-US" sz="2400" i="1" dirty="0" smtClean="0">
                  <a:latin typeface="Cambria Math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3" y="475847"/>
                <a:ext cx="8651704" cy="5902513"/>
              </a:xfrm>
              <a:prstGeom prst="rect">
                <a:avLst/>
              </a:prstGeom>
              <a:blipFill rotWithShape="1">
                <a:blip r:embed="rId3"/>
                <a:stretch>
                  <a:fillRect l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27075"/>
                <a:ext cx="8299342" cy="596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D matrix with coefficients of diffusion equations – transport coefficients –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Abousleiman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et al., (2008)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𝜒𝜅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7075"/>
                <a:ext cx="8299342" cy="5965800"/>
              </a:xfrm>
              <a:prstGeom prst="rect">
                <a:avLst/>
              </a:prstGeom>
              <a:blipFill rotWithShape="0">
                <a:blip r:embed="rId3"/>
                <a:stretch>
                  <a:fillRect l="-1102" r="-9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03" y="307503"/>
            <a:ext cx="89349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for Wellbore instability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Rock removal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redistribution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state &gt; or &lt; in-situ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stresses = failure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Contributors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Mechanical, chemical, thermal, angular instability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82" y="1249252"/>
            <a:ext cx="4639215" cy="3131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0538" y="4518436"/>
            <a:ext cx="1053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(McLean, 1990)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6091" y="579614"/>
                <a:ext cx="8531818" cy="600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Matrix for converting global coordinates to local coordinates</a:t>
                </a: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Where</a:t>
                </a: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1" y="579614"/>
                <a:ext cx="8531818" cy="6001386"/>
              </a:xfrm>
              <a:prstGeom prst="rect">
                <a:avLst/>
              </a:prstGeom>
              <a:blipFill rotWithShape="0">
                <a:blip r:embed="rId3"/>
                <a:stretch>
                  <a:fillRect l="-1071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29250" y="4186238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Fjaer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(2000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490393" y="4243388"/>
            <a:ext cx="785812" cy="255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8969" y="395206"/>
                <a:ext cx="8384584" cy="668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Miscellaneous Equations –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Abousleiman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et al., (2008)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𝐶𝐸𝐶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𝑓𝑐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+4(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𝑚𝑢𝑑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𝑓𝑐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+4(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𝑚𝑢𝑑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𝑓𝑐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+4(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𝑚𝑢𝑑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𝑚𝑢𝑑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𝑙𝑢𝑚𝑝𝑒𝑑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𝑝𝑜𝑟𝑜𝑒𝑙𝑎𝑠𝑡𝑖𝑐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69" y="395206"/>
                <a:ext cx="8384584" cy="6680931"/>
              </a:xfrm>
              <a:prstGeom prst="rect">
                <a:avLst/>
              </a:prstGeom>
              <a:blipFill rotWithShape="0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714" y="464948"/>
                <a:ext cx="8361336" cy="584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Continued…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=0.5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𝑠h𝑎𝑙𝑒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14" y="464948"/>
                <a:ext cx="8361336" cy="5842433"/>
              </a:xfrm>
              <a:prstGeom prst="rect">
                <a:avLst/>
              </a:prstGeom>
              <a:blipFill rotWithShape="1">
                <a:blip r:embed="rId3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719" y="395206"/>
                <a:ext cx="8555064" cy="596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Continued…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𝛼𝜂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den>
                            </m:f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𝛼𝜂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𝛼𝜂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Superposed solutions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9" y="395206"/>
                <a:ext cx="8555064" cy="5960030"/>
              </a:xfrm>
              <a:prstGeom prst="rect">
                <a:avLst/>
              </a:prstGeom>
              <a:blipFill rotWithShape="0">
                <a:blip r:embed="rId3"/>
                <a:stretch>
                  <a:fillRect l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943" y="792058"/>
                <a:ext cx="8485322" cy="582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𝑚𝑢𝑑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𝑚𝑢𝑑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3" y="792058"/>
                <a:ext cx="8485322" cy="5824608"/>
              </a:xfrm>
              <a:prstGeom prst="rect">
                <a:avLst/>
              </a:prstGeom>
              <a:blipFill rotWithShape="1">
                <a:blip r:embed="rId3"/>
                <a:stretch>
                  <a:fillRect l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208" y="460486"/>
            <a:ext cx="49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Continued…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07" y="460487"/>
            <a:ext cx="842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Continued…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Mode 2: Diffusional loading - 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Detourney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et al.,(1988)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207" y="1677864"/>
                <a:ext cx="8648054" cy="5180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/>
              </a:p>
              <a:p>
                <a:pPr>
                  <a:lnSpc>
                    <a:spcPct val="150000"/>
                  </a:lnSpc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𝛯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𝛯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𝛯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7" y="1677864"/>
                <a:ext cx="8648054" cy="5180136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745" y="346328"/>
            <a:ext cx="816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Continued…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Mode 3: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Deviatoric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loading –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Detourney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et al., (1988)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745" y="1546657"/>
                <a:ext cx="9477456" cy="4719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5" y="1546657"/>
                <a:ext cx="9477456" cy="47193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210" y="674941"/>
                <a:ext cx="8415580" cy="562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Continued…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𝜃𝜃</m:t>
                                </m:r>
                              </m:sub>
                            </m:sSub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𝛱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𝛱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𝛱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0" y="674941"/>
                <a:ext cx="8415580" cy="5625386"/>
              </a:xfrm>
              <a:prstGeom prst="rect">
                <a:avLst/>
              </a:prstGeom>
              <a:blipFill rotWithShape="0"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0851" y="6492874"/>
            <a:ext cx="473149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949" y="582396"/>
                <a:ext cx="8036113" cy="44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Inverse Laplace – </a:t>
                </a:r>
                <a:r>
                  <a:rPr lang="en-US" sz="2400" dirty="0" err="1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Stehfest’s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algorithm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𝑆𝑡𝑒h𝑓𝑒𝑠𝑡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20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sz="2400" i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+1)/2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9" y="582396"/>
                <a:ext cx="8036113" cy="4446730"/>
              </a:xfrm>
              <a:prstGeom prst="rect">
                <a:avLst/>
              </a:prstGeom>
              <a:blipFill rotWithShape="0">
                <a:blip r:embed="rId3"/>
                <a:stretch>
                  <a:fillRect l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1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" y="217714"/>
            <a:ext cx="857154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Clay Colloidal Chemistry (Negative charges)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Isomorphic substitution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pH &lt; or &gt; Zero Point Charge (ZPC)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electrolyte =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Diffuse double layer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Stern layer – equilibrium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(zeta potential)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Concentration decline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2738297"/>
            <a:ext cx="4365307" cy="3157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8770" y="5895743"/>
            <a:ext cx="326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(Colloidal chemistry department, University of Szeged)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794" y="548640"/>
                <a:ext cx="8676050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Cation Exchange Capacity (CEC)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Measure of exchangeable ions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CEC ↑ = Reactivity ↑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CEC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pH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Membrane Efficiency (ME)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Restricting ions (size &amp; charge)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CEC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1/(</a:t>
                </a:r>
                <a:r>
                  <a:rPr lang="el-GR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k)</a:t>
                </a:r>
              </a:p>
              <a:p>
                <a:pPr>
                  <a:lnSpc>
                    <a:spcPct val="200000"/>
                  </a:lnSpc>
                </a:pP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" y="548640"/>
                <a:ext cx="8676050" cy="6555641"/>
              </a:xfrm>
              <a:prstGeom prst="rect">
                <a:avLst/>
              </a:prstGeom>
              <a:blipFill rotWithShape="0">
                <a:blip r:embed="rId3"/>
                <a:stretch>
                  <a:fillRect l="-1476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29" y="3728040"/>
            <a:ext cx="3924164" cy="263792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58" y="963477"/>
            <a:ext cx="3924164" cy="276429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45895" y="6261499"/>
            <a:ext cx="1271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Colline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2008)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" y="252549"/>
                <a:ext cx="8717280" cy="695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Water Activity (a</a:t>
                </a:r>
                <a:r>
                  <a:rPr lang="en-US" sz="2800" baseline="-250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State of hydration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P, T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𝑚𝑢𝑑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𝑠h𝑎𝑙𝑒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swelling / shrinking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Transport Mechanisms in Shale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8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Osmosis (Osmotic pressure)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Chemical Potential , Membrane efficiency (ME)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52549"/>
                <a:ext cx="8717280" cy="6957161"/>
              </a:xfrm>
              <a:prstGeom prst="rect">
                <a:avLst/>
              </a:prstGeom>
              <a:blipFill rotWithShape="0">
                <a:blip r:embed="rId3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1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27A5E8FA-9D2B-42F9-BF52-BF6731E16EF1}" type="datetime1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7/22/2014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15387" y="6492874"/>
            <a:ext cx="328613" cy="365125"/>
          </a:xfrm>
        </p:spPr>
        <p:txBody>
          <a:bodyPr/>
          <a:lstStyle/>
          <a:p>
            <a:fld id="{3066DBB7-685E-4203-951F-E414409952D4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98" y="245011"/>
            <a:ext cx="872598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Osmosis (continued)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Salinity differences in subsurface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solute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Longevity of the Osmotic pressure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 (Fick’s Law)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Opposes Osmosis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Concentration gradient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when ME ↓ and permeability ↑ (drags H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</p:txBody>
      </p:sp>
    </p:spTree>
    <p:extLst>
      <p:ext uri="{BB962C8B-B14F-4D97-AF65-F5344CB8AC3E}">
        <p14:creationId xmlns:p14="http://schemas.microsoft.com/office/powerpoint/2010/main" val="33826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e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peg" id="{38525C27-1A7F-4CFF-8B49-E9BDDD2C86A7}" vid="{8EEAC4B9-2A9A-4483-A5A9-69ACB789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mpeg</Template>
  <TotalTime>2806</TotalTime>
  <Words>1668</Words>
  <Application>Microsoft Office PowerPoint</Application>
  <PresentationFormat>On-screen Show (4:3)</PresentationFormat>
  <Paragraphs>606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mpeg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Sabarisha Subramaniyan</dc:creator>
  <cp:lastModifiedBy>Sabarisha Subramaniyan</cp:lastModifiedBy>
  <cp:revision>188</cp:revision>
  <dcterms:created xsi:type="dcterms:W3CDTF">2013-12-08T17:07:12Z</dcterms:created>
  <dcterms:modified xsi:type="dcterms:W3CDTF">2014-07-22T11:40:10Z</dcterms:modified>
</cp:coreProperties>
</file>