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64" r:id="rId4"/>
    <p:sldId id="265" r:id="rId5"/>
    <p:sldId id="285" r:id="rId6"/>
    <p:sldId id="286" r:id="rId7"/>
    <p:sldId id="287" r:id="rId8"/>
    <p:sldId id="288" r:id="rId9"/>
    <p:sldId id="289" r:id="rId10"/>
    <p:sldId id="290" r:id="rId11"/>
    <p:sldId id="291" r:id="rId12"/>
    <p:sldId id="293" r:id="rId13"/>
    <p:sldId id="294" r:id="rId14"/>
    <p:sldId id="295" r:id="rId15"/>
    <p:sldId id="292" r:id="rId16"/>
    <p:sldId id="296" r:id="rId17"/>
    <p:sldId id="297" r:id="rId18"/>
    <p:sldId id="298" r:id="rId19"/>
    <p:sldId id="299" r:id="rId2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18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35C507-31A2-4D3C-AEDD-79A6D8B25D68}" type="datetimeFigureOut">
              <a:rPr lang="en-US" smtClean="0"/>
              <a:pPr/>
              <a:t>11/26/2011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3451A-E989-4EF1-92FC-9F52655A86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5C507-31A2-4D3C-AEDD-79A6D8B25D68}" type="datetimeFigureOut">
              <a:rPr lang="en-US" smtClean="0"/>
              <a:pPr/>
              <a:t>11/26/2011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3451A-E989-4EF1-92FC-9F52655A86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5C507-31A2-4D3C-AEDD-79A6D8B25D68}" type="datetimeFigureOut">
              <a:rPr lang="en-US" smtClean="0"/>
              <a:pPr/>
              <a:t>11/26/2011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3451A-E989-4EF1-92FC-9F52655A86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5C507-31A2-4D3C-AEDD-79A6D8B25D68}" type="datetimeFigureOut">
              <a:rPr lang="en-US" smtClean="0"/>
              <a:pPr/>
              <a:t>11/26/2011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3451A-E989-4EF1-92FC-9F52655A86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35C507-31A2-4D3C-AEDD-79A6D8B25D68}" type="datetimeFigureOut">
              <a:rPr lang="en-US" smtClean="0"/>
              <a:pPr/>
              <a:t>11/26/2011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3451A-E989-4EF1-92FC-9F52655A86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35C507-31A2-4D3C-AEDD-79A6D8B25D68}" type="datetimeFigureOut">
              <a:rPr lang="en-US" smtClean="0"/>
              <a:pPr/>
              <a:t>11/26/2011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3451A-E989-4EF1-92FC-9F52655A86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35C507-31A2-4D3C-AEDD-79A6D8B25D68}" type="datetimeFigureOut">
              <a:rPr lang="en-US" smtClean="0"/>
              <a:pPr/>
              <a:t>11/26/2011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13451A-E989-4EF1-92FC-9F52655A86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35C507-31A2-4D3C-AEDD-79A6D8B25D68}" type="datetimeFigureOut">
              <a:rPr lang="en-US" smtClean="0"/>
              <a:pPr/>
              <a:t>11/26/2011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13451A-E989-4EF1-92FC-9F52655A86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5C507-31A2-4D3C-AEDD-79A6D8B25D68}" type="datetimeFigureOut">
              <a:rPr lang="en-US" smtClean="0"/>
              <a:pPr/>
              <a:t>11/26/2011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13451A-E989-4EF1-92FC-9F52655A86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35C507-31A2-4D3C-AEDD-79A6D8B25D68}" type="datetimeFigureOut">
              <a:rPr lang="en-US" smtClean="0"/>
              <a:pPr/>
              <a:t>11/26/2011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3451A-E989-4EF1-92FC-9F52655A86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35C507-31A2-4D3C-AEDD-79A6D8B25D68}" type="datetimeFigureOut">
              <a:rPr lang="en-US" smtClean="0"/>
              <a:pPr/>
              <a:t>11/26/2011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3451A-E989-4EF1-92FC-9F52655A86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5C507-31A2-4D3C-AEDD-79A6D8B25D68}" type="datetimeFigureOut">
              <a:rPr lang="en-US" smtClean="0"/>
              <a:pPr/>
              <a:t>11/26/2011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3451A-E989-4EF1-92FC-9F52655A86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12</a:t>
            </a:r>
            <a:br>
              <a:rPr lang="en-US" dirty="0" smtClean="0"/>
            </a:br>
            <a:r>
              <a:rPr lang="en-US" dirty="0" smtClean="0"/>
              <a:t> Sample problems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How can we get ?</a:t>
            </a:r>
            <a:endParaRPr lang="en-US" dirty="0">
              <a:solidFill>
                <a:srgbClr val="0070C0"/>
              </a:solidFill>
            </a:endParaRPr>
          </a:p>
        </p:txBody>
      </p:sp>
      <p:sp>
        <p:nvSpPr>
          <p:cNvPr id="3" name="Content Placeholder 2"/>
          <p:cNvSpPr>
            <a:spLocks noGrp="1"/>
          </p:cNvSpPr>
          <p:nvPr>
            <p:ph idx="1"/>
          </p:nvPr>
        </p:nvSpPr>
        <p:spPr>
          <a:xfrm>
            <a:off x="304800" y="1371600"/>
            <a:ext cx="8534400" cy="1752600"/>
          </a:xfrm>
        </p:spPr>
        <p:txBody>
          <a:bodyPr>
            <a:normAutofit/>
          </a:bodyPr>
          <a:lstStyle/>
          <a:p>
            <a:pPr>
              <a:buNone/>
            </a:pPr>
            <a:r>
              <a:rPr lang="en-US" sz="2800" dirty="0" smtClean="0">
                <a:solidFill>
                  <a:srgbClr val="0070C0"/>
                </a:solidFill>
              </a:rPr>
              <a:t>For BFS algorithm, visiting a node’s siblings before its children, while in DFS algorithm, visiting a node’s children before its siblings</a:t>
            </a:r>
          </a:p>
        </p:txBody>
      </p:sp>
      <p:sp>
        <p:nvSpPr>
          <p:cNvPr id="5" name="TextBox 4"/>
          <p:cNvSpPr txBox="1"/>
          <p:nvPr/>
        </p:nvSpPr>
        <p:spPr>
          <a:xfrm>
            <a:off x="4343400" y="3200400"/>
            <a:ext cx="4419600" cy="2743200"/>
          </a:xfrm>
          <a:prstGeom prst="rect">
            <a:avLst/>
          </a:prstGeom>
          <a:noFill/>
        </p:spPr>
        <p:txBody>
          <a:bodyPr wrap="square" rtlCol="0">
            <a:spAutoFit/>
          </a:bodyPr>
          <a:lstStyle/>
          <a:p>
            <a:r>
              <a:rPr lang="en-US" sz="2800" dirty="0" smtClean="0">
                <a:solidFill>
                  <a:schemeClr val="tx2">
                    <a:lumMod val="60000"/>
                    <a:lumOff val="40000"/>
                  </a:schemeClr>
                </a:solidFill>
              </a:rPr>
              <a:t>Before countering goal node G:</a:t>
            </a:r>
          </a:p>
          <a:p>
            <a:r>
              <a:rPr lang="en-US" sz="2800" dirty="0" smtClean="0">
                <a:solidFill>
                  <a:schemeClr val="tx2">
                    <a:lumMod val="60000"/>
                    <a:lumOff val="40000"/>
                  </a:schemeClr>
                </a:solidFill>
              </a:rPr>
              <a:t>BFS algorithm encounters nodes:  ABCDEF</a:t>
            </a:r>
          </a:p>
          <a:p>
            <a:r>
              <a:rPr lang="en-US" sz="2800" dirty="0" smtClean="0">
                <a:solidFill>
                  <a:schemeClr val="tx2">
                    <a:lumMod val="60000"/>
                    <a:lumOff val="40000"/>
                  </a:schemeClr>
                </a:solidFill>
              </a:rPr>
              <a:t>DFS algorithm encounters nodes:  ABD</a:t>
            </a:r>
            <a:endParaRPr lang="en-US" sz="2800" dirty="0">
              <a:solidFill>
                <a:schemeClr val="tx2">
                  <a:lumMod val="60000"/>
                  <a:lumOff val="40000"/>
                </a:schemeClr>
              </a:solidFill>
            </a:endParaRPr>
          </a:p>
        </p:txBody>
      </p:sp>
      <p:pic>
        <p:nvPicPr>
          <p:cNvPr id="6" name="Picture 5" descr="14.jpg"/>
          <p:cNvPicPr>
            <a:picLocks noChangeAspect="1"/>
          </p:cNvPicPr>
          <p:nvPr/>
        </p:nvPicPr>
        <p:blipFill>
          <a:blip r:embed="rId2" cstate="print"/>
          <a:stretch>
            <a:fillRect/>
          </a:stretch>
        </p:blipFill>
        <p:spPr>
          <a:xfrm>
            <a:off x="762000" y="3200400"/>
            <a:ext cx="3238500" cy="25527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305800" cy="1828800"/>
          </a:xfrm>
        </p:spPr>
        <p:txBody>
          <a:bodyPr>
            <a:normAutofit/>
          </a:bodyPr>
          <a:lstStyle/>
          <a:p>
            <a:r>
              <a:rPr lang="en-US" sz="2800" dirty="0" smtClean="0"/>
              <a:t>Consider the following graph. If there is ever a decision between multiple neighbor nodes in the BFS or DFS algorithms, assume we always choose the letter closest to the beginning of the alphabet first.</a:t>
            </a:r>
          </a:p>
        </p:txBody>
      </p:sp>
      <p:pic>
        <p:nvPicPr>
          <p:cNvPr id="5" name="Picture 4" descr="15.jpg"/>
          <p:cNvPicPr>
            <a:picLocks noChangeAspect="1"/>
          </p:cNvPicPr>
          <p:nvPr/>
        </p:nvPicPr>
        <p:blipFill>
          <a:blip r:embed="rId2" cstate="print"/>
          <a:stretch>
            <a:fillRect/>
          </a:stretch>
        </p:blipFill>
        <p:spPr>
          <a:xfrm>
            <a:off x="2514600" y="2438400"/>
            <a:ext cx="4411981" cy="2757488"/>
          </a:xfrm>
          <a:prstGeom prst="rect">
            <a:avLst/>
          </a:prstGeom>
        </p:spPr>
      </p:pic>
      <p:sp>
        <p:nvSpPr>
          <p:cNvPr id="8" name="TextBox 7"/>
          <p:cNvSpPr txBox="1"/>
          <p:nvPr/>
        </p:nvSpPr>
        <p:spPr>
          <a:xfrm>
            <a:off x="914400" y="5029200"/>
            <a:ext cx="7924800" cy="2092881"/>
          </a:xfrm>
          <a:prstGeom prst="rect">
            <a:avLst/>
          </a:prstGeom>
          <a:noFill/>
        </p:spPr>
        <p:txBody>
          <a:bodyPr wrap="square" rtlCol="0">
            <a:spAutoFit/>
          </a:bodyPr>
          <a:lstStyle/>
          <a:p>
            <a:r>
              <a:rPr lang="en-US" sz="2800" dirty="0" smtClean="0"/>
              <a:t>In what order will the nodes be visited using a Breadth First Search? In what order will the nodes be visited using a Depth First Search?</a:t>
            </a:r>
          </a:p>
          <a:p>
            <a:endParaRPr lang="en-US" sz="2800"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305800" cy="1828800"/>
          </a:xfrm>
        </p:spPr>
        <p:txBody>
          <a:bodyPr>
            <a:normAutofit/>
          </a:bodyPr>
          <a:lstStyle/>
          <a:p>
            <a:r>
              <a:rPr lang="en-US" sz="2800" dirty="0" smtClean="0"/>
              <a:t>Consider the following graph. If there is ever a decision between multiple neighbor nodes in the BFS or DFS algorithms, assume we always choose the letter closest to the beginning of the alphabet first.</a:t>
            </a:r>
          </a:p>
        </p:txBody>
      </p:sp>
      <p:pic>
        <p:nvPicPr>
          <p:cNvPr id="5" name="Picture 4" descr="15.jpg"/>
          <p:cNvPicPr>
            <a:picLocks noChangeAspect="1"/>
          </p:cNvPicPr>
          <p:nvPr/>
        </p:nvPicPr>
        <p:blipFill>
          <a:blip r:embed="rId2" cstate="print"/>
          <a:srcRect t="10756" b="13950"/>
          <a:stretch>
            <a:fillRect/>
          </a:stretch>
        </p:blipFill>
        <p:spPr>
          <a:xfrm>
            <a:off x="2209800" y="2133600"/>
            <a:ext cx="4411981" cy="2133600"/>
          </a:xfrm>
          <a:prstGeom prst="rect">
            <a:avLst/>
          </a:prstGeom>
        </p:spPr>
      </p:pic>
      <p:sp>
        <p:nvSpPr>
          <p:cNvPr id="8" name="TextBox 7"/>
          <p:cNvSpPr txBox="1"/>
          <p:nvPr/>
        </p:nvSpPr>
        <p:spPr>
          <a:xfrm>
            <a:off x="838200" y="4334232"/>
            <a:ext cx="7924800" cy="2092881"/>
          </a:xfrm>
          <a:prstGeom prst="rect">
            <a:avLst/>
          </a:prstGeom>
          <a:noFill/>
        </p:spPr>
        <p:txBody>
          <a:bodyPr wrap="square" rtlCol="0">
            <a:spAutoFit/>
          </a:bodyPr>
          <a:lstStyle/>
          <a:p>
            <a:r>
              <a:rPr lang="en-US" sz="2800" dirty="0" smtClean="0"/>
              <a:t>In what order will the nodes be visited using a Breadth First Search? </a:t>
            </a:r>
            <a:r>
              <a:rPr lang="en-US" sz="2800" dirty="0" smtClean="0">
                <a:solidFill>
                  <a:srgbClr val="FF0000"/>
                </a:solidFill>
              </a:rPr>
              <a:t>The answer is: ABDCEGHF</a:t>
            </a:r>
          </a:p>
          <a:p>
            <a:r>
              <a:rPr lang="en-US" sz="2800" dirty="0" smtClean="0"/>
              <a:t>In what order will the nodes be visited using a Depth First Search? </a:t>
            </a:r>
            <a:r>
              <a:rPr lang="en-US" sz="2800" dirty="0" smtClean="0">
                <a:solidFill>
                  <a:srgbClr val="FF0000"/>
                </a:solidFill>
              </a:rPr>
              <a:t>The answer is: ABCEHFGD</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How can we get ?</a:t>
            </a:r>
            <a:endParaRPr lang="en-US" dirty="0">
              <a:solidFill>
                <a:srgbClr val="0070C0"/>
              </a:solidFill>
            </a:endParaRPr>
          </a:p>
        </p:txBody>
      </p:sp>
      <p:sp>
        <p:nvSpPr>
          <p:cNvPr id="3" name="Content Placeholder 2"/>
          <p:cNvSpPr>
            <a:spLocks noGrp="1"/>
          </p:cNvSpPr>
          <p:nvPr>
            <p:ph idx="1"/>
          </p:nvPr>
        </p:nvSpPr>
        <p:spPr>
          <a:xfrm>
            <a:off x="609600" y="1295400"/>
            <a:ext cx="5410200" cy="5029200"/>
          </a:xfrm>
        </p:spPr>
        <p:txBody>
          <a:bodyPr>
            <a:normAutofit/>
          </a:bodyPr>
          <a:lstStyle/>
          <a:p>
            <a:pPr>
              <a:buNone/>
            </a:pPr>
            <a:r>
              <a:rPr lang="en-US" sz="2800" dirty="0" smtClean="0">
                <a:solidFill>
                  <a:srgbClr val="0070C0"/>
                </a:solidFill>
              </a:rPr>
              <a:t>A-&gt;B-&gt;D</a:t>
            </a:r>
          </a:p>
          <a:p>
            <a:pPr>
              <a:buNone/>
            </a:pPr>
            <a:r>
              <a:rPr lang="en-US" sz="2800" dirty="0" smtClean="0">
                <a:solidFill>
                  <a:srgbClr val="0070C0"/>
                </a:solidFill>
              </a:rPr>
              <a:t>B-&gt;C-&gt;E-&gt;G</a:t>
            </a:r>
          </a:p>
          <a:p>
            <a:pPr>
              <a:buNone/>
            </a:pPr>
            <a:r>
              <a:rPr lang="en-US" sz="2800" dirty="0" smtClean="0">
                <a:solidFill>
                  <a:srgbClr val="0070C0"/>
                </a:solidFill>
              </a:rPr>
              <a:t>D-&gt;C</a:t>
            </a:r>
          </a:p>
          <a:p>
            <a:pPr>
              <a:buNone/>
            </a:pPr>
            <a:r>
              <a:rPr lang="en-US" sz="2800" dirty="0" smtClean="0">
                <a:solidFill>
                  <a:srgbClr val="0070C0"/>
                </a:solidFill>
              </a:rPr>
              <a:t>C-&gt;A</a:t>
            </a:r>
          </a:p>
          <a:p>
            <a:pPr>
              <a:buNone/>
            </a:pPr>
            <a:r>
              <a:rPr lang="en-US" sz="2800" dirty="0" smtClean="0">
                <a:solidFill>
                  <a:srgbClr val="0070C0"/>
                </a:solidFill>
              </a:rPr>
              <a:t>E-&gt;H</a:t>
            </a:r>
          </a:p>
          <a:p>
            <a:pPr>
              <a:buNone/>
            </a:pPr>
            <a:r>
              <a:rPr lang="en-US" sz="2800" dirty="0" smtClean="0">
                <a:solidFill>
                  <a:srgbClr val="0070C0"/>
                </a:solidFill>
              </a:rPr>
              <a:t>G-&gt;F</a:t>
            </a:r>
          </a:p>
          <a:p>
            <a:pPr>
              <a:buNone/>
            </a:pPr>
            <a:r>
              <a:rPr lang="en-US" sz="2800" dirty="0" smtClean="0">
                <a:solidFill>
                  <a:srgbClr val="0070C0"/>
                </a:solidFill>
              </a:rPr>
              <a:t>H-&gt;F-&gt;G</a:t>
            </a:r>
          </a:p>
          <a:p>
            <a:pPr>
              <a:buNone/>
            </a:pPr>
            <a:r>
              <a:rPr lang="en-US" sz="2800" dirty="0" smtClean="0">
                <a:solidFill>
                  <a:srgbClr val="0070C0"/>
                </a:solidFill>
              </a:rPr>
              <a:t>So for BFS, the answer is ABDCEGHF</a:t>
            </a:r>
          </a:p>
          <a:p>
            <a:pPr>
              <a:buNone/>
            </a:pPr>
            <a:r>
              <a:rPr lang="en-US" sz="2800" dirty="0" smtClean="0">
                <a:solidFill>
                  <a:srgbClr val="0070C0"/>
                </a:solidFill>
              </a:rPr>
              <a:t>     for DFS, the answer is ABCEHFGD</a:t>
            </a:r>
          </a:p>
          <a:p>
            <a:pPr>
              <a:buNone/>
            </a:pPr>
            <a:endParaRPr lang="en-US" sz="4400" dirty="0" smtClean="0">
              <a:solidFill>
                <a:srgbClr val="0070C0"/>
              </a:solidFill>
            </a:endParaRPr>
          </a:p>
          <a:p>
            <a:pPr>
              <a:buNone/>
            </a:pPr>
            <a:endParaRPr lang="en-US" sz="4400" dirty="0" smtClean="0">
              <a:solidFill>
                <a:srgbClr val="0070C0"/>
              </a:solidFill>
            </a:endParaRPr>
          </a:p>
          <a:p>
            <a:pPr>
              <a:buNone/>
            </a:pPr>
            <a:endParaRPr lang="en-US" sz="4400" dirty="0" smtClean="0">
              <a:solidFill>
                <a:srgbClr val="0070C0"/>
              </a:solidFill>
            </a:endParaRPr>
          </a:p>
          <a:p>
            <a:pPr>
              <a:buNone/>
            </a:pPr>
            <a:endParaRPr lang="en-US" sz="4400" dirty="0" smtClean="0">
              <a:solidFill>
                <a:srgbClr val="0070C0"/>
              </a:solidFill>
            </a:endParaRPr>
          </a:p>
        </p:txBody>
      </p:sp>
      <p:pic>
        <p:nvPicPr>
          <p:cNvPr id="4" name="Picture 3" descr="15.jpg"/>
          <p:cNvPicPr>
            <a:picLocks noChangeAspect="1"/>
          </p:cNvPicPr>
          <p:nvPr/>
        </p:nvPicPr>
        <p:blipFill>
          <a:blip r:embed="rId2" cstate="print"/>
          <a:srcRect t="10756" b="13950"/>
          <a:stretch>
            <a:fillRect/>
          </a:stretch>
        </p:blipFill>
        <p:spPr>
          <a:xfrm>
            <a:off x="3200400" y="1752600"/>
            <a:ext cx="4411981" cy="21336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b="1" dirty="0" smtClean="0"/>
              <a:t>Shooting balloon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09600" y="990600"/>
            <a:ext cx="8153400" cy="5334000"/>
          </a:xfrm>
        </p:spPr>
        <p:txBody>
          <a:bodyPr>
            <a:normAutofit/>
          </a:bodyPr>
          <a:lstStyle/>
          <a:p>
            <a:r>
              <a:rPr lang="en-US" sz="2800" dirty="0" smtClean="0"/>
              <a:t>Suppose you are playing  game of shooting balloon. You expect to shoot n balloons in the board, assuming you are sharpshooter, 100% hit.  There are two scenarios, you need find the appropriate Big Oh notation for each scenario. In these problems, one unit of work is shooting one balloon.</a:t>
            </a:r>
          </a:p>
          <a:p>
            <a:endParaRPr lang="en-US" sz="2800" dirty="0" smtClean="0"/>
          </a:p>
        </p:txBody>
      </p:sp>
      <p:pic>
        <p:nvPicPr>
          <p:cNvPr id="3" name="Picture 2" descr="bb.jpg"/>
          <p:cNvPicPr>
            <a:picLocks noChangeAspect="1"/>
          </p:cNvPicPr>
          <p:nvPr/>
        </p:nvPicPr>
        <p:blipFill>
          <a:blip r:embed="rId2" cstate="print"/>
          <a:stretch>
            <a:fillRect/>
          </a:stretch>
        </p:blipFill>
        <p:spPr>
          <a:xfrm>
            <a:off x="2133600" y="3733800"/>
            <a:ext cx="5329473" cy="269138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09600" y="304800"/>
            <a:ext cx="8153400" cy="6019800"/>
          </a:xfrm>
        </p:spPr>
        <p:txBody>
          <a:bodyPr>
            <a:noAutofit/>
          </a:bodyPr>
          <a:lstStyle/>
          <a:p>
            <a:r>
              <a:rPr lang="en-US" dirty="0" smtClean="0"/>
              <a:t>Scenario 1: For every 2 balloons you are able to shoot, one new balloon is inserted in the board. So, if there were 20 balloons, after you shoot the first 2, there are 19 on the board. After you shoot the next 2, there are 18 on the board. How many balloons do you shoot before the board is empty?</a:t>
            </a:r>
          </a:p>
          <a:p>
            <a:r>
              <a:rPr lang="en-US" dirty="0" smtClean="0"/>
              <a:t>A: O(1)</a:t>
            </a:r>
          </a:p>
          <a:p>
            <a:r>
              <a:rPr lang="en-US" dirty="0" smtClean="0"/>
              <a:t>B: O(n)</a:t>
            </a:r>
          </a:p>
          <a:p>
            <a:r>
              <a:rPr lang="en-US" dirty="0" smtClean="0"/>
              <a:t>C: O(</a:t>
            </a:r>
            <a:r>
              <a:rPr lang="en-US" dirty="0" err="1" smtClean="0"/>
              <a:t>lgn</a:t>
            </a:r>
            <a:r>
              <a:rPr lang="en-US" dirty="0" smtClean="0"/>
              <a:t>)</a:t>
            </a:r>
          </a:p>
          <a:p>
            <a:r>
              <a:rPr lang="en-US" dirty="0" smtClean="0"/>
              <a:t>D: O(n²)</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09600" y="304800"/>
            <a:ext cx="8153400" cy="6324600"/>
          </a:xfrm>
        </p:spPr>
        <p:txBody>
          <a:bodyPr>
            <a:noAutofit/>
          </a:bodyPr>
          <a:lstStyle/>
          <a:p>
            <a:r>
              <a:rPr lang="en-US" sz="2600" dirty="0" smtClean="0"/>
              <a:t>Scenario 1: For every 2 balloons you are able to shoot, one new balloon is inserted in the board. So, if there were 20 balloons, after you shoot the first 2, there are 19 on the board. After you shoot the next 2, there are 18 on the board. How many balloons do you shoot before the board is empty?</a:t>
            </a:r>
          </a:p>
          <a:p>
            <a:r>
              <a:rPr lang="en-US" sz="2600" dirty="0" smtClean="0"/>
              <a:t>A: O(1)</a:t>
            </a:r>
          </a:p>
          <a:p>
            <a:r>
              <a:rPr lang="en-US" sz="2600" dirty="0" smtClean="0">
                <a:solidFill>
                  <a:srgbClr val="FF0000"/>
                </a:solidFill>
              </a:rPr>
              <a:t>B: O(n)</a:t>
            </a:r>
          </a:p>
          <a:p>
            <a:r>
              <a:rPr lang="en-US" sz="2600" dirty="0" smtClean="0"/>
              <a:t>C: O(</a:t>
            </a:r>
            <a:r>
              <a:rPr lang="en-US" sz="2600" dirty="0" err="1" smtClean="0"/>
              <a:t>lgn</a:t>
            </a:r>
            <a:r>
              <a:rPr lang="en-US" sz="2600" dirty="0" smtClean="0"/>
              <a:t>)</a:t>
            </a:r>
          </a:p>
          <a:p>
            <a:r>
              <a:rPr lang="en-US" sz="2600" dirty="0" smtClean="0"/>
              <a:t>D: O(n²)</a:t>
            </a:r>
          </a:p>
          <a:p>
            <a:pPr>
              <a:buNone/>
            </a:pPr>
            <a:r>
              <a:rPr lang="en-US" sz="2600" dirty="0" smtClean="0">
                <a:solidFill>
                  <a:srgbClr val="FF0000"/>
                </a:solidFill>
              </a:rPr>
              <a:t>if One balloon on the board, you shoot 1 balloon in total, if two balloons on the board, you shoot 3 balloons,  if three balloons on the board, you shoot 5 balloons in total. So follow it, you shoot 2*n-1</a:t>
            </a:r>
            <a:r>
              <a:rPr lang="en-US" sz="2600" dirty="0" smtClean="0">
                <a:solidFill>
                  <a:srgbClr val="FF0000"/>
                </a:solidFill>
              </a:rPr>
              <a:t> </a:t>
            </a:r>
            <a:r>
              <a:rPr lang="en-US" sz="2600" dirty="0" smtClean="0">
                <a:solidFill>
                  <a:srgbClr val="FF0000"/>
                </a:solidFill>
              </a:rPr>
              <a:t>balloons in total.</a:t>
            </a:r>
            <a:endParaRPr lang="en-US" sz="2600" dirty="0" smtClean="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09600" y="304800"/>
            <a:ext cx="8153400" cy="6019800"/>
          </a:xfrm>
        </p:spPr>
        <p:txBody>
          <a:bodyPr>
            <a:noAutofit/>
          </a:bodyPr>
          <a:lstStyle/>
          <a:p>
            <a:r>
              <a:rPr lang="en-US" sz="2800" dirty="0" smtClean="0"/>
              <a:t>Scenario 2: By the time you have shoot the first n balloons, </a:t>
            </a:r>
            <a:r>
              <a:rPr lang="en-US" sz="2800" dirty="0" smtClean="0"/>
              <a:t>n-1 </a:t>
            </a:r>
            <a:r>
              <a:rPr lang="en-US" sz="2800" dirty="0" smtClean="0"/>
              <a:t>new balloons have been inserted on the board.  After shooting those </a:t>
            </a:r>
            <a:r>
              <a:rPr lang="en-US" sz="2800" dirty="0" smtClean="0"/>
              <a:t>n-1 </a:t>
            </a:r>
            <a:r>
              <a:rPr lang="en-US" sz="2800" dirty="0" smtClean="0"/>
              <a:t>balloons, there are </a:t>
            </a:r>
            <a:r>
              <a:rPr lang="en-US" sz="2800" dirty="0" smtClean="0"/>
              <a:t>n-2 </a:t>
            </a:r>
            <a:r>
              <a:rPr lang="en-US" sz="2800" dirty="0" smtClean="0"/>
              <a:t>new balloons are inserted on the board.  After checking out those </a:t>
            </a:r>
            <a:r>
              <a:rPr lang="en-US" sz="2800" dirty="0" smtClean="0"/>
              <a:t>n-2 </a:t>
            </a:r>
            <a:r>
              <a:rPr lang="en-US" sz="2800" dirty="0" smtClean="0"/>
              <a:t>balloons , there are </a:t>
            </a:r>
            <a:r>
              <a:rPr lang="en-US" sz="2800" dirty="0" smtClean="0"/>
              <a:t>n-3 </a:t>
            </a:r>
            <a:r>
              <a:rPr lang="en-US" sz="2800" dirty="0" smtClean="0"/>
              <a:t>new balloons on the board.  This same pattern continues until on new balloon are inserted on the board.   How many total balloons do you shoot before the board is empty?</a:t>
            </a:r>
          </a:p>
          <a:p>
            <a:r>
              <a:rPr lang="en-US" sz="2800" dirty="0" smtClean="0"/>
              <a:t>A: O(1)</a:t>
            </a:r>
          </a:p>
          <a:p>
            <a:r>
              <a:rPr lang="en-US" sz="2800" dirty="0" smtClean="0"/>
              <a:t>B: O(n)</a:t>
            </a:r>
          </a:p>
          <a:p>
            <a:r>
              <a:rPr lang="en-US" sz="2800" dirty="0" smtClean="0"/>
              <a:t>C: O(</a:t>
            </a:r>
            <a:r>
              <a:rPr lang="en-US" sz="2800" dirty="0" err="1" smtClean="0"/>
              <a:t>lgn</a:t>
            </a:r>
            <a:r>
              <a:rPr lang="en-US" sz="2800" dirty="0" smtClean="0"/>
              <a:t>)</a:t>
            </a:r>
          </a:p>
          <a:p>
            <a:r>
              <a:rPr lang="en-US" sz="2800" dirty="0" smtClean="0"/>
              <a:t>D: O(n²)</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09600" y="304800"/>
            <a:ext cx="8153400" cy="6400800"/>
          </a:xfrm>
        </p:spPr>
        <p:txBody>
          <a:bodyPr>
            <a:noAutofit/>
          </a:bodyPr>
          <a:lstStyle/>
          <a:p>
            <a:r>
              <a:rPr lang="en-US" sz="2700" dirty="0" smtClean="0"/>
              <a:t>Scenario 2: By the time you have shoot the first n balloons, n-1 new balloons have been inserted on the board.  After shooting those n-1 balloons, there are n-2 new balloons are inserted on the board.  After checking out those n-2 balloons , there are n-3 new balloons on the board.  This same pattern continues until on new balloon are inserted on the board.   How many total balloons do you shoot before the board is empty?</a:t>
            </a:r>
          </a:p>
          <a:p>
            <a:r>
              <a:rPr lang="en-US" sz="2700" dirty="0" smtClean="0"/>
              <a:t>A: O(1)</a:t>
            </a:r>
          </a:p>
          <a:p>
            <a:r>
              <a:rPr lang="en-US" sz="2700" dirty="0" smtClean="0"/>
              <a:t>B: O(n)</a:t>
            </a:r>
          </a:p>
          <a:p>
            <a:r>
              <a:rPr lang="en-US" sz="2700" dirty="0" smtClean="0"/>
              <a:t>C: O(</a:t>
            </a:r>
            <a:r>
              <a:rPr lang="en-US" sz="2700" dirty="0" err="1" smtClean="0"/>
              <a:t>lgn</a:t>
            </a:r>
            <a:r>
              <a:rPr lang="en-US" sz="2700" dirty="0" smtClean="0"/>
              <a:t>)</a:t>
            </a:r>
          </a:p>
          <a:p>
            <a:r>
              <a:rPr lang="en-US" sz="2700" dirty="0" smtClean="0">
                <a:solidFill>
                  <a:srgbClr val="FF0000"/>
                </a:solidFill>
              </a:rPr>
              <a:t>D: O(n²) </a:t>
            </a:r>
          </a:p>
          <a:p>
            <a:pPr>
              <a:buNone/>
            </a:pPr>
            <a:r>
              <a:rPr lang="en-US" sz="2700" dirty="0" smtClean="0">
                <a:solidFill>
                  <a:srgbClr val="FF0000"/>
                </a:solidFill>
              </a:rPr>
              <a:t>   (n+n-1+n-2+n-3+……+n-(n-1)+n-(n))=(n*n-(n*(n+1)/2))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b="1" dirty="0" smtClean="0"/>
              <a:t>Graph Search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1447800"/>
          </a:xfrm>
        </p:spPr>
        <p:txBody>
          <a:bodyPr>
            <a:normAutofit fontScale="85000" lnSpcReduction="10000"/>
          </a:bodyPr>
          <a:lstStyle/>
          <a:p>
            <a:r>
              <a:rPr lang="en-US" dirty="0" smtClean="0"/>
              <a:t>In the following graphs, assume that if there is ever a choice amongst multiple nodes, both the BFS and DFS algorithms will choose the left-most node first.</a:t>
            </a:r>
            <a:endParaRPr lang="en-US" sz="2800" dirty="0" smtClean="0"/>
          </a:p>
        </p:txBody>
      </p:sp>
      <p:pic>
        <p:nvPicPr>
          <p:cNvPr id="5" name="Picture 4" descr="11.jpg"/>
          <p:cNvPicPr>
            <a:picLocks noChangeAspect="1"/>
          </p:cNvPicPr>
          <p:nvPr/>
        </p:nvPicPr>
        <p:blipFill>
          <a:blip r:embed="rId2" cstate="print"/>
          <a:srcRect t="6478"/>
          <a:stretch>
            <a:fillRect/>
          </a:stretch>
        </p:blipFill>
        <p:spPr>
          <a:xfrm>
            <a:off x="2057400" y="1752600"/>
            <a:ext cx="4432344" cy="3300413"/>
          </a:xfrm>
          <a:prstGeom prst="rect">
            <a:avLst/>
          </a:prstGeom>
        </p:spPr>
      </p:pic>
      <p:sp>
        <p:nvSpPr>
          <p:cNvPr id="6" name="TextBox 5"/>
          <p:cNvSpPr txBox="1"/>
          <p:nvPr/>
        </p:nvSpPr>
        <p:spPr>
          <a:xfrm>
            <a:off x="533400" y="5257800"/>
            <a:ext cx="8610600" cy="1338828"/>
          </a:xfrm>
          <a:prstGeom prst="rect">
            <a:avLst/>
          </a:prstGeom>
          <a:noFill/>
        </p:spPr>
        <p:txBody>
          <a:bodyPr wrap="square" rtlCol="0">
            <a:spAutoFit/>
          </a:bodyPr>
          <a:lstStyle/>
          <a:p>
            <a:r>
              <a:rPr lang="en-US" sz="2700" dirty="0" smtClean="0"/>
              <a:t>Starting from the green node at the top, which algorithm will visit the least number of nodes before visiting the yellow goal node? </a:t>
            </a:r>
            <a:endParaRPr lang="en-US" sz="27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09600" y="990600"/>
            <a:ext cx="8153400" cy="4495800"/>
          </a:xfrm>
        </p:spPr>
        <p:txBody>
          <a:bodyPr>
            <a:normAutofit fontScale="92500" lnSpcReduction="20000"/>
          </a:bodyPr>
          <a:lstStyle/>
          <a:p>
            <a:r>
              <a:rPr lang="en-US" sz="3600" dirty="0" smtClean="0"/>
              <a:t>A: BFS</a:t>
            </a:r>
          </a:p>
          <a:p>
            <a:pPr>
              <a:buNone/>
            </a:pPr>
            <a:endParaRPr lang="en-US" sz="3600" dirty="0" smtClean="0"/>
          </a:p>
          <a:p>
            <a:r>
              <a:rPr lang="en-US" sz="3600" dirty="0" smtClean="0"/>
              <a:t>B: DFS</a:t>
            </a:r>
          </a:p>
          <a:p>
            <a:pPr>
              <a:buNone/>
            </a:pPr>
            <a:endParaRPr lang="en-US" sz="3600" dirty="0" smtClean="0"/>
          </a:p>
          <a:p>
            <a:r>
              <a:rPr lang="en-US" sz="3600" dirty="0" smtClean="0"/>
              <a:t>C: Neither BFS nor DFS will ever encounter the goal node in this graph.</a:t>
            </a:r>
          </a:p>
          <a:p>
            <a:pPr>
              <a:buNone/>
            </a:pPr>
            <a:endParaRPr lang="en-US" sz="3600" dirty="0" smtClean="0"/>
          </a:p>
          <a:p>
            <a:r>
              <a:rPr lang="en-US" sz="3600" dirty="0" smtClean="0"/>
              <a:t>D: BFS and DFS encounter same number of nodes before encounter the goal node</a:t>
            </a:r>
          </a:p>
          <a:p>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09600" y="990600"/>
            <a:ext cx="8153400" cy="4495800"/>
          </a:xfrm>
        </p:spPr>
        <p:txBody>
          <a:bodyPr>
            <a:normAutofit fontScale="92500" lnSpcReduction="20000"/>
          </a:bodyPr>
          <a:lstStyle/>
          <a:p>
            <a:r>
              <a:rPr lang="en-US" sz="3600" dirty="0" smtClean="0">
                <a:solidFill>
                  <a:srgbClr val="FF0000"/>
                </a:solidFill>
              </a:rPr>
              <a:t>A: BFS</a:t>
            </a:r>
          </a:p>
          <a:p>
            <a:pPr>
              <a:buNone/>
            </a:pPr>
            <a:endParaRPr lang="en-US" sz="3600" dirty="0" smtClean="0"/>
          </a:p>
          <a:p>
            <a:r>
              <a:rPr lang="en-US" sz="3600" dirty="0" smtClean="0"/>
              <a:t>B: DFS</a:t>
            </a:r>
          </a:p>
          <a:p>
            <a:pPr>
              <a:buNone/>
            </a:pPr>
            <a:endParaRPr lang="en-US" sz="3600" dirty="0" smtClean="0"/>
          </a:p>
          <a:p>
            <a:r>
              <a:rPr lang="en-US" sz="3600" dirty="0" smtClean="0"/>
              <a:t>C: Neither BFS nor DFS will ever encounter the goal node in this graph.</a:t>
            </a:r>
          </a:p>
          <a:p>
            <a:pPr>
              <a:buNone/>
            </a:pPr>
            <a:endParaRPr lang="en-US" sz="3600" dirty="0" smtClean="0"/>
          </a:p>
          <a:p>
            <a:r>
              <a:rPr lang="en-US" sz="3600" dirty="0" smtClean="0"/>
              <a:t>D: BFS and DFS encounter same number of nodes before encounter the goal node</a:t>
            </a:r>
          </a:p>
          <a:p>
            <a:endParaRPr lang="en-US" sz="3600" dirty="0" smtClean="0"/>
          </a:p>
          <a:p>
            <a:pPr>
              <a:buNone/>
            </a:pPr>
            <a:endParaRPr lang="en-US" sz="3600" dirty="0" smtClean="0"/>
          </a:p>
          <a:p>
            <a:endParaRPr lang="en-US" sz="2800" dirty="0" smtClean="0"/>
          </a:p>
        </p:txBody>
      </p:sp>
      <p:sp>
        <p:nvSpPr>
          <p:cNvPr id="3" name="TextBox 2"/>
          <p:cNvSpPr txBox="1"/>
          <p:nvPr/>
        </p:nvSpPr>
        <p:spPr>
          <a:xfrm>
            <a:off x="685800" y="5638800"/>
            <a:ext cx="8153400" cy="584775"/>
          </a:xfrm>
          <a:prstGeom prst="rect">
            <a:avLst/>
          </a:prstGeom>
          <a:noFill/>
        </p:spPr>
        <p:txBody>
          <a:bodyPr wrap="square" rtlCol="0">
            <a:spAutoFit/>
          </a:bodyPr>
          <a:lstStyle/>
          <a:p>
            <a:r>
              <a:rPr lang="en-US" sz="3200" dirty="0" smtClean="0">
                <a:solidFill>
                  <a:srgbClr val="FF0000"/>
                </a:solidFill>
              </a:rPr>
              <a:t>The answer is BFS</a:t>
            </a:r>
            <a:endParaRPr lang="en-US" sz="32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How can we get ?</a:t>
            </a:r>
            <a:endParaRPr lang="en-US" dirty="0">
              <a:solidFill>
                <a:srgbClr val="0070C0"/>
              </a:solidFill>
            </a:endParaRPr>
          </a:p>
        </p:txBody>
      </p:sp>
      <p:sp>
        <p:nvSpPr>
          <p:cNvPr id="3" name="Content Placeholder 2"/>
          <p:cNvSpPr>
            <a:spLocks noGrp="1"/>
          </p:cNvSpPr>
          <p:nvPr>
            <p:ph idx="1"/>
          </p:nvPr>
        </p:nvSpPr>
        <p:spPr>
          <a:xfrm>
            <a:off x="304800" y="1371600"/>
            <a:ext cx="8534400" cy="1752600"/>
          </a:xfrm>
        </p:spPr>
        <p:txBody>
          <a:bodyPr>
            <a:normAutofit/>
          </a:bodyPr>
          <a:lstStyle/>
          <a:p>
            <a:pPr>
              <a:buNone/>
            </a:pPr>
            <a:r>
              <a:rPr lang="en-US" sz="2800" dirty="0" smtClean="0">
                <a:solidFill>
                  <a:srgbClr val="0070C0"/>
                </a:solidFill>
              </a:rPr>
              <a:t>For BFS algorithm, visiting a node’s siblings before its children, while in DFS algorithm, visiting a node’s children before its siblings</a:t>
            </a:r>
          </a:p>
        </p:txBody>
      </p:sp>
      <p:pic>
        <p:nvPicPr>
          <p:cNvPr id="4" name="Picture 3" descr="12.jpg"/>
          <p:cNvPicPr>
            <a:picLocks noChangeAspect="1"/>
          </p:cNvPicPr>
          <p:nvPr/>
        </p:nvPicPr>
        <p:blipFill>
          <a:blip r:embed="rId2" cstate="print"/>
          <a:stretch>
            <a:fillRect/>
          </a:stretch>
        </p:blipFill>
        <p:spPr>
          <a:xfrm>
            <a:off x="762000" y="2971800"/>
            <a:ext cx="3733800" cy="2995478"/>
          </a:xfrm>
          <a:prstGeom prst="rect">
            <a:avLst/>
          </a:prstGeom>
        </p:spPr>
      </p:pic>
      <p:sp>
        <p:nvSpPr>
          <p:cNvPr id="5" name="TextBox 4"/>
          <p:cNvSpPr txBox="1"/>
          <p:nvPr/>
        </p:nvSpPr>
        <p:spPr>
          <a:xfrm>
            <a:off x="4343400" y="3200400"/>
            <a:ext cx="4419600" cy="2743200"/>
          </a:xfrm>
          <a:prstGeom prst="rect">
            <a:avLst/>
          </a:prstGeom>
          <a:noFill/>
        </p:spPr>
        <p:txBody>
          <a:bodyPr wrap="square" rtlCol="0">
            <a:spAutoFit/>
          </a:bodyPr>
          <a:lstStyle/>
          <a:p>
            <a:r>
              <a:rPr lang="en-US" sz="2800" dirty="0" smtClean="0">
                <a:solidFill>
                  <a:schemeClr val="tx2">
                    <a:lumMod val="60000"/>
                    <a:lumOff val="40000"/>
                  </a:schemeClr>
                </a:solidFill>
              </a:rPr>
              <a:t>Before countering goal node F:</a:t>
            </a:r>
          </a:p>
          <a:p>
            <a:r>
              <a:rPr lang="en-US" sz="2800" dirty="0" smtClean="0">
                <a:solidFill>
                  <a:schemeClr val="tx2">
                    <a:lumMod val="60000"/>
                    <a:lumOff val="40000"/>
                  </a:schemeClr>
                </a:solidFill>
              </a:rPr>
              <a:t>BFS algorithm encounters nodes:  ABCDE</a:t>
            </a:r>
          </a:p>
          <a:p>
            <a:r>
              <a:rPr lang="en-US" sz="2800" dirty="0" smtClean="0">
                <a:solidFill>
                  <a:schemeClr val="tx2">
                    <a:lumMod val="60000"/>
                    <a:lumOff val="40000"/>
                  </a:schemeClr>
                </a:solidFill>
              </a:rPr>
              <a:t>DFS algorithm encounters nodes:  ABDHLIEJMC</a:t>
            </a:r>
            <a:endParaRPr lang="en-US" sz="28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1447800"/>
          </a:xfrm>
        </p:spPr>
        <p:txBody>
          <a:bodyPr>
            <a:normAutofit fontScale="85000" lnSpcReduction="10000"/>
          </a:bodyPr>
          <a:lstStyle/>
          <a:p>
            <a:r>
              <a:rPr lang="en-US" dirty="0" smtClean="0"/>
              <a:t>In the following graphs, assume that if there is ever a choice amongst multiple nodes, both the BFS and DFS algorithms will choose the left-most node first.</a:t>
            </a:r>
            <a:endParaRPr lang="en-US" sz="2800" dirty="0" smtClean="0"/>
          </a:p>
        </p:txBody>
      </p:sp>
      <p:sp>
        <p:nvSpPr>
          <p:cNvPr id="6" name="TextBox 5"/>
          <p:cNvSpPr txBox="1"/>
          <p:nvPr/>
        </p:nvSpPr>
        <p:spPr>
          <a:xfrm>
            <a:off x="533400" y="5257800"/>
            <a:ext cx="8610600" cy="1338828"/>
          </a:xfrm>
          <a:prstGeom prst="rect">
            <a:avLst/>
          </a:prstGeom>
          <a:noFill/>
        </p:spPr>
        <p:txBody>
          <a:bodyPr wrap="square" rtlCol="0">
            <a:spAutoFit/>
          </a:bodyPr>
          <a:lstStyle/>
          <a:p>
            <a:r>
              <a:rPr lang="en-US" sz="2700" dirty="0" smtClean="0"/>
              <a:t>Starting from the green node at the top, which algorithm will visit the least number of nodes before visiting the yellow goal node? </a:t>
            </a:r>
            <a:endParaRPr lang="en-US" sz="2700" dirty="0"/>
          </a:p>
        </p:txBody>
      </p:sp>
      <p:pic>
        <p:nvPicPr>
          <p:cNvPr id="7" name="Picture 6" descr="13.jpg"/>
          <p:cNvPicPr>
            <a:picLocks noChangeAspect="1"/>
          </p:cNvPicPr>
          <p:nvPr/>
        </p:nvPicPr>
        <p:blipFill>
          <a:blip r:embed="rId2" cstate="print"/>
          <a:stretch>
            <a:fillRect/>
          </a:stretch>
        </p:blipFill>
        <p:spPr>
          <a:xfrm>
            <a:off x="2286000" y="1905000"/>
            <a:ext cx="3824288" cy="305717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09600" y="990600"/>
            <a:ext cx="8153400" cy="4495800"/>
          </a:xfrm>
        </p:spPr>
        <p:txBody>
          <a:bodyPr>
            <a:normAutofit fontScale="92500" lnSpcReduction="20000"/>
          </a:bodyPr>
          <a:lstStyle/>
          <a:p>
            <a:r>
              <a:rPr lang="en-US" sz="3600" dirty="0" smtClean="0"/>
              <a:t>A: BFS</a:t>
            </a:r>
          </a:p>
          <a:p>
            <a:pPr>
              <a:buNone/>
            </a:pPr>
            <a:endParaRPr lang="en-US" sz="3600" dirty="0" smtClean="0"/>
          </a:p>
          <a:p>
            <a:r>
              <a:rPr lang="en-US" sz="3600" dirty="0" smtClean="0"/>
              <a:t>B: DFS</a:t>
            </a:r>
          </a:p>
          <a:p>
            <a:pPr>
              <a:buNone/>
            </a:pPr>
            <a:endParaRPr lang="en-US" sz="3600" dirty="0" smtClean="0"/>
          </a:p>
          <a:p>
            <a:r>
              <a:rPr lang="en-US" sz="3600" dirty="0" smtClean="0"/>
              <a:t>C: Neither BFS nor DFS will ever encounter the goal node in this graph.</a:t>
            </a:r>
          </a:p>
          <a:p>
            <a:pPr>
              <a:buNone/>
            </a:pPr>
            <a:endParaRPr lang="en-US" sz="3600" dirty="0" smtClean="0"/>
          </a:p>
          <a:p>
            <a:r>
              <a:rPr lang="en-US" sz="3600" dirty="0" smtClean="0"/>
              <a:t>D: BFS and DFS encounter same number of nodes before encounter the goal node</a:t>
            </a:r>
          </a:p>
          <a:p>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09600" y="990600"/>
            <a:ext cx="8153400" cy="4495800"/>
          </a:xfrm>
        </p:spPr>
        <p:txBody>
          <a:bodyPr>
            <a:normAutofit fontScale="92500" lnSpcReduction="20000"/>
          </a:bodyPr>
          <a:lstStyle/>
          <a:p>
            <a:r>
              <a:rPr lang="en-US" sz="3600" dirty="0" smtClean="0"/>
              <a:t>A: BFS</a:t>
            </a:r>
          </a:p>
          <a:p>
            <a:pPr>
              <a:buNone/>
            </a:pPr>
            <a:endParaRPr lang="en-US" sz="3600" dirty="0" smtClean="0"/>
          </a:p>
          <a:p>
            <a:r>
              <a:rPr lang="en-US" sz="3600" dirty="0" smtClean="0">
                <a:solidFill>
                  <a:srgbClr val="FF0000"/>
                </a:solidFill>
              </a:rPr>
              <a:t>B: DFS</a:t>
            </a:r>
          </a:p>
          <a:p>
            <a:pPr>
              <a:buNone/>
            </a:pPr>
            <a:endParaRPr lang="en-US" sz="3600" dirty="0" smtClean="0"/>
          </a:p>
          <a:p>
            <a:r>
              <a:rPr lang="en-US" sz="3600" dirty="0" smtClean="0"/>
              <a:t>C: Neither BFS nor DFS will ever encounter the goal node in this graph.</a:t>
            </a:r>
          </a:p>
          <a:p>
            <a:pPr>
              <a:buNone/>
            </a:pPr>
            <a:endParaRPr lang="en-US" sz="3600" dirty="0" smtClean="0"/>
          </a:p>
          <a:p>
            <a:r>
              <a:rPr lang="en-US" sz="3600" dirty="0" smtClean="0"/>
              <a:t>D: BFS and DFS encounter same number of nodes before encounter the goal node</a:t>
            </a:r>
          </a:p>
          <a:p>
            <a:endParaRPr lang="en-US" sz="3600" dirty="0" smtClean="0"/>
          </a:p>
          <a:p>
            <a:pPr>
              <a:buNone/>
            </a:pPr>
            <a:endParaRPr lang="en-US" sz="3600" dirty="0" smtClean="0"/>
          </a:p>
          <a:p>
            <a:endParaRPr lang="en-US" sz="2800" dirty="0" smtClean="0"/>
          </a:p>
        </p:txBody>
      </p:sp>
      <p:sp>
        <p:nvSpPr>
          <p:cNvPr id="3" name="TextBox 2"/>
          <p:cNvSpPr txBox="1"/>
          <p:nvPr/>
        </p:nvSpPr>
        <p:spPr>
          <a:xfrm>
            <a:off x="685800" y="5638800"/>
            <a:ext cx="8153400" cy="584775"/>
          </a:xfrm>
          <a:prstGeom prst="rect">
            <a:avLst/>
          </a:prstGeom>
          <a:noFill/>
        </p:spPr>
        <p:txBody>
          <a:bodyPr wrap="square" rtlCol="0">
            <a:spAutoFit/>
          </a:bodyPr>
          <a:lstStyle/>
          <a:p>
            <a:r>
              <a:rPr lang="en-US" sz="3200" dirty="0" smtClean="0">
                <a:solidFill>
                  <a:srgbClr val="FF0000"/>
                </a:solidFill>
              </a:rPr>
              <a:t>The answer is DFS</a:t>
            </a:r>
            <a:endParaRPr lang="en-US" sz="3200"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859</Words>
  <Application>Microsoft Office PowerPoint</Application>
  <PresentationFormat>On-screen Show (4:3)</PresentationFormat>
  <Paragraphs>89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Assignment 12  Sample problems</vt:lpstr>
      <vt:lpstr>Graph Search </vt:lpstr>
      <vt:lpstr>Slide 3</vt:lpstr>
      <vt:lpstr>Slide 4</vt:lpstr>
      <vt:lpstr>Slide 5</vt:lpstr>
      <vt:lpstr>How can we get ?</vt:lpstr>
      <vt:lpstr>Slide 7</vt:lpstr>
      <vt:lpstr>Slide 8</vt:lpstr>
      <vt:lpstr>Slide 9</vt:lpstr>
      <vt:lpstr>How can we get ?</vt:lpstr>
      <vt:lpstr>Slide 11</vt:lpstr>
      <vt:lpstr>Slide 12</vt:lpstr>
      <vt:lpstr>How can we get ?</vt:lpstr>
      <vt:lpstr>Shooting balloon</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UPC Assignment 1 Sample problems</dc:title>
  <dc:creator>Jing Zhang</dc:creator>
  <cp:lastModifiedBy>Jing Zhang</cp:lastModifiedBy>
  <cp:revision>117</cp:revision>
  <dcterms:created xsi:type="dcterms:W3CDTF">2011-09-22T05:41:38Z</dcterms:created>
  <dcterms:modified xsi:type="dcterms:W3CDTF">2011-11-27T03:30:52Z</dcterms:modified>
</cp:coreProperties>
</file>