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0" r:id="rId2"/>
    <p:sldId id="276" r:id="rId3"/>
    <p:sldId id="326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56" r:id="rId15"/>
    <p:sldId id="520" r:id="rId16"/>
    <p:sldId id="536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3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57" r:id="rId33"/>
    <p:sldId id="538" r:id="rId34"/>
    <p:sldId id="539" r:id="rId35"/>
    <p:sldId id="377" r:id="rId36"/>
  </p:sldIdLst>
  <p:sldSz cx="9144000" cy="6858000" type="screen4x3"/>
  <p:notesSz cx="7099300" cy="10234613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66"/>
    <a:srgbClr val="3399FF"/>
    <a:srgbClr val="0033CC"/>
    <a:srgbClr val="000099"/>
    <a:srgbClr val="808080"/>
    <a:srgbClr val="5F5F5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/>
    <p:restoredTop sz="94254"/>
  </p:normalViewPr>
  <p:slideViewPr>
    <p:cSldViewPr showGuides="1">
      <p:cViewPr varScale="1">
        <p:scale>
          <a:sx n="84" d="100"/>
          <a:sy n="84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F4F664-1650-487E-AD75-73178DC41CC4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502937-4162-4EF3-B0BD-7E4AA460D5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3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511245-2F95-47BF-8A9E-A618464C88CC}" type="datetime3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charset="0"/>
                <a:cs typeface="+mn-cs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0C3C9C-4F57-4EAF-9DFC-8E5CF829FA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01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0483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9CAC58-94A5-469B-8DEA-186603CBD80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484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614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1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614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50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812894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854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50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310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255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71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5060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81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5964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/>
              <a:t>18</a:t>
            </a:fld>
            <a:endParaRPr lang="en-US" altLang="en-US" dirty="0"/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283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/>
              <a:t>19</a:t>
            </a:fld>
            <a:endParaRPr lang="en-US" altLang="en-US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090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/>
              <a:t>20</a:t>
            </a:fld>
            <a:endParaRPr lang="en-US" altLang="en-US" dirty="0"/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711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266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32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723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Grp="1" noChangeArrowheads="1"/>
          </p:cNvSpPr>
          <p:nvPr>
            <p:ph type="hdr" sz="quarter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The University of Adelaide, School of Computer Science</a:t>
            </a:r>
          </a:p>
        </p:txBody>
      </p:sp>
      <p:sp>
        <p:nvSpPr>
          <p:cNvPr id="21507" name="Rectangle 3"/>
          <p:cNvSpPr txBox="1">
            <a:spLocks noGrp="1" noChangeArrowheads="1"/>
          </p:cNvSpPr>
          <p:nvPr>
            <p:ph type="dt" sz="half"/>
          </p:nvPr>
        </p:nvSpPr>
        <p:spPr bwMode="auto"/>
        <p:txBody>
          <a:bodyPr wrap="square" lIns="96661" tIns="48331" rIns="96661" bIns="48331" numCol="1" anchor="t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360B11-E24C-4B31-A791-74F6013D88E0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 September 2022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1508" name="Rectangle 6"/>
          <p:cNvSpPr txBox="1">
            <a:spLocks noGrp="1" noChangeArrowheads="1"/>
          </p:cNvSpPr>
          <p:nvPr>
            <p:ph type="ftr" sz="quarter"/>
          </p:nvPr>
        </p:nvSpPr>
        <p:spPr bwMode="auto"/>
        <p:txBody>
          <a:bodyPr wrap="square" lIns="96661" tIns="48331" rIns="96661" bIns="48331" numCol="1" anchor="b" anchorCtr="0" compatLnSpc="1"/>
          <a:lstStyle>
            <a:lvl1pPr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7105" eaLnBrk="0" hangingPunct="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Chapter 2 — Instructions: Language of the Computer</a:t>
            </a:r>
          </a:p>
        </p:txBody>
      </p:sp>
      <p:sp>
        <p:nvSpPr>
          <p:cNvPr id="819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 defTabSz="967105"/>
            <a:fld id="{9A0DB2DC-4C9A-4742-B13C-FB6460FD3503}" type="slidenum">
              <a:rPr lang="en-US" altLang="zh-CN" sz="1300" dirty="0">
                <a:latin typeface="Times New Roman" panose="02020603050405020304" charset="0"/>
              </a:rPr>
              <a:t>2</a:t>
            </a:fld>
            <a:endParaRPr lang="en-US" altLang="zh-CN" sz="1300" dirty="0">
              <a:latin typeface="Times New Roman" panose="02020603050405020304" charset="0"/>
            </a:endParaRPr>
          </a:p>
        </p:txBody>
      </p:sp>
      <p:sp>
        <p:nvSpPr>
          <p:cNvPr id="819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8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/>
          <a:lstStyle/>
          <a:p>
            <a:pPr lvl="0" eaLnBrk="1" hangingPunct="1"/>
            <a:endParaRPr lang="en-AU" altLang="x-none" dirty="0"/>
          </a:p>
        </p:txBody>
      </p:sp>
    </p:spTree>
    <p:extLst>
      <p:ext uri="{BB962C8B-B14F-4D97-AF65-F5344CB8AC3E}">
        <p14:creationId xmlns:p14="http://schemas.microsoft.com/office/powerpoint/2010/main" val="339563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42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5654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52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4921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/>
              <a:t>26</a:t>
            </a:fld>
            <a:endParaRPr lang="en-US" altLang="en-US" dirty="0"/>
          </a:p>
        </p:txBody>
      </p:sp>
      <p:sp>
        <p:nvSpPr>
          <p:cNvPr id="563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9302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7267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83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4923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593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468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604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7075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188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614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537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06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95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885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97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9.#</a:t>
            </a: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854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8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8388350" y="6497638"/>
            <a:ext cx="576263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593B8-455B-4147-8342-0DD5E2CC034A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2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276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 indent="-285750"/>
            <a:r>
              <a:rPr lang="en-US" dirty="0"/>
              <a:t>Second level</a:t>
            </a:r>
          </a:p>
          <a:p>
            <a:pPr lvl="2" indent="-228600"/>
            <a:r>
              <a:rPr lang="en-US" dirty="0"/>
              <a:t>Third level</a:t>
            </a:r>
          </a:p>
          <a:p>
            <a:pPr lvl="3" indent="-228600"/>
            <a:r>
              <a:rPr lang="en-US" dirty="0"/>
              <a:t>Fourth level</a:t>
            </a:r>
          </a:p>
          <a:p>
            <a:pPr lvl="4" indent="-228600"/>
            <a:r>
              <a:rPr lang="en-US" dirty="0"/>
              <a:t>Fifth level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0" y="62293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9538335" imgH="663575" progId="">
                  <p:embed/>
                </p:oleObj>
              </mc:Choice>
              <mc:Fallback>
                <p:oleObj r:id="rId16" imgW="9538335" imgH="663575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6229350"/>
                        <a:ext cx="914400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6059488"/>
            <a:ext cx="4932363" cy="465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S.V.JANSI RANI/Assoc Prof /CSE/SSNCE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6804025" y="6035675"/>
            <a:ext cx="1439863" cy="275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D55843-A326-468F-ADB2-F18F489A1FD3}" type="slidenum">
              <a:rPr kumimoji="0" lang="en-AU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r>
              <a:rPr kumimoji="0" lang="en-AU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/3</a:t>
            </a:r>
            <a:r>
              <a:rPr kumimoji="0" lang="en-US" altLang="en-AU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endParaRPr kumimoji="0" lang="en-US" alt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1"/>
          <p:cNvSpPr/>
          <p:nvPr/>
        </p:nvSpPr>
        <p:spPr>
          <a:xfrm>
            <a:off x="2843213" y="886460"/>
            <a:ext cx="4881880" cy="117411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Link Layer - Services and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altLang="en-GB" dirty="0">
                <a:solidFill>
                  <a:srgbClr val="00009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Addressing</a:t>
            </a:r>
          </a:p>
        </p:txBody>
      </p:sp>
      <p:sp>
        <p:nvSpPr>
          <p:cNvPr id="5122" name="Rectangle 12"/>
          <p:cNvSpPr/>
          <p:nvPr/>
        </p:nvSpPr>
        <p:spPr>
          <a:xfrm>
            <a:off x="2843213" y="2060575"/>
            <a:ext cx="5832475" cy="1033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S.V.Jansi Rani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AU" altLang="x-none" sz="1800" dirty="0">
                <a:solidFill>
                  <a:srgbClr val="0066FF"/>
                </a:solidFill>
                <a:latin typeface="Arial" panose="020B0604020202020204" pitchFamily="34" charset="0"/>
              </a:rPr>
              <a:t>Associate Professor  / CSE</a:t>
            </a:r>
            <a:endParaRPr lang="en-GB" altLang="x-none" sz="1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</a:pPr>
            <a:endParaRPr lang="en-GB" altLang="x-none" sz="1800" dirty="0">
              <a:solidFill>
                <a:srgbClr val="0066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Text Box 13"/>
          <p:cNvSpPr txBox="1"/>
          <p:nvPr/>
        </p:nvSpPr>
        <p:spPr>
          <a:xfrm>
            <a:off x="2268538" y="0"/>
            <a:ext cx="43592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charset="0"/>
              </a:rPr>
              <a:t>Computer Networks</a:t>
            </a:r>
            <a:endParaRPr lang="en-GB" altLang="x-none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4" name="Rectangle 40"/>
          <p:cNvSpPr txBox="1"/>
          <p:nvPr/>
        </p:nvSpPr>
        <p:spPr>
          <a:xfrm>
            <a:off x="1044575" y="6454775"/>
            <a:ext cx="7272338" cy="358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endParaRPr lang="en-AU" altLang="en-US" sz="1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10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2293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2294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2295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2296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2297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5004435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Two Categories of Links</a:t>
            </a:r>
          </a:p>
        </p:txBody>
      </p:sp>
      <p:sp>
        <p:nvSpPr>
          <p:cNvPr id="12299" name="Rectangle 10"/>
          <p:cNvSpPr/>
          <p:nvPr/>
        </p:nvSpPr>
        <p:spPr>
          <a:xfrm>
            <a:off x="381000" y="1293813"/>
            <a:ext cx="7924800" cy="1814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Data-link layer controls how the medium is used</a:t>
            </a:r>
          </a:p>
          <a:p>
            <a:pPr algn="just" eaLnBrk="0" hangingPunct="0"/>
            <a:endParaRPr lang="en-US" altLang="en-US" sz="2800" dirty="0">
              <a:latin typeface="Times New Roman" panose="02020603050405020304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Point-to-point link or a broadcast link</a:t>
            </a:r>
          </a:p>
          <a:p>
            <a:pPr algn="just" eaLnBrk="0" hangingPunct="0"/>
            <a:endParaRPr lang="en-US" altLang="en-US" sz="28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11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3317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3318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3319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3320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3321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3175635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Two Sublayers</a:t>
            </a:r>
          </a:p>
        </p:txBody>
      </p:sp>
      <p:sp>
        <p:nvSpPr>
          <p:cNvPr id="13323" name="Rectangle 10"/>
          <p:cNvSpPr/>
          <p:nvPr/>
        </p:nvSpPr>
        <p:spPr>
          <a:xfrm>
            <a:off x="381000" y="1293813"/>
            <a:ext cx="7924800" cy="26765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Data Link Control (DLC) and media access control (MAC)</a:t>
            </a:r>
          </a:p>
          <a:p>
            <a:pPr algn="just" eaLnBrk="0" hangingPunct="0"/>
            <a:endParaRPr lang="en-US" altLang="en-US" sz="2800" dirty="0">
              <a:latin typeface="Times New Roman" panose="02020603050405020304" charset="0"/>
            </a:endParaRPr>
          </a:p>
          <a:p>
            <a:pPr algn="just" eaLnBrk="0" hangingPunct="0"/>
            <a:r>
              <a:rPr lang="en-US" altLang="en-US" sz="2800" dirty="0">
                <a:latin typeface="Times New Roman" panose="02020603050405020304" charset="0"/>
                <a:sym typeface="+mn-ea"/>
              </a:rPr>
              <a:t>Media access control (MAC) -specific to broadcast link</a:t>
            </a:r>
            <a:endParaRPr lang="en-US" altLang="en-US" sz="2800" dirty="0">
              <a:latin typeface="Times New Roman" panose="02020603050405020304" charset="0"/>
            </a:endParaRPr>
          </a:p>
          <a:p>
            <a:pPr algn="just" eaLnBrk="0" hangingPunct="0"/>
            <a:endParaRPr lang="en-US" altLang="en-US" sz="28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12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4339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Dividing the data-link layer into two sublayers</a:t>
            </a:r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84250"/>
            <a:ext cx="4741863" cy="2443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733800"/>
            <a:ext cx="4741863" cy="2443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13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91750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en-US" altLang="en-US" i="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917507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58673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 LINK-LAYER ADDRESSING</a:t>
            </a:r>
          </a:p>
        </p:txBody>
      </p:sp>
      <p:sp>
        <p:nvSpPr>
          <p:cNvPr id="15365" name="Text Box 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endParaRPr lang="en-US" altLang="en-US" sz="1800" i="0" dirty="0">
              <a:latin typeface="Times New Roman" panose="02020603050405020304" charset="0"/>
            </a:endParaRPr>
          </a:p>
        </p:txBody>
      </p:sp>
      <p:sp>
        <p:nvSpPr>
          <p:cNvPr id="15366" name="Rectangle 7"/>
          <p:cNvSpPr/>
          <p:nvPr/>
        </p:nvSpPr>
        <p:spPr>
          <a:xfrm>
            <a:off x="260350" y="1371600"/>
            <a:ext cx="8153400" cy="403187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-Roman"/>
              </a:rPr>
              <a:t> </a:t>
            </a:r>
            <a:r>
              <a:rPr lang="en-US" altLang="en-US" sz="2800" dirty="0">
                <a:latin typeface="Times-Roman"/>
              </a:rPr>
              <a:t>The source and destination IP addresses define the two ends but cannot define which links the packet  should pass through.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-Roman"/>
              </a:rPr>
              <a:t>Link Layer address / MAC Address/ Hardware Address /Physical Address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-Roman"/>
              </a:rPr>
              <a:t>Encapsulated in a frame and two data-link addresses are added to the frame header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-Roman"/>
              </a:rPr>
              <a:t>These two addresses are changed every time the frame moves from one link to another.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0" y="0"/>
          <a:ext cx="91446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24675" imgH="4591050" progId="Paint.Picture">
                  <p:embed/>
                </p:oleObj>
              </mc:Choice>
              <mc:Fallback>
                <p:oleObj r:id="rId2" imgW="6924675" imgH="45910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63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90880" y="187960"/>
            <a:ext cx="467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Ld,Ls,Ns,Nd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15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6387" name="Rectangle 14"/>
          <p:cNvSpPr/>
          <p:nvPr/>
        </p:nvSpPr>
        <p:spPr>
          <a:xfrm>
            <a:off x="152400" y="133985"/>
            <a:ext cx="88392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IP addresses and link-layer addresses in a small internet</a:t>
            </a:r>
          </a:p>
        </p:txBody>
      </p:sp>
      <p:graphicFrame>
        <p:nvGraphicFramePr>
          <p:cNvPr id="2" name="Object 1"/>
          <p:cNvGraphicFramePr/>
          <p:nvPr/>
        </p:nvGraphicFramePr>
        <p:xfrm>
          <a:off x="0" y="635"/>
          <a:ext cx="9144000" cy="685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24675" imgH="4591050" progId="Paint.Picture">
                  <p:embed/>
                </p:oleObj>
              </mc:Choice>
              <mc:Fallback>
                <p:oleObj r:id="rId3" imgW="6924675" imgH="45910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9144000" cy="685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More....?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IP address of a router does not appear in any datagram sent from a source to a destination, why do we need to assign IP addresses to routers?</a:t>
            </a:r>
          </a:p>
          <a:p>
            <a:r>
              <a:rPr lang="en-US"/>
              <a:t>Why do we need more than one IP address in a router, one for each interface?</a:t>
            </a:r>
          </a:p>
          <a:p>
            <a:r>
              <a:rPr lang="en-US"/>
              <a:t>How are the source and destination IP addresses in a packet determined?</a:t>
            </a:r>
          </a:p>
          <a:p>
            <a:r>
              <a:rPr lang="en-US"/>
              <a:t>How are the source and destination link-layer addresses determined for each link?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17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5131435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Three Types of addresses</a:t>
            </a:r>
          </a:p>
        </p:txBody>
      </p:sp>
      <p:sp>
        <p:nvSpPr>
          <p:cNvPr id="17419" name="Rectangle 10"/>
          <p:cNvSpPr/>
          <p:nvPr/>
        </p:nvSpPr>
        <p:spPr>
          <a:xfrm>
            <a:off x="381000" y="1293813"/>
            <a:ext cx="7924800" cy="31076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Some link-layer protocols define three types of addresses: </a:t>
            </a:r>
          </a:p>
          <a:p>
            <a:pPr lvl="2" algn="just" eaLnBrk="0" hangingPunct="0"/>
            <a:r>
              <a:rPr lang="en-US" altLang="en-US" sz="2800" dirty="0">
                <a:latin typeface="Times New Roman" panose="02020603050405020304" charset="0"/>
              </a:rPr>
              <a:t>Unicast</a:t>
            </a:r>
          </a:p>
          <a:p>
            <a:pPr lvl="2" algn="just" eaLnBrk="0" hangingPunct="0"/>
            <a:endParaRPr lang="en-US" altLang="en-US" sz="2800" dirty="0">
              <a:latin typeface="Times New Roman" panose="02020603050405020304" charset="0"/>
            </a:endParaRPr>
          </a:p>
          <a:p>
            <a:pPr lvl="2" algn="just" eaLnBrk="0" hangingPunct="0"/>
            <a:r>
              <a:rPr lang="en-US" altLang="en-US" sz="2800" dirty="0">
                <a:latin typeface="Times New Roman" panose="02020603050405020304" charset="0"/>
              </a:rPr>
              <a:t>Multicast</a:t>
            </a:r>
          </a:p>
          <a:p>
            <a:pPr lvl="2" algn="just" eaLnBrk="0" hangingPunct="0"/>
            <a:endParaRPr lang="en-US" altLang="en-US" sz="2800" dirty="0">
              <a:latin typeface="Times New Roman" panose="02020603050405020304" charset="0"/>
            </a:endParaRPr>
          </a:p>
          <a:p>
            <a:pPr lvl="2" algn="just" eaLnBrk="0" hangingPunct="0"/>
            <a:r>
              <a:rPr lang="en-US" altLang="en-US" sz="2800" dirty="0">
                <a:latin typeface="Times New Roman" panose="02020603050405020304" charset="0"/>
              </a:rPr>
              <a:t>Broadcast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"/>
          <p:cNvSpPr txBox="1"/>
          <p:nvPr/>
        </p:nvSpPr>
        <p:spPr>
          <a:xfrm>
            <a:off x="76200" y="696913"/>
            <a:ext cx="88392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b="0" i="0" dirty="0">
                <a:latin typeface="Times New Roman" panose="02020603050405020304" charset="0"/>
                <a:cs typeface="Times New Roman" panose="02020603050405020304" charset="0"/>
              </a:rPr>
              <a:t>Unicast link-layer addresses in the most common LAN, Ethernet, are 48 bits (six bytes) that are presented as 12 hexadecimal digits separated by colons; for example, the following is a link-layer address of a computer. </a:t>
            </a:r>
          </a:p>
          <a:p>
            <a:pPr algn="just" eaLnBrk="0" hangingPunct="0"/>
            <a:r>
              <a:rPr lang="en-US" altLang="en-US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LSB of first byte should be 0.</a:t>
            </a:r>
            <a:endParaRPr lang="en-US" altLang="en-US" sz="2800" b="0" i="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8435" name="Group 23"/>
          <p:cNvGrpSpPr/>
          <p:nvPr/>
        </p:nvGrpSpPr>
        <p:grpSpPr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8438" name="Rectangle 22"/>
            <p:cNvSpPr/>
            <p:nvPr/>
          </p:nvSpPr>
          <p:spPr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en-US" altLang="en-US" dirty="0">
                <a:latin typeface="Baby Kruffy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304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defRPr/>
              </a:pPr>
              <a:r>
                <a:rPr kumimoji="0" 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+mn-cs"/>
                </a:rPr>
                <a:t>Example </a:t>
              </a:r>
            </a:p>
          </p:txBody>
        </p:sp>
      </p:grpSp>
      <p:sp>
        <p:nvSpPr>
          <p:cNvPr id="18436" name="Rectangle 2"/>
          <p:cNvSpPr/>
          <p:nvPr/>
        </p:nvSpPr>
        <p:spPr>
          <a:xfrm>
            <a:off x="1981200" y="3911600"/>
            <a:ext cx="51482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000" i="0" dirty="0">
                <a:latin typeface="Arial Black" panose="020B0A04020102020204" pitchFamily="34" charset="0"/>
              </a:rPr>
              <a:t>A</a:t>
            </a:r>
            <a:r>
              <a:rPr lang="en-US" altLang="en-US" sz="4000" i="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altLang="en-US" sz="4000" i="0" dirty="0">
                <a:latin typeface="Arial Black" panose="020B0A04020102020204" pitchFamily="34" charset="0"/>
              </a:rPr>
              <a:t>:34:45:11:92:F1</a:t>
            </a:r>
          </a:p>
        </p:txBody>
      </p:sp>
      <p:sp>
        <p:nvSpPr>
          <p:cNvPr id="18437" name="Slide Number Placeholder 1"/>
          <p:cNvSpPr txBox="1">
            <a:spLocks noGrp="1"/>
          </p:cNvSpPr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18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0"/>
          <p:cNvSpPr txBox="1"/>
          <p:nvPr/>
        </p:nvSpPr>
        <p:spPr>
          <a:xfrm>
            <a:off x="76200" y="696913"/>
            <a:ext cx="88392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b="0" i="0" dirty="0">
                <a:latin typeface="Times New Roman" panose="02020603050405020304" charset="0"/>
                <a:cs typeface="Times New Roman" panose="02020603050405020304" charset="0"/>
              </a:rPr>
              <a:t>Multicast link-layer addresses in the most common LAN, Ethernet, are 48 bits (six bytes) that are presented as 12 hexadecimal digits separated by colons. </a:t>
            </a:r>
            <a:r>
              <a:rPr lang="en-US" altLang="en-US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LSB of first byte should be 1.</a:t>
            </a:r>
            <a:endParaRPr lang="en-US" altLang="en-US" sz="280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9459" name="Group 23"/>
          <p:cNvGrpSpPr/>
          <p:nvPr/>
        </p:nvGrpSpPr>
        <p:grpSpPr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9462" name="Rectangle 22"/>
            <p:cNvSpPr/>
            <p:nvPr/>
          </p:nvSpPr>
          <p:spPr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en-US" altLang="en-US" dirty="0">
                <a:latin typeface="Baby Kruffy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304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defRPr/>
              </a:pPr>
              <a:r>
                <a:rPr kumimoji="0" 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+mn-cs"/>
                </a:rPr>
                <a:t>Example </a:t>
              </a:r>
            </a:p>
          </p:txBody>
        </p:sp>
      </p:grpSp>
      <p:sp>
        <p:nvSpPr>
          <p:cNvPr id="19460" name="Rectangle 1"/>
          <p:cNvSpPr/>
          <p:nvPr/>
        </p:nvSpPr>
        <p:spPr>
          <a:xfrm>
            <a:off x="1600200" y="4106863"/>
            <a:ext cx="56515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4400" i="0" dirty="0">
                <a:latin typeface="Arial Black" panose="020B0A04020102020204" pitchFamily="34" charset="0"/>
              </a:rPr>
              <a:t>A</a:t>
            </a:r>
            <a:r>
              <a:rPr lang="en-US" altLang="en-US" sz="4400" i="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altLang="en-US" sz="4400" i="0" dirty="0">
                <a:latin typeface="Arial Black" panose="020B0A04020102020204" pitchFamily="34" charset="0"/>
              </a:rPr>
              <a:t>:34:45:11:92:F1</a:t>
            </a:r>
            <a:endParaRPr lang="en-US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19461" name="Slide Number Placeholder 1"/>
          <p:cNvSpPr txBox="1">
            <a:spLocks noGrp="1"/>
          </p:cNvSpPr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19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dirty="0">
                <a:latin typeface="+mj-lt"/>
                <a:ea typeface="+mj-ea"/>
                <a:cs typeface="+mj-cs"/>
              </a:rPr>
              <a:t>Agenda</a:t>
            </a:r>
            <a:endParaRPr lang="en-AU" altLang="x-none" dirty="0">
              <a:latin typeface="+mj-lt"/>
              <a:ea typeface="+mj-ea"/>
              <a:cs typeface="+mj-cs"/>
            </a:endParaRP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  <a:ea typeface="+mn-ea"/>
                <a:cs typeface="+mn-cs"/>
              </a:rPr>
              <a:t>Introduction to Link Layer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>
                <a:latin typeface="+mn-lt"/>
                <a:ea typeface="+mn-ea"/>
                <a:cs typeface="+mn-cs"/>
              </a:rPr>
              <a:t>	Link, nodes, services , point ot point and broadcast links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>
              <a:latin typeface="+mn-lt"/>
            </a:endParaRPr>
          </a:p>
          <a:p>
            <a:pPr algn="l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sz="2800" dirty="0">
                <a:latin typeface="+mn-lt"/>
              </a:rPr>
              <a:t>Link Layer Addressing</a:t>
            </a:r>
          </a:p>
          <a:p>
            <a:pPr algn="l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sz="2800" dirty="0">
                <a:latin typeface="+mn-lt"/>
              </a:rPr>
              <a:t>	Three types of addressing, ARP protocol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0"/>
          <p:cNvSpPr txBox="1"/>
          <p:nvPr/>
        </p:nvSpPr>
        <p:spPr>
          <a:xfrm>
            <a:off x="76200" y="696913"/>
            <a:ext cx="88392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b="0" i="0" dirty="0">
                <a:latin typeface="Times New Roman" panose="02020603050405020304" charset="0"/>
                <a:cs typeface="Times New Roman" panose="02020603050405020304" charset="0"/>
              </a:rPr>
              <a:t>Broadcast link-layer addresses in the most common LAN, Ethernet, are 48 bits, all 1s, that are presented as 12 hexadecimal digits separated by colons. The following shows a broadcast address:</a:t>
            </a:r>
            <a:endParaRPr lang="en-US" altLang="en-US" sz="2800" b="0" i="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20483" name="Group 23"/>
          <p:cNvGrpSpPr/>
          <p:nvPr/>
        </p:nvGrpSpPr>
        <p:grpSpPr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20486" name="Rectangle 22"/>
            <p:cNvSpPr/>
            <p:nvPr/>
          </p:nvSpPr>
          <p:spPr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en-US" altLang="en-US" dirty="0">
                <a:latin typeface="Baby Kruffy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304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defRPr/>
              </a:pPr>
              <a:r>
                <a:rPr kumimoji="0" 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+mn-cs"/>
                </a:rPr>
                <a:t>Example </a:t>
              </a:r>
            </a:p>
          </p:txBody>
        </p:sp>
      </p:grpSp>
      <p:pic>
        <p:nvPicPr>
          <p:cNvPr id="2048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3" y="3048000"/>
            <a:ext cx="5553075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Slide Number Placeholder 1"/>
          <p:cNvSpPr txBox="1">
            <a:spLocks noGrp="1"/>
          </p:cNvSpPr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20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21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21508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21509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21510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21511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21512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21513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7176135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 Address Resolution Protocol (ARP)</a:t>
            </a:r>
          </a:p>
        </p:txBody>
      </p:sp>
      <p:sp>
        <p:nvSpPr>
          <p:cNvPr id="21515" name="Rectangle 10"/>
          <p:cNvSpPr/>
          <p:nvPr/>
        </p:nvSpPr>
        <p:spPr>
          <a:xfrm>
            <a:off x="381000" y="1293813"/>
            <a:ext cx="7924800" cy="30813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Anytime a node has an IP datagram to send to another node in a link, it has the IP address of the receiving node. However, the IP address of the next node is not helpful in moving a frame through a link; we need the link-layer address of the next node. This is the time when the Address Resolution Protocol (ARP) becomes helpful.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22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2531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Position of ARP in TCP/IP protocol suite</a:t>
            </a:r>
          </a:p>
        </p:txBody>
      </p:sp>
      <p:pic>
        <p:nvPicPr>
          <p:cNvPr id="6554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452688"/>
            <a:ext cx="6953250" cy="250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23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3555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ARP operation</a:t>
            </a:r>
          </a:p>
        </p:txBody>
      </p:sp>
      <p:pic>
        <p:nvPicPr>
          <p:cNvPr id="6656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762000"/>
            <a:ext cx="7889875" cy="2747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3810000"/>
            <a:ext cx="7916862" cy="273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Instead of sending one broadcast frame (ARP request), one unicast frame (ARP response), and another unicast frame (for sending the datagram), system A can encapsulate the datagram and send it to the network.  System B receives it and keep it; other systems discard it.</a:t>
            </a:r>
          </a:p>
          <a:p>
            <a:r>
              <a:rPr lang="en-US"/>
              <a:t>Eg: 20 systems. A to B. 180 frames , 18 frames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25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4579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altLang="en-US" sz="2000" dirty="0">
                <a:latin typeface="Times-BoldItalic"/>
              </a:rPr>
              <a:t>ARP packet</a:t>
            </a:r>
          </a:p>
        </p:txBody>
      </p:sp>
      <p:pic>
        <p:nvPicPr>
          <p:cNvPr id="6758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8" y="2239963"/>
            <a:ext cx="7065962" cy="4008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713" y="1219200"/>
            <a:ext cx="3849687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20"/>
          <p:cNvSpPr txBox="1"/>
          <p:nvPr/>
        </p:nvSpPr>
        <p:spPr>
          <a:xfrm>
            <a:off x="76200" y="696913"/>
            <a:ext cx="88392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b="0" i="0" dirty="0">
                <a:latin typeface="Times New Roman" panose="02020603050405020304" charset="0"/>
                <a:cs typeface="Times New Roman" panose="02020603050405020304" charset="0"/>
              </a:rPr>
              <a:t>A host with IP address N1 and MAC address L1 has a packet to send to another host with IP address N2 and physical address L2 (which is unknown to the first host). The two hosts are on the same network. </a:t>
            </a:r>
            <a:endParaRPr lang="en-US" altLang="en-US" sz="2800" b="0" i="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25603" name="Group 23"/>
          <p:cNvGrpSpPr/>
          <p:nvPr/>
        </p:nvGrpSpPr>
        <p:grpSpPr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25605" name="Rectangle 22"/>
            <p:cNvSpPr/>
            <p:nvPr/>
          </p:nvSpPr>
          <p:spPr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 cap="flat" cmpd="sng">
              <a:solidFill>
                <a:srgbClr val="00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en-US" altLang="en-US" dirty="0">
                <a:latin typeface="Baby Kruffy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304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buFontTx/>
                <a:defRPr/>
              </a:pPr>
              <a:r>
                <a:rPr kumimoji="0" lang="en-US" kern="1200" cap="none" spc="0" normalizeH="0" baseline="0" noProof="0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+mn-cs"/>
                </a:rPr>
                <a:t>Example </a:t>
              </a:r>
            </a:p>
          </p:txBody>
        </p:sp>
      </p:grpSp>
      <p:sp>
        <p:nvSpPr>
          <p:cNvPr id="25604" name="Slide Number Placeholder 1"/>
          <p:cNvSpPr txBox="1">
            <a:spLocks noGrp="1"/>
          </p:cNvSpPr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26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27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6627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Example 9.4</a:t>
            </a:r>
          </a:p>
        </p:txBody>
      </p:sp>
      <p:pic>
        <p:nvPicPr>
          <p:cNvPr id="205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" y="609600"/>
            <a:ext cx="7967662" cy="1233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5" y="2286000"/>
            <a:ext cx="6996113" cy="210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72F7C-E6DC-4951-FF28-5B320773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84" y="4300478"/>
            <a:ext cx="6238875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28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7651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altLang="en-US" sz="2000" dirty="0">
                <a:latin typeface="Times-BoldItalic"/>
              </a:rPr>
              <a:t>The internet for our example</a:t>
            </a:r>
          </a:p>
        </p:txBody>
      </p:sp>
      <p:pic>
        <p:nvPicPr>
          <p:cNvPr id="307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43200"/>
            <a:ext cx="7534275" cy="139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29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8675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Flow of packets at Alice 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2D2D0-362D-E3BF-E139-0C7C0005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532765"/>
            <a:ext cx="8286750" cy="5991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4" descr="Uses and Benefits of Computer Network in Business Application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" y="274638"/>
            <a:ext cx="4708525" cy="5803900"/>
          </a:xfrm>
        </p:spPr>
      </p:pic>
      <p:pic>
        <p:nvPicPr>
          <p:cNvPr id="9218" name="Picture 6" descr="Top Team Computer Networks - Home | Face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488950"/>
            <a:ext cx="4097337" cy="5373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30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29699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 </a:t>
            </a:r>
            <a:r>
              <a:rPr lang="en-US" altLang="en-US" sz="2000" dirty="0">
                <a:latin typeface="Times-BoldItalic"/>
              </a:rPr>
              <a:t>Flow of activities at router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3D860-0BE2-7B16-5625-C3153B00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538162"/>
            <a:ext cx="7905750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31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A2696-6B69-1F61-8B0D-A4683C37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147637"/>
            <a:ext cx="8029575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381E2-2DE9-2C71-EFF0-70151131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52425"/>
            <a:ext cx="78200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2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Student should be able to </a:t>
            </a:r>
          </a:p>
          <a:p>
            <a:r>
              <a:rPr lang="en-US" dirty="0">
                <a:sym typeface="+mn-ea"/>
              </a:rPr>
              <a:t>Understand about link, nodes, point to point and broadcast links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Services of Data Link Layer</a:t>
            </a: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Demonstrate the different addressing of link layer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Explalin how ARP works</a:t>
            </a:r>
            <a:endParaRPr lang="en-US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message transfers from A to B via, R1,R2,R3. During intial configuration when R2 sends ARP request, what is link layer address of R3? ______________</a:t>
            </a:r>
          </a:p>
          <a:p>
            <a:r>
              <a:rPr lang="en-US"/>
              <a:t>List out the functions of link layer __________, _____,_________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5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IN" altLang="x-none" sz="5400" b="1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4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endParaRPr lang="en-US" altLang="en-US" i="0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3455670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lvl="2" indent="0" eaLnBrk="0" hangingPunct="0"/>
            <a:r>
              <a:rPr lang="en-US" altLang="en-US" i="0" dirty="0">
                <a:effectLst>
                  <a:outerShdw blurRad="38100" dist="38100" dir="2700000">
                    <a:srgbClr val="C0C0C0"/>
                  </a:outerShdw>
                </a:effectLst>
                <a:latin typeface="Times" pitchFamily="18" charset="0"/>
              </a:rPr>
              <a:t>  INTRODUCTION</a:t>
            </a:r>
          </a:p>
          <a:p>
            <a:pPr marL="0" lvl="2" indent="0" eaLnBrk="0" hangingPunct="0"/>
            <a:endParaRPr lang="en-US" altLang="en-US" i="0" dirty="0">
              <a:effectLst>
                <a:outerShdw blurRad="38100" dist="38100" dir="2700000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6149" name="Text Box 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endParaRPr lang="en-US" altLang="en-US" sz="1800" i="0" dirty="0">
              <a:latin typeface="Times New Roman" panose="02020603050405020304" charset="0"/>
            </a:endParaRPr>
          </a:p>
        </p:txBody>
      </p:sp>
      <p:sp>
        <p:nvSpPr>
          <p:cNvPr id="6150" name="Rectangle 8"/>
          <p:cNvSpPr/>
          <p:nvPr/>
        </p:nvSpPr>
        <p:spPr>
          <a:xfrm>
            <a:off x="381000" y="1658938"/>
            <a:ext cx="80772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dirty="0">
                <a:latin typeface="Times-Roman"/>
              </a:rPr>
              <a:t>The Internet is a combination of networks glued together by connecting devices (routers or switches). If a packet is to travel from a host to another host, it needs to pass through these networks.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5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7171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latin typeface="Times-BoldItalic"/>
              </a:rPr>
              <a:t>Communication at the data-link layer</a:t>
            </a:r>
          </a:p>
        </p:txBody>
      </p:sp>
      <p:pic>
        <p:nvPicPr>
          <p:cNvPr id="717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8" y="838200"/>
            <a:ext cx="5160962" cy="548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5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1447800"/>
            <a:ext cx="2171700" cy="4794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6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6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7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199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0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1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35864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Nodes and Links</a:t>
            </a:r>
          </a:p>
        </p:txBody>
      </p:sp>
      <p:sp>
        <p:nvSpPr>
          <p:cNvPr id="8203" name="Rectangle 10"/>
          <p:cNvSpPr/>
          <p:nvPr/>
        </p:nvSpPr>
        <p:spPr>
          <a:xfrm>
            <a:off x="381000" y="1293813"/>
            <a:ext cx="7924800" cy="31076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- Node-to-node</a:t>
            </a:r>
          </a:p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- Data unit from one point in the Internet needs to pass through many networks (LANs and WANs) to reach another point. </a:t>
            </a:r>
          </a:p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- LANs and WANs are connected by routers.</a:t>
            </a:r>
          </a:p>
          <a:p>
            <a:pPr algn="just" eaLnBrk="0" hangingPunct="0"/>
            <a:r>
              <a:rPr lang="en-US" altLang="en-US" sz="2800" dirty="0">
                <a:latin typeface="Times New Roman" panose="02020603050405020304" charset="0"/>
              </a:rPr>
              <a:t>- It is customary to refer to the two end hosts and the routers as nodes and the networks in between as links.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7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9219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altLang="en-US" sz="2000" dirty="0">
                <a:latin typeface="Times-BoldItalic"/>
              </a:rPr>
              <a:t>Nodes and Links</a:t>
            </a:r>
          </a:p>
        </p:txBody>
      </p:sp>
      <p:pic>
        <p:nvPicPr>
          <p:cNvPr id="922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3" y="1958975"/>
            <a:ext cx="8308975" cy="2940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8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0245" name="Rectangle 4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0246" name="Rectangle 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0247" name="Rectangle 6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0248" name="Rectangle 7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10249" name="Rectangle 8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en-US" altLang="en-US" sz="2400" b="0" i="0" dirty="0">
              <a:latin typeface="Tahoma" panose="020B0604030504040204" pitchFamily="34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143000" y="0"/>
            <a:ext cx="19608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  Services</a:t>
            </a:r>
          </a:p>
        </p:txBody>
      </p:sp>
      <p:sp>
        <p:nvSpPr>
          <p:cNvPr id="10251" name="Rectangle 10"/>
          <p:cNvSpPr/>
          <p:nvPr/>
        </p:nvSpPr>
        <p:spPr>
          <a:xfrm>
            <a:off x="381000" y="1293813"/>
            <a:ext cx="7924800" cy="39693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charset="0"/>
              </a:rPr>
              <a:t>The data-link layer is located between the physical and the network layers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charset="0"/>
              </a:rPr>
              <a:t>Encapsulate datagram/packet in a frame and decapsulate the datagram /packet from the frame - Analogy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charset="0"/>
              </a:rPr>
              <a:t>Framing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charset="0"/>
              </a:rPr>
              <a:t>Flow Control - Producer -Consumer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charset="0"/>
              </a:rPr>
              <a:t>Error Control</a:t>
            </a:r>
          </a:p>
          <a:p>
            <a:pPr marL="457200" indent="-457200" algn="just" eaLnBrk="0" hangingPunct="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charset="0"/>
              </a:rPr>
              <a:t>Congestion Control - sometimes in WAN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 txBox="1"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1" u="none" kern="1200" baseline="0">
                <a:solidFill>
                  <a:schemeClr val="tx1"/>
                </a:solidFill>
                <a:latin typeface="Baby Kruffy"/>
                <a:ea typeface="+mn-ea"/>
                <a:cs typeface="+mn-cs"/>
              </a:defRPr>
            </a:lvl5pPr>
          </a:lstStyle>
          <a:p>
            <a:pPr lvl="0" eaLnBrk="1" hangingPunct="1"/>
            <a:r>
              <a:rPr lang="en-US" altLang="en-US" sz="1200" i="0" dirty="0">
                <a:latin typeface="Arial" panose="020B0604020202020204" pitchFamily="34" charset="0"/>
              </a:rPr>
              <a:t>9.</a:t>
            </a:r>
            <a:fld id="{9A0DB2DC-4C9A-4742-B13C-FB6460FD3503}" type="slidenum">
              <a:rPr lang="en-US" altLang="en-US" sz="1200" i="0" dirty="0">
                <a:latin typeface="Arial" panose="020B0604020202020204" pitchFamily="34" charset="0"/>
              </a:rPr>
              <a:t>9</a:t>
            </a:fld>
            <a:endParaRPr lang="en-US" altLang="en-US" sz="1200" i="0" dirty="0">
              <a:latin typeface="Arial" panose="020B0604020202020204" pitchFamily="34" charset="0"/>
            </a:endParaRPr>
          </a:p>
        </p:txBody>
      </p:sp>
      <p:sp>
        <p:nvSpPr>
          <p:cNvPr id="11267" name="Rectangle 14"/>
          <p:cNvSpPr/>
          <p:nvPr/>
        </p:nvSpPr>
        <p:spPr>
          <a:xfrm>
            <a:off x="152400" y="133985"/>
            <a:ext cx="815340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dirty="0">
                <a:solidFill>
                  <a:srgbClr val="FF0000"/>
                </a:solidFill>
                <a:latin typeface="Times-BoldItalic"/>
              </a:rPr>
              <a:t> </a:t>
            </a:r>
            <a:r>
              <a:rPr lang="en-US" altLang="en-US" sz="2000" dirty="0">
                <a:latin typeface="Times-BoldItalic"/>
              </a:rPr>
              <a:t>A communication with only three nodes</a:t>
            </a:r>
          </a:p>
        </p:txBody>
      </p:sp>
      <p:pic>
        <p:nvPicPr>
          <p:cNvPr id="102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03625"/>
            <a:ext cx="7097713" cy="2263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84338"/>
            <a:ext cx="6184900" cy="1058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1000</Words>
  <Application>Microsoft Office PowerPoint</Application>
  <PresentationFormat>On-screen Show (4:3)</PresentationFormat>
  <Paragraphs>149</Paragraphs>
  <Slides>35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Black</vt:lpstr>
      <vt:lpstr>Baby Kruffy</vt:lpstr>
      <vt:lpstr>Tahoma</vt:lpstr>
      <vt:lpstr>Times</vt:lpstr>
      <vt:lpstr>Times New Roman</vt:lpstr>
      <vt:lpstr>Times-BoldItalic</vt:lpstr>
      <vt:lpstr>Times-Roman</vt:lpstr>
      <vt:lpstr>Verdana</vt:lpstr>
      <vt:lpstr>Wingdings</vt:lpstr>
      <vt:lpstr>1_Default Design</vt:lpstr>
      <vt:lpstr>Bitmap Image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More....?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</vt:lpstr>
      <vt:lpstr>Test Your Understanding</vt:lpstr>
      <vt:lpstr>THANK YOU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</dc:title>
  <dc:subject>Computer Networks</dc:subject>
  <dc:creator>Larry L. Peterson and Bruce S. Davie</dc:creator>
  <cp:lastModifiedBy>Jansi Rani S V</cp:lastModifiedBy>
  <cp:revision>369</cp:revision>
  <dcterms:created xsi:type="dcterms:W3CDTF">2008-07-27T22:34:00Z</dcterms:created>
  <dcterms:modified xsi:type="dcterms:W3CDTF">2022-09-02T03:18:10Z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