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70" r:id="rId2"/>
    <p:sldId id="276" r:id="rId3"/>
    <p:sldId id="326" r:id="rId4"/>
    <p:sldId id="580" r:id="rId5"/>
    <p:sldId id="684" r:id="rId6"/>
    <p:sldId id="685" r:id="rId7"/>
    <p:sldId id="686" r:id="rId8"/>
    <p:sldId id="581" r:id="rId9"/>
    <p:sldId id="582" r:id="rId10"/>
    <p:sldId id="583" r:id="rId11"/>
    <p:sldId id="584" r:id="rId12"/>
    <p:sldId id="585" r:id="rId13"/>
    <p:sldId id="586" r:id="rId14"/>
    <p:sldId id="587" r:id="rId15"/>
    <p:sldId id="588" r:id="rId16"/>
    <p:sldId id="589" r:id="rId17"/>
    <p:sldId id="590" r:id="rId18"/>
    <p:sldId id="591" r:id="rId19"/>
    <p:sldId id="791" r:id="rId20"/>
    <p:sldId id="792" r:id="rId21"/>
    <p:sldId id="793" r:id="rId22"/>
    <p:sldId id="794" r:id="rId23"/>
    <p:sldId id="795" r:id="rId24"/>
    <p:sldId id="796" r:id="rId25"/>
    <p:sldId id="797" r:id="rId26"/>
    <p:sldId id="798" r:id="rId27"/>
    <p:sldId id="799" r:id="rId28"/>
    <p:sldId id="651" r:id="rId29"/>
    <p:sldId id="652" r:id="rId30"/>
    <p:sldId id="653" r:id="rId31"/>
    <p:sldId id="654" r:id="rId32"/>
    <p:sldId id="655" r:id="rId33"/>
    <p:sldId id="800" r:id="rId34"/>
    <p:sldId id="656" r:id="rId35"/>
    <p:sldId id="658" r:id="rId36"/>
    <p:sldId id="835" r:id="rId37"/>
    <p:sldId id="832" r:id="rId38"/>
    <p:sldId id="831" r:id="rId39"/>
    <p:sldId id="377" r:id="rId40"/>
  </p:sldIdLst>
  <p:sldSz cx="9144000" cy="6858000" type="screen4x3"/>
  <p:notesSz cx="7099300" cy="10234613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6">
          <p15:clr>
            <a:srgbClr val="A4A3A4"/>
          </p15:clr>
        </p15:guide>
        <p15:guide id="2" pos="28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0066"/>
    <a:srgbClr val="3399FF"/>
    <a:srgbClr val="0033CC"/>
    <a:srgbClr val="000099"/>
    <a:srgbClr val="808080"/>
    <a:srgbClr val="5F5F5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/>
    <p:restoredTop sz="94254"/>
  </p:normalViewPr>
  <p:slideViewPr>
    <p:cSldViewPr showGuides="1">
      <p:cViewPr varScale="1">
        <p:scale>
          <a:sx n="84" d="100"/>
          <a:sy n="84" d="100"/>
        </p:scale>
        <p:origin x="1458" y="96"/>
      </p:cViewPr>
      <p:guideLst>
        <p:guide orient="horz" pos="2096"/>
        <p:guide pos="282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charset="0"/>
                <a:cs typeface="+mn-cs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charset="0"/>
                <a:cs typeface="+mn-cs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5F4F664-1650-487E-AD75-73178DC41CC4}" type="datetime3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2 September 2022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charset="0"/>
                <a:cs typeface="+mn-cs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7105">
              <a:defRPr sz="1300">
                <a:latin typeface="Times New Roman" panose="02020603050405020304" charset="0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502937-4162-4EF3-B0BD-7E4AA460D5DF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charset="0"/>
                <a:cs typeface="+mn-cs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charset="0"/>
                <a:cs typeface="+mn-cs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511245-2F95-47BF-8A9E-A618464C88CC}" type="datetime3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2 September 2022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410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charset="0"/>
                <a:cs typeface="+mn-cs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7105">
              <a:defRPr sz="1300">
                <a:latin typeface="Times New Roman" panose="02020603050405020304" charset="0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0C3C9C-4F57-4EAF-9DFC-8E5CF829FAB8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 txBox="1">
            <a:spLocks noGrp="1" noChangeArrowheads="1"/>
          </p:cNvSpPr>
          <p:nvPr>
            <p:ph type="hdr" sz="quarter"/>
          </p:nvPr>
        </p:nvSpPr>
        <p:spPr bwMode="auto"/>
        <p:txBody>
          <a:bodyPr wrap="square" lIns="96661" tIns="48331" rIns="96661" bIns="48331" numCol="1" anchor="t" anchorCtr="0" compatLnSpc="1"/>
          <a:lstStyle>
            <a:lvl1pPr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20483" name="Rectangle 3"/>
          <p:cNvSpPr txBox="1">
            <a:spLocks noGrp="1" noChangeArrowheads="1"/>
          </p:cNvSpPr>
          <p:nvPr>
            <p:ph type="dt" sz="half"/>
          </p:nvPr>
        </p:nvSpPr>
        <p:spPr bwMode="auto"/>
        <p:txBody>
          <a:bodyPr wrap="square" lIns="96661" tIns="48331" rIns="96661" bIns="48331" numCol="1" anchor="t" anchorCtr="0" compatLnSpc="1"/>
          <a:lstStyle>
            <a:lvl1pPr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9CAC58-94A5-469B-8DEA-186603CBD80E}" type="datetime3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2 September 2022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20484" name="Rectangle 6"/>
          <p:cNvSpPr txBox="1">
            <a:spLocks noGrp="1" noChangeArrowheads="1"/>
          </p:cNvSpPr>
          <p:nvPr>
            <p:ph type="ftr" sz="quarter"/>
          </p:nvPr>
        </p:nvSpPr>
        <p:spPr bwMode="auto"/>
        <p:txBody>
          <a:bodyPr wrap="square" lIns="96661" tIns="48331" rIns="96661" bIns="48331" numCol="1" anchor="b" anchorCtr="0" compatLnSpc="1"/>
          <a:lstStyle>
            <a:lvl1pPr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614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1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614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50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/>
          <a:lstStyle/>
          <a:p>
            <a:pPr lvl="0" eaLnBrk="1" hangingPunct="1"/>
            <a:endParaRPr lang="en-AU" altLang="x-non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11</a:t>
            </a:fld>
            <a:endParaRPr lang="en-US" sz="1200" b="0" dirty="0"/>
          </a:p>
        </p:txBody>
      </p:sp>
      <p:sp>
        <p:nvSpPr>
          <p:cNvPr id="968706" name="Slide Image Placeholder 96870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8707" name="Text Placeholder 96870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12</a:t>
            </a:fld>
            <a:endParaRPr lang="en-US" sz="1200" b="0" dirty="0"/>
          </a:p>
        </p:txBody>
      </p:sp>
      <p:sp>
        <p:nvSpPr>
          <p:cNvPr id="969730" name="Slide Image Placeholder 96972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9731" name="Text Placeholder 96973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13</a:t>
            </a:fld>
            <a:endParaRPr lang="en-US" sz="1200" b="0" dirty="0"/>
          </a:p>
        </p:txBody>
      </p:sp>
      <p:sp>
        <p:nvSpPr>
          <p:cNvPr id="970754" name="Slide Image Placeholder 97075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0755" name="Text Placeholder 97075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14</a:t>
            </a:fld>
            <a:endParaRPr lang="en-US" sz="1200" b="0" dirty="0"/>
          </a:p>
        </p:txBody>
      </p:sp>
      <p:sp>
        <p:nvSpPr>
          <p:cNvPr id="971778" name="Slide Image Placeholder 97177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1779" name="Text Placeholder 97177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15</a:t>
            </a:fld>
            <a:endParaRPr lang="en-US" sz="1200" b="0" dirty="0"/>
          </a:p>
        </p:txBody>
      </p:sp>
      <p:sp>
        <p:nvSpPr>
          <p:cNvPr id="972802" name="Slide Image Placeholder 97280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03" name="Text Placeholder 97280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16</a:t>
            </a:fld>
            <a:endParaRPr lang="en-US" sz="1200" b="0" dirty="0"/>
          </a:p>
        </p:txBody>
      </p:sp>
      <p:sp>
        <p:nvSpPr>
          <p:cNvPr id="973826" name="Slide Image Placeholder 97382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3827" name="Text Placeholder 97382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17</a:t>
            </a:fld>
            <a:endParaRPr lang="en-US" sz="1200" b="0" dirty="0"/>
          </a:p>
        </p:txBody>
      </p:sp>
      <p:sp>
        <p:nvSpPr>
          <p:cNvPr id="974850" name="Slide Image Placeholder 97484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4851" name="Text Placeholder 97485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18</a:t>
            </a:fld>
            <a:endParaRPr lang="en-US" sz="1200" b="0" dirty="0"/>
          </a:p>
        </p:txBody>
      </p:sp>
      <p:sp>
        <p:nvSpPr>
          <p:cNvPr id="975874" name="Slide Image Placeholder 97587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5875" name="Text Placeholder 97587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19</a:t>
            </a:fld>
            <a:endParaRPr lang="en-US" sz="1200" b="0" dirty="0"/>
          </a:p>
        </p:txBody>
      </p:sp>
      <p:sp>
        <p:nvSpPr>
          <p:cNvPr id="974850" name="Slide Image Placeholder 97484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4851" name="Text Placeholder 97485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25</a:t>
            </a:fld>
            <a:endParaRPr lang="en-US" sz="1200" b="0" dirty="0"/>
          </a:p>
        </p:txBody>
      </p:sp>
      <p:sp>
        <p:nvSpPr>
          <p:cNvPr id="987138" name="Slide Image Placeholder 98713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7139" name="Text Placeholder 98713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 txBox="1">
            <a:spLocks noGrp="1" noChangeArrowheads="1"/>
          </p:cNvSpPr>
          <p:nvPr>
            <p:ph type="hdr" sz="quarter"/>
          </p:nvPr>
        </p:nvSpPr>
        <p:spPr bwMode="auto"/>
        <p:txBody>
          <a:bodyPr wrap="square" lIns="96661" tIns="48331" rIns="96661" bIns="48331" numCol="1" anchor="t" anchorCtr="0" compatLnSpc="1"/>
          <a:lstStyle>
            <a:lvl1pPr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21507" name="Rectangle 3"/>
          <p:cNvSpPr txBox="1">
            <a:spLocks noGrp="1" noChangeArrowheads="1"/>
          </p:cNvSpPr>
          <p:nvPr>
            <p:ph type="dt" sz="half"/>
          </p:nvPr>
        </p:nvSpPr>
        <p:spPr bwMode="auto"/>
        <p:txBody>
          <a:bodyPr wrap="square" lIns="96661" tIns="48331" rIns="96661" bIns="48331" numCol="1" anchor="t" anchorCtr="0" compatLnSpc="1"/>
          <a:lstStyle>
            <a:lvl1pPr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360B11-E24C-4B31-A791-74F6013D88E0}" type="datetime3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2 September 2022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21508" name="Rectangle 6"/>
          <p:cNvSpPr txBox="1">
            <a:spLocks noGrp="1" noChangeArrowheads="1"/>
          </p:cNvSpPr>
          <p:nvPr>
            <p:ph type="ftr" sz="quarter"/>
          </p:nvPr>
        </p:nvSpPr>
        <p:spPr bwMode="auto"/>
        <p:txBody>
          <a:bodyPr wrap="square" lIns="96661" tIns="48331" rIns="96661" bIns="48331" numCol="1" anchor="b" anchorCtr="0" compatLnSpc="1"/>
          <a:lstStyle>
            <a:lvl1pPr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819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/>
          <a:lstStyle/>
          <a:p>
            <a:pPr lvl="0" algn="r" defTabSz="967105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2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819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8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/>
          <a:lstStyle/>
          <a:p>
            <a:pPr lvl="0" eaLnBrk="1" hangingPunct="1"/>
            <a:endParaRPr lang="en-AU" altLang="x-none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28</a:t>
            </a:fld>
            <a:endParaRPr lang="en-US" sz="1200" b="0" dirty="0"/>
          </a:p>
        </p:txBody>
      </p:sp>
      <p:sp>
        <p:nvSpPr>
          <p:cNvPr id="1032194" name="Slide Image Placeholder 103219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2195" name="Text Placeholder 103219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29</a:t>
            </a:fld>
            <a:endParaRPr lang="en-US" sz="1200" b="0" dirty="0"/>
          </a:p>
        </p:txBody>
      </p:sp>
      <p:sp>
        <p:nvSpPr>
          <p:cNvPr id="1033218" name="Slide Image Placeholder 103321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3219" name="Text Placeholder 103321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30</a:t>
            </a:fld>
            <a:endParaRPr lang="en-US" sz="1200" b="0" dirty="0"/>
          </a:p>
        </p:txBody>
      </p:sp>
      <p:sp>
        <p:nvSpPr>
          <p:cNvPr id="1034242" name="Slide Image Placeholder 103424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43" name="Text Placeholder 103424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31</a:t>
            </a:fld>
            <a:endParaRPr lang="en-US" sz="1200" b="0" dirty="0"/>
          </a:p>
        </p:txBody>
      </p:sp>
      <p:sp>
        <p:nvSpPr>
          <p:cNvPr id="1035266" name="Slide Image Placeholder 103526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5267" name="Text Placeholder 103526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32</a:t>
            </a:fld>
            <a:endParaRPr lang="en-US" sz="1200" b="0" dirty="0"/>
          </a:p>
        </p:txBody>
      </p:sp>
      <p:sp>
        <p:nvSpPr>
          <p:cNvPr id="1036290" name="Slide Image Placeholder 103628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6291" name="Text Placeholder 103629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34</a:t>
            </a:fld>
            <a:endParaRPr lang="en-US" sz="1200" b="0" dirty="0"/>
          </a:p>
        </p:txBody>
      </p:sp>
      <p:sp>
        <p:nvSpPr>
          <p:cNvPr id="1037314" name="Slide Image Placeholder 103731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7315" name="Text Placeholder 10373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35</a:t>
            </a:fld>
            <a:endParaRPr lang="en-US" sz="1200" b="0" dirty="0"/>
          </a:p>
        </p:txBody>
      </p:sp>
      <p:sp>
        <p:nvSpPr>
          <p:cNvPr id="1039362" name="Slide Image Placeholder 103936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9363" name="Text Placeholder 103936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4</a:t>
            </a:fld>
            <a:endParaRPr lang="en-US" sz="1200" b="0" dirty="0"/>
          </a:p>
        </p:txBody>
      </p:sp>
      <p:sp>
        <p:nvSpPr>
          <p:cNvPr id="964610" name="Slide Image Placeholder 96460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4611" name="Text Placeholder 9646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5</a:t>
            </a:fld>
            <a:endParaRPr lang="en-US" sz="1200" b="0" dirty="0"/>
          </a:p>
        </p:txBody>
      </p:sp>
      <p:sp>
        <p:nvSpPr>
          <p:cNvPr id="964610" name="Slide Image Placeholder 96460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4611" name="Text Placeholder 9646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6</a:t>
            </a:fld>
            <a:endParaRPr lang="en-US" sz="1200" b="0" dirty="0"/>
          </a:p>
        </p:txBody>
      </p:sp>
      <p:sp>
        <p:nvSpPr>
          <p:cNvPr id="964610" name="Slide Image Placeholder 96460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4611" name="Text Placeholder 9646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7</a:t>
            </a:fld>
            <a:endParaRPr lang="en-US" sz="1200" b="0" dirty="0"/>
          </a:p>
        </p:txBody>
      </p:sp>
      <p:sp>
        <p:nvSpPr>
          <p:cNvPr id="964610" name="Slide Image Placeholder 96460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4611" name="Text Placeholder 9646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8</a:t>
            </a:fld>
            <a:endParaRPr lang="en-US" sz="1200" b="0" dirty="0"/>
          </a:p>
        </p:txBody>
      </p:sp>
      <p:sp>
        <p:nvSpPr>
          <p:cNvPr id="965634" name="Slide Image Placeholder 96563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5635" name="Text Placeholder 96563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9</a:t>
            </a:fld>
            <a:endParaRPr lang="en-US" sz="1200" b="0" dirty="0"/>
          </a:p>
        </p:txBody>
      </p:sp>
      <p:sp>
        <p:nvSpPr>
          <p:cNvPr id="966658" name="Slide Image Placeholder 96665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6659" name="Text Placeholder 96665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10</a:t>
            </a:fld>
            <a:endParaRPr lang="en-US" sz="1200" b="0" dirty="0"/>
          </a:p>
        </p:txBody>
      </p:sp>
      <p:sp>
        <p:nvSpPr>
          <p:cNvPr id="967682" name="Slide Image Placeholder 96768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7683" name="Text Placeholder 96768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en-US" strike="noStrike" noProof="1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2341563" y="1916113"/>
            <a:ext cx="6623050" cy="46038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le 38"/>
          <p:cNvSpPr>
            <a:spLocks noChangeArrowheads="1"/>
          </p:cNvSpPr>
          <p:nvPr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8388350" y="6497638"/>
            <a:ext cx="576263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6593B8-455B-4147-8342-0DD5E2CC034A}" type="slidenum">
              <a:rPr kumimoji="0" lang="en-AU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 sz="28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276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 indent="-285750"/>
            <a:r>
              <a:rPr lang="en-US" dirty="0"/>
              <a:t>Second level</a:t>
            </a:r>
          </a:p>
          <a:p>
            <a:pPr lvl="2" indent="-228600"/>
            <a:r>
              <a:rPr lang="en-US" dirty="0"/>
              <a:t>Third level</a:t>
            </a:r>
          </a:p>
          <a:p>
            <a:pPr lvl="3" indent="-228600"/>
            <a:r>
              <a:rPr lang="en-US" dirty="0"/>
              <a:t>Fourth level</a:t>
            </a:r>
          </a:p>
          <a:p>
            <a:pPr lvl="4" indent="-228600"/>
            <a:r>
              <a:rPr lang="en-US" dirty="0"/>
              <a:t>Fifth level</a:t>
            </a: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0" y="6229350"/>
          <a:ext cx="91440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9538335" imgH="663575" progId="">
                  <p:embed/>
                </p:oleObj>
              </mc:Choice>
              <mc:Fallback>
                <p:oleObj r:id="rId17" imgW="9538335" imgH="663575" progId="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0" y="6229350"/>
                        <a:ext cx="9144000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6059488"/>
            <a:ext cx="4932363" cy="4651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S.V.JANSI RANI/Assoc Prof /CSE/SSNCE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6804025" y="6035675"/>
            <a:ext cx="1439863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D55843-A326-468F-ADB2-F18F489A1FD3}" type="slidenum">
              <a:rPr kumimoji="0" lang="en-AU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r>
              <a:rPr kumimoji="0" lang="en-AU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</a:t>
            </a:r>
            <a:r>
              <a:rPr kumimoji="0" lang="en-US" altLang="en-AU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40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AU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1"/>
          <p:cNvSpPr/>
          <p:nvPr/>
        </p:nvSpPr>
        <p:spPr>
          <a:xfrm>
            <a:off x="2843213" y="886460"/>
            <a:ext cx="5712460" cy="10388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en-GB" sz="2800" dirty="0">
                <a:solidFill>
                  <a:srgbClr val="000099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Link Layer - Flow Control Protocols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en-GB" sz="2800" dirty="0">
                <a:solidFill>
                  <a:srgbClr val="000099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&amp; HDLC</a:t>
            </a:r>
          </a:p>
        </p:txBody>
      </p:sp>
      <p:sp>
        <p:nvSpPr>
          <p:cNvPr id="5122" name="Rectangle 12"/>
          <p:cNvSpPr/>
          <p:nvPr/>
        </p:nvSpPr>
        <p:spPr>
          <a:xfrm>
            <a:off x="2843213" y="2060575"/>
            <a:ext cx="5832475" cy="1033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AU" altLang="x-none" sz="1800" dirty="0">
                <a:solidFill>
                  <a:srgbClr val="0066FF"/>
                </a:solidFill>
                <a:latin typeface="Arial" panose="020B0604020202020204" pitchFamily="34" charset="0"/>
              </a:rPr>
              <a:t>S.V.Jansi Rani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AU" altLang="x-none" sz="1800" dirty="0">
                <a:solidFill>
                  <a:srgbClr val="0066FF"/>
                </a:solidFill>
                <a:latin typeface="Arial" panose="020B0604020202020204" pitchFamily="34" charset="0"/>
              </a:rPr>
              <a:t>Associate Professor  / CSE</a:t>
            </a:r>
            <a:endParaRPr lang="en-GB" altLang="x-none" sz="1800" dirty="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</a:pPr>
            <a:endParaRPr lang="en-GB" altLang="x-none" sz="1800" dirty="0">
              <a:solidFill>
                <a:srgbClr val="0066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123" name="Text Box 13"/>
          <p:cNvSpPr txBox="1"/>
          <p:nvPr/>
        </p:nvSpPr>
        <p:spPr>
          <a:xfrm>
            <a:off x="2268538" y="0"/>
            <a:ext cx="4359275" cy="708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charset="0"/>
              </a:rPr>
              <a:t>Computer Networks</a:t>
            </a:r>
            <a:endParaRPr lang="en-GB" altLang="x-none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124" name="Rectangle 40"/>
          <p:cNvSpPr txBox="1"/>
          <p:nvPr/>
        </p:nvSpPr>
        <p:spPr>
          <a:xfrm>
            <a:off x="1044575" y="6454775"/>
            <a:ext cx="7272338" cy="3587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</a:pPr>
            <a:endParaRPr lang="en-AU" altLang="en-US" sz="12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s 911361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baseline="0">
              <a:latin typeface="Tahoma" panose="020B0604030504040204" pitchFamily="34" charset="0"/>
            </a:endParaRPr>
          </a:p>
        </p:txBody>
      </p:sp>
      <p:sp>
        <p:nvSpPr>
          <p:cNvPr id="911363" name="Rectangles 911362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baseline="0">
              <a:latin typeface="Tahoma" panose="020B0604030504040204" pitchFamily="34" charset="0"/>
            </a:endParaRPr>
          </a:p>
        </p:txBody>
      </p:sp>
      <p:sp>
        <p:nvSpPr>
          <p:cNvPr id="911364" name="Rectangles 911363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baseline="0">
              <a:latin typeface="Tahoma" panose="020B0604030504040204" pitchFamily="34" charset="0"/>
            </a:endParaRPr>
          </a:p>
        </p:txBody>
      </p:sp>
      <p:sp>
        <p:nvSpPr>
          <p:cNvPr id="911365" name="Rectangles 911364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baseline="0">
              <a:latin typeface="Tahoma" panose="020B0604030504040204" pitchFamily="34" charset="0"/>
            </a:endParaRPr>
          </a:p>
        </p:txBody>
      </p:sp>
      <p:sp>
        <p:nvSpPr>
          <p:cNvPr id="911366" name="Rectangles 911365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baseline="0">
              <a:latin typeface="Tahoma" panose="020B0604030504040204" pitchFamily="34" charset="0"/>
            </a:endParaRPr>
          </a:p>
        </p:txBody>
      </p:sp>
      <p:sp>
        <p:nvSpPr>
          <p:cNvPr id="911367" name="Rectangles 911366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baseline="0">
              <a:latin typeface="Tahoma" panose="020B0604030504040204" pitchFamily="34" charset="0"/>
            </a:endParaRPr>
          </a:p>
        </p:txBody>
      </p:sp>
      <p:sp>
        <p:nvSpPr>
          <p:cNvPr id="911368" name="Rectangles 911367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baseline="0">
              <a:latin typeface="Tahoma" panose="020B0604030504040204" pitchFamily="34" charset="0"/>
            </a:endParaRPr>
          </a:p>
        </p:txBody>
      </p:sp>
      <p:sp>
        <p:nvSpPr>
          <p:cNvPr id="911369" name="Straight Connector 911368"/>
          <p:cNvSpPr/>
          <p:nvPr/>
        </p:nvSpPr>
        <p:spPr>
          <a:xfrm>
            <a:off x="457200" y="2667000"/>
            <a:ext cx="8153400" cy="0"/>
          </a:xfrm>
          <a:prstGeom prst="line">
            <a:avLst/>
          </a:prstGeom>
          <a:ln w="762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370" name="Straight Connector 911369"/>
          <p:cNvSpPr/>
          <p:nvPr/>
        </p:nvSpPr>
        <p:spPr>
          <a:xfrm>
            <a:off x="458788" y="4419600"/>
            <a:ext cx="8153400" cy="0"/>
          </a:xfrm>
          <a:prstGeom prst="line">
            <a:avLst/>
          </a:prstGeom>
          <a:ln w="762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371" name="Rectangles 911370"/>
          <p:cNvSpPr/>
          <p:nvPr/>
        </p:nvSpPr>
        <p:spPr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 w="76200">
            <a:noFill/>
          </a:ln>
        </p:spPr>
        <p:txBody>
          <a:bodyPr>
            <a:spAutoFit/>
          </a:bodyPr>
          <a:lstStyle/>
          <a:p>
            <a:pPr algn="ctr"/>
            <a:r>
              <a:rPr baseline="0">
                <a:latin typeface="Arial" panose="020B0604020202020204" pitchFamily="34" charset="0"/>
              </a:rPr>
              <a:t>Byte stuffing is the process of adding 1 extra byte whenever there is a flag or escape character in the text.</a:t>
            </a:r>
          </a:p>
        </p:txBody>
      </p:sp>
      <p:grpSp>
        <p:nvGrpSpPr>
          <p:cNvPr id="911372" name="Group 911371"/>
          <p:cNvGrpSpPr/>
          <p:nvPr/>
        </p:nvGrpSpPr>
        <p:grpSpPr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911373" name="Picture 9113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11374" name="Text Box 911373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sz="2800" i="1" baseline="0">
                  <a:solidFill>
                    <a:schemeClr val="hlink"/>
                  </a:solidFill>
                  <a:latin typeface="Times New Roman" panose="02020603050405020304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Straight Connector 867329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7331" name="Straight Connector 867330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7332" name="Text Box 867331"/>
          <p:cNvSpPr txBox="1"/>
          <p:nvPr/>
        </p:nvSpPr>
        <p:spPr>
          <a:xfrm>
            <a:off x="304800" y="381000"/>
            <a:ext cx="377126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400" baseline="0">
                <a:solidFill>
                  <a:schemeClr val="folHlink"/>
                </a:solidFill>
                <a:latin typeface="Times New Roman" panose="02020603050405020304" charset="0"/>
              </a:rPr>
              <a:t>  </a:t>
            </a:r>
            <a:r>
              <a:rPr sz="2000" i="1" baseline="0">
                <a:latin typeface="Times New Roman" panose="02020603050405020304" charset="0"/>
              </a:rPr>
              <a:t>A frame in a bit-oriented protocol</a:t>
            </a:r>
          </a:p>
        </p:txBody>
      </p:sp>
      <p:sp>
        <p:nvSpPr>
          <p:cNvPr id="867333" name="Straight Connector 867332"/>
          <p:cNvSpPr/>
          <p:nvPr/>
        </p:nvSpPr>
        <p:spPr>
          <a:xfrm>
            <a:off x="152400" y="603377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867334" name="Picture 8673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2778125"/>
            <a:ext cx="6800850" cy="1260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s 912385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baseline="0">
              <a:latin typeface="Tahoma" panose="020B0604030504040204" pitchFamily="34" charset="0"/>
            </a:endParaRPr>
          </a:p>
        </p:txBody>
      </p:sp>
      <p:sp>
        <p:nvSpPr>
          <p:cNvPr id="912387" name="Rectangles 912386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baseline="0">
              <a:latin typeface="Tahoma" panose="020B0604030504040204" pitchFamily="34" charset="0"/>
            </a:endParaRPr>
          </a:p>
        </p:txBody>
      </p:sp>
      <p:sp>
        <p:nvSpPr>
          <p:cNvPr id="912388" name="Rectangles 912387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baseline="0">
              <a:latin typeface="Tahoma" panose="020B0604030504040204" pitchFamily="34" charset="0"/>
            </a:endParaRPr>
          </a:p>
        </p:txBody>
      </p:sp>
      <p:sp>
        <p:nvSpPr>
          <p:cNvPr id="912389" name="Rectangles 912388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baseline="0">
              <a:latin typeface="Tahoma" panose="020B0604030504040204" pitchFamily="34" charset="0"/>
            </a:endParaRPr>
          </a:p>
        </p:txBody>
      </p:sp>
      <p:sp>
        <p:nvSpPr>
          <p:cNvPr id="912390" name="Rectangles 912389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baseline="0">
              <a:latin typeface="Tahoma" panose="020B0604030504040204" pitchFamily="34" charset="0"/>
            </a:endParaRPr>
          </a:p>
        </p:txBody>
      </p:sp>
      <p:sp>
        <p:nvSpPr>
          <p:cNvPr id="912391" name="Rectangles 912390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baseline="0">
              <a:latin typeface="Tahoma" panose="020B0604030504040204" pitchFamily="34" charset="0"/>
            </a:endParaRPr>
          </a:p>
        </p:txBody>
      </p:sp>
      <p:sp>
        <p:nvSpPr>
          <p:cNvPr id="912392" name="Rectangles 912391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baseline="0">
              <a:latin typeface="Tahoma" panose="020B0604030504040204" pitchFamily="34" charset="0"/>
            </a:endParaRPr>
          </a:p>
        </p:txBody>
      </p:sp>
      <p:sp>
        <p:nvSpPr>
          <p:cNvPr id="912393" name="Straight Connector 912392"/>
          <p:cNvSpPr/>
          <p:nvPr/>
        </p:nvSpPr>
        <p:spPr>
          <a:xfrm>
            <a:off x="457200" y="2057400"/>
            <a:ext cx="8153400" cy="0"/>
          </a:xfrm>
          <a:prstGeom prst="line">
            <a:avLst/>
          </a:prstGeom>
          <a:ln w="762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2394" name="Straight Connector 912393"/>
          <p:cNvSpPr/>
          <p:nvPr/>
        </p:nvSpPr>
        <p:spPr>
          <a:xfrm>
            <a:off x="458788" y="4800600"/>
            <a:ext cx="8153400" cy="0"/>
          </a:xfrm>
          <a:prstGeom prst="line">
            <a:avLst/>
          </a:prstGeom>
          <a:ln w="762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2395" name="Rectangles 912394"/>
          <p:cNvSpPr/>
          <p:nvPr/>
        </p:nvSpPr>
        <p:spPr>
          <a:xfrm>
            <a:off x="495300" y="2149475"/>
            <a:ext cx="8077200" cy="2528888"/>
          </a:xfrm>
          <a:prstGeom prst="rect">
            <a:avLst/>
          </a:prstGeom>
          <a:solidFill>
            <a:srgbClr val="99FF33"/>
          </a:solidFill>
          <a:ln w="76200">
            <a:noFill/>
          </a:ln>
        </p:spPr>
        <p:txBody>
          <a:bodyPr>
            <a:spAutoFit/>
          </a:bodyPr>
          <a:lstStyle/>
          <a:p>
            <a:pPr algn="ctr"/>
            <a:r>
              <a:rPr baseline="0">
                <a:latin typeface="Arial" panose="020B0604020202020204" pitchFamily="34" charset="0"/>
              </a:rPr>
              <a:t>Bit stuffing is the process of adding one extra 0 whenever five consecutive 1s follow a 0 in the data, so that the receiver does not mistake</a:t>
            </a:r>
          </a:p>
          <a:p>
            <a:pPr algn="ctr"/>
            <a:r>
              <a:rPr baseline="0">
                <a:latin typeface="Arial" panose="020B0604020202020204" pitchFamily="34" charset="0"/>
              </a:rPr>
              <a:t>the pattern 0111110 for a flag.</a:t>
            </a:r>
          </a:p>
        </p:txBody>
      </p:sp>
      <p:grpSp>
        <p:nvGrpSpPr>
          <p:cNvPr id="912396" name="Group 912395"/>
          <p:cNvGrpSpPr/>
          <p:nvPr/>
        </p:nvGrpSpPr>
        <p:grpSpPr>
          <a:xfrm>
            <a:off x="457200" y="1371600"/>
            <a:ext cx="1143000" cy="566738"/>
            <a:chOff x="1200" y="1248"/>
            <a:chExt cx="720" cy="357"/>
          </a:xfrm>
        </p:grpSpPr>
        <p:pic>
          <p:nvPicPr>
            <p:cNvPr id="912397" name="Picture 91239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12398" name="Text Box 912397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sz="2800" i="1" baseline="0">
                  <a:solidFill>
                    <a:schemeClr val="hlink"/>
                  </a:solidFill>
                  <a:latin typeface="Times New Roman" panose="02020603050405020304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Straight Connector 868353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8355" name="Straight Connector 868354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8356" name="Text Box 868355"/>
          <p:cNvSpPr txBox="1"/>
          <p:nvPr/>
        </p:nvSpPr>
        <p:spPr>
          <a:xfrm>
            <a:off x="304800" y="381000"/>
            <a:ext cx="290449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400" baseline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sz="2000" i="1" baseline="0" err="1">
                <a:latin typeface="Times New Roman" panose="02020603050405020304" charset="0"/>
              </a:rPr>
              <a:t>Bit stuffing and unstuffing</a:t>
            </a:r>
            <a:endParaRPr sz="2000" i="1" baseline="0">
              <a:latin typeface="Times New Roman" panose="02020603050405020304" charset="0"/>
            </a:endParaRPr>
          </a:p>
        </p:txBody>
      </p:sp>
      <p:sp>
        <p:nvSpPr>
          <p:cNvPr id="868357" name="Straight Connector 868356"/>
          <p:cNvSpPr/>
          <p:nvPr/>
        </p:nvSpPr>
        <p:spPr>
          <a:xfrm>
            <a:off x="152400" y="60960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868358" name="Picture 8683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88" y="1697038"/>
            <a:ext cx="5776912" cy="40941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s 859137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baseline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859139" name="Text Box 859138"/>
          <p:cNvSpPr txBox="1"/>
          <p:nvPr/>
        </p:nvSpPr>
        <p:spPr>
          <a:xfrm>
            <a:off x="228600" y="406400"/>
            <a:ext cx="576262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baseline="0">
                <a:effectLst>
                  <a:outerShdw blurRad="38100" dist="38100" dir="2700000">
                    <a:srgbClr val="C0C0C0"/>
                  </a:outerShdw>
                </a:effectLst>
                <a:latin typeface="Times" pitchFamily="18" charset="0"/>
              </a:rPr>
              <a:t>FLOW AND ERROR CONTROL</a:t>
            </a:r>
          </a:p>
        </p:txBody>
      </p:sp>
      <p:sp>
        <p:nvSpPr>
          <p:cNvPr id="859140" name="Text Box 859139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endParaRPr sz="1800" baseline="0">
              <a:latin typeface="Times New Roman" panose="02020603050405020304" charset="0"/>
            </a:endParaRPr>
          </a:p>
        </p:txBody>
      </p:sp>
      <p:sp>
        <p:nvSpPr>
          <p:cNvPr id="859141" name="Rectangles 859140"/>
          <p:cNvSpPr/>
          <p:nvPr/>
        </p:nvSpPr>
        <p:spPr>
          <a:xfrm>
            <a:off x="304800" y="1595438"/>
            <a:ext cx="8229600" cy="1373187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sz="2800" i="1" baseline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The most important responsibilities of the data link layer are </a:t>
            </a:r>
            <a:r>
              <a:rPr sz="2800" i="1" baseline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flow control</a:t>
            </a:r>
            <a:r>
              <a:rPr sz="2800" i="1" baseline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 and </a:t>
            </a:r>
            <a:r>
              <a:rPr sz="2800" i="1" baseline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error control</a:t>
            </a:r>
            <a:r>
              <a:rPr sz="2800" i="1" baseline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. Collectively, these functions are known as </a:t>
            </a:r>
            <a:r>
              <a:rPr sz="2800" i="1" baseline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data link control</a:t>
            </a:r>
            <a:r>
              <a:rPr sz="2800" i="1" baseline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.</a:t>
            </a:r>
          </a:p>
        </p:txBody>
      </p:sp>
      <p:sp>
        <p:nvSpPr>
          <p:cNvPr id="859142" name="Rectangles 859141"/>
          <p:cNvSpPr/>
          <p:nvPr/>
        </p:nvSpPr>
        <p:spPr>
          <a:xfrm>
            <a:off x="152400" y="4679950"/>
            <a:ext cx="67056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</a:pPr>
            <a:r>
              <a:rPr lang="fr-FR" altLang="x-none" sz="2400" baseline="0">
                <a:solidFill>
                  <a:srgbClr val="0033CC"/>
                </a:solidFill>
                <a:latin typeface="Times New Roman" panose="02020603050405020304" charset="0"/>
              </a:rPr>
              <a:t>Flow Control</a:t>
            </a:r>
            <a:br>
              <a:rPr lang="fr-FR" altLang="x-none" sz="2400" baseline="0">
                <a:solidFill>
                  <a:srgbClr val="0033CC"/>
                </a:solidFill>
                <a:latin typeface="Times New Roman" panose="02020603050405020304" charset="0"/>
              </a:rPr>
            </a:br>
            <a:r>
              <a:rPr lang="fr-FR" altLang="x-none" sz="2400" baseline="0" err="1">
                <a:solidFill>
                  <a:srgbClr val="0033CC"/>
                </a:solidFill>
                <a:latin typeface="Times New Roman" panose="02020603050405020304" charset="0"/>
              </a:rPr>
              <a:t>Error</a:t>
            </a:r>
            <a:r>
              <a:rPr lang="fr-FR" altLang="x-none" sz="2400" baseline="0">
                <a:solidFill>
                  <a:srgbClr val="0033CC"/>
                </a:solidFill>
                <a:latin typeface="Times New Roman" panose="02020603050405020304" charset="0"/>
              </a:rPr>
              <a:t> Control</a:t>
            </a:r>
            <a:endParaRPr sz="2400" baseline="0">
              <a:solidFill>
                <a:srgbClr val="0033CC"/>
              </a:solidFill>
              <a:latin typeface="Times New Roman" panose="02020603050405020304" charset="0"/>
            </a:endParaRPr>
          </a:p>
        </p:txBody>
      </p:sp>
      <p:sp>
        <p:nvSpPr>
          <p:cNvPr id="859143" name="Text Box 859142"/>
          <p:cNvSpPr txBox="1"/>
          <p:nvPr/>
        </p:nvSpPr>
        <p:spPr>
          <a:xfrm>
            <a:off x="165100" y="4203700"/>
            <a:ext cx="4862513" cy="519113"/>
          </a:xfrm>
          <a:prstGeom prst="rect">
            <a:avLst/>
          </a:prstGeom>
          <a:noFill/>
          <a:ln w="76200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sz="2800" i="1" u="sng" baseline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s 913409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baseline="0">
              <a:latin typeface="Tahoma" panose="020B0604030504040204" pitchFamily="34" charset="0"/>
            </a:endParaRPr>
          </a:p>
        </p:txBody>
      </p:sp>
      <p:sp>
        <p:nvSpPr>
          <p:cNvPr id="913411" name="Rectangles 913410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baseline="0">
              <a:latin typeface="Tahoma" panose="020B0604030504040204" pitchFamily="34" charset="0"/>
            </a:endParaRPr>
          </a:p>
        </p:txBody>
      </p:sp>
      <p:sp>
        <p:nvSpPr>
          <p:cNvPr id="913412" name="Rectangles 913411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baseline="0">
              <a:latin typeface="Tahoma" panose="020B0604030504040204" pitchFamily="34" charset="0"/>
            </a:endParaRPr>
          </a:p>
        </p:txBody>
      </p:sp>
      <p:sp>
        <p:nvSpPr>
          <p:cNvPr id="913413" name="Rectangles 913412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baseline="0">
              <a:latin typeface="Tahoma" panose="020B0604030504040204" pitchFamily="34" charset="0"/>
            </a:endParaRPr>
          </a:p>
        </p:txBody>
      </p:sp>
      <p:sp>
        <p:nvSpPr>
          <p:cNvPr id="913414" name="Rectangles 913413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baseline="0">
              <a:latin typeface="Tahoma" panose="020B0604030504040204" pitchFamily="34" charset="0"/>
            </a:endParaRPr>
          </a:p>
        </p:txBody>
      </p:sp>
      <p:sp>
        <p:nvSpPr>
          <p:cNvPr id="913415" name="Rectangles 913414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baseline="0">
              <a:latin typeface="Tahoma" panose="020B0604030504040204" pitchFamily="34" charset="0"/>
            </a:endParaRPr>
          </a:p>
        </p:txBody>
      </p:sp>
      <p:sp>
        <p:nvSpPr>
          <p:cNvPr id="913416" name="Rectangles 913415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baseline="0">
              <a:latin typeface="Tahoma" panose="020B0604030504040204" pitchFamily="34" charset="0"/>
            </a:endParaRPr>
          </a:p>
        </p:txBody>
      </p:sp>
      <p:grpSp>
        <p:nvGrpSpPr>
          <p:cNvPr id="913420" name="Group 913419"/>
          <p:cNvGrpSpPr/>
          <p:nvPr/>
        </p:nvGrpSpPr>
        <p:grpSpPr>
          <a:xfrm>
            <a:off x="304800" y="2667000"/>
            <a:ext cx="8534400" cy="2209800"/>
            <a:chOff x="288" y="1680"/>
            <a:chExt cx="5137" cy="1392"/>
          </a:xfrm>
        </p:grpSpPr>
        <p:sp>
          <p:nvSpPr>
            <p:cNvPr id="913417" name="Straight Connector 913416"/>
            <p:cNvSpPr/>
            <p:nvPr/>
          </p:nvSpPr>
          <p:spPr>
            <a:xfrm>
              <a:off x="288" y="1680"/>
              <a:ext cx="5136" cy="0"/>
            </a:xfrm>
            <a:prstGeom prst="line">
              <a:avLst/>
            </a:prstGeom>
            <a:ln w="76200" cap="flat" cmpd="sng">
              <a:solidFill>
                <a:srgbClr val="0099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13418" name="Straight Connector 913417"/>
            <p:cNvSpPr/>
            <p:nvPr/>
          </p:nvSpPr>
          <p:spPr>
            <a:xfrm>
              <a:off x="289" y="3072"/>
              <a:ext cx="5136" cy="0"/>
            </a:xfrm>
            <a:prstGeom prst="line">
              <a:avLst/>
            </a:prstGeom>
            <a:ln w="76200" cap="flat" cmpd="sng">
              <a:solidFill>
                <a:srgbClr val="0099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913419" name="Rectangles 913418"/>
          <p:cNvSpPr/>
          <p:nvPr/>
        </p:nvSpPr>
        <p:spPr>
          <a:xfrm>
            <a:off x="400050" y="2759075"/>
            <a:ext cx="8343900" cy="2041525"/>
          </a:xfrm>
          <a:prstGeom prst="rect">
            <a:avLst/>
          </a:prstGeom>
          <a:solidFill>
            <a:srgbClr val="99FF33"/>
          </a:solidFill>
          <a:ln w="76200">
            <a:noFill/>
          </a:ln>
        </p:spPr>
        <p:txBody>
          <a:bodyPr>
            <a:spAutoFit/>
          </a:bodyPr>
          <a:lstStyle/>
          <a:p>
            <a:pPr algn="ctr"/>
            <a:r>
              <a:rPr baseline="0">
                <a:latin typeface="Arial" panose="020B0604020202020204" pitchFamily="34" charset="0"/>
              </a:rPr>
              <a:t>Flow control refers to a set of procedures used to restrict  the amount of data</a:t>
            </a:r>
          </a:p>
          <a:p>
            <a:pPr algn="ctr"/>
            <a:r>
              <a:rPr baseline="0">
                <a:latin typeface="Arial" panose="020B0604020202020204" pitchFamily="34" charset="0"/>
              </a:rPr>
              <a:t>that the sender can send  before</a:t>
            </a:r>
          </a:p>
          <a:p>
            <a:pPr algn="ctr"/>
            <a:r>
              <a:rPr baseline="0">
                <a:latin typeface="Arial" panose="020B0604020202020204" pitchFamily="34" charset="0"/>
              </a:rPr>
              <a:t>waiting for acknowledgment.</a:t>
            </a:r>
          </a:p>
        </p:txBody>
      </p:sp>
      <p:grpSp>
        <p:nvGrpSpPr>
          <p:cNvPr id="913421" name="Group 913420"/>
          <p:cNvGrpSpPr/>
          <p:nvPr/>
        </p:nvGrpSpPr>
        <p:grpSpPr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913422" name="Picture 9134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13423" name="Text Box 913422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sz="2800" i="1" baseline="0">
                  <a:solidFill>
                    <a:schemeClr val="hlink"/>
                  </a:solidFill>
                  <a:latin typeface="Times New Roman" panose="02020603050405020304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s 914433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baseline="0">
              <a:latin typeface="Tahoma" panose="020B0604030504040204" pitchFamily="34" charset="0"/>
            </a:endParaRPr>
          </a:p>
        </p:txBody>
      </p:sp>
      <p:sp>
        <p:nvSpPr>
          <p:cNvPr id="914435" name="Rectangles 914434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baseline="0">
              <a:latin typeface="Tahoma" panose="020B0604030504040204" pitchFamily="34" charset="0"/>
            </a:endParaRPr>
          </a:p>
        </p:txBody>
      </p:sp>
      <p:sp>
        <p:nvSpPr>
          <p:cNvPr id="914436" name="Rectangles 914435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baseline="0">
              <a:latin typeface="Tahoma" panose="020B0604030504040204" pitchFamily="34" charset="0"/>
            </a:endParaRPr>
          </a:p>
        </p:txBody>
      </p:sp>
      <p:sp>
        <p:nvSpPr>
          <p:cNvPr id="914437" name="Rectangles 914436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baseline="0">
              <a:latin typeface="Tahoma" panose="020B0604030504040204" pitchFamily="34" charset="0"/>
            </a:endParaRPr>
          </a:p>
        </p:txBody>
      </p:sp>
      <p:sp>
        <p:nvSpPr>
          <p:cNvPr id="914438" name="Rectangles 914437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baseline="0">
              <a:latin typeface="Tahoma" panose="020B0604030504040204" pitchFamily="34" charset="0"/>
            </a:endParaRPr>
          </a:p>
        </p:txBody>
      </p:sp>
      <p:sp>
        <p:nvSpPr>
          <p:cNvPr id="914439" name="Rectangles 914438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baseline="0">
              <a:latin typeface="Tahoma" panose="020B0604030504040204" pitchFamily="34" charset="0"/>
            </a:endParaRPr>
          </a:p>
        </p:txBody>
      </p:sp>
      <p:sp>
        <p:nvSpPr>
          <p:cNvPr id="914440" name="Rectangles 914439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 eaLnBrk="1" hangingPunct="1"/>
            <a:endParaRPr sz="2400" b="0" baseline="0">
              <a:latin typeface="Tahoma" panose="020B0604030504040204" pitchFamily="34" charset="0"/>
            </a:endParaRPr>
          </a:p>
        </p:txBody>
      </p:sp>
      <p:sp>
        <p:nvSpPr>
          <p:cNvPr id="914443" name="Rectangles 914442"/>
          <p:cNvSpPr/>
          <p:nvPr/>
        </p:nvSpPr>
        <p:spPr>
          <a:xfrm>
            <a:off x="367030" y="1501775"/>
            <a:ext cx="8077200" cy="3538220"/>
          </a:xfrm>
          <a:prstGeom prst="rect">
            <a:avLst/>
          </a:prstGeom>
          <a:solidFill>
            <a:srgbClr val="99FF33"/>
          </a:solidFill>
          <a:ln w="76200">
            <a:noFill/>
          </a:ln>
        </p:spPr>
        <p:txBody>
          <a:bodyPr>
            <a:spAutoFit/>
          </a:bodyPr>
          <a:lstStyle/>
          <a:p>
            <a:pPr algn="ctr"/>
            <a:r>
              <a:rPr baseline="0">
                <a:latin typeface="Arial" panose="020B0604020202020204" pitchFamily="34" charset="0"/>
              </a:rPr>
              <a:t>Error control in the data link layer is based on automatic repeat request, which is the retransmission of data.</a:t>
            </a:r>
          </a:p>
          <a:p>
            <a:pPr algn="ctr"/>
            <a:r>
              <a:rPr lang="en-US" baseline="0">
                <a:latin typeface="Arial" panose="020B0604020202020204" pitchFamily="34" charset="0"/>
              </a:rPr>
              <a:t>Corrupted frame</a:t>
            </a:r>
          </a:p>
          <a:p>
            <a:pPr algn="ctr"/>
            <a:r>
              <a:rPr lang="en-US" baseline="0">
                <a:latin typeface="Arial" panose="020B0604020202020204" pitchFamily="34" charset="0"/>
              </a:rPr>
              <a:t>Method 1 - discarded</a:t>
            </a:r>
          </a:p>
          <a:p>
            <a:pPr algn="ctr"/>
            <a:r>
              <a:rPr lang="en-US" baseline="0">
                <a:latin typeface="Arial" panose="020B0604020202020204" pitchFamily="34" charset="0"/>
              </a:rPr>
              <a:t>Method 2 - Ack sent for accepted frame alone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s 86016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baseline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860163" name="Text Box 860162"/>
          <p:cNvSpPr txBox="1"/>
          <p:nvPr/>
        </p:nvSpPr>
        <p:spPr>
          <a:xfrm>
            <a:off x="228600" y="406400"/>
            <a:ext cx="366395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baseline="0">
                <a:effectLst>
                  <a:outerShdw blurRad="38100" dist="38100" dir="2700000">
                    <a:srgbClr val="C0C0C0"/>
                  </a:outerShdw>
                </a:effectLst>
                <a:latin typeface="Times" pitchFamily="18" charset="0"/>
              </a:rPr>
              <a:t>DLC</a:t>
            </a:r>
            <a:r>
              <a:rPr baseline="0">
                <a:effectLst>
                  <a:outerShdw blurRad="38100" dist="38100" dir="2700000">
                    <a:srgbClr val="C0C0C0"/>
                  </a:outerShdw>
                </a:effectLst>
                <a:latin typeface="Times" pitchFamily="18" charset="0"/>
              </a:rPr>
              <a:t>   PROTOCOLS</a:t>
            </a:r>
          </a:p>
        </p:txBody>
      </p:sp>
      <p:sp>
        <p:nvSpPr>
          <p:cNvPr id="860164" name="Text Box 860163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endParaRPr sz="1800" baseline="0">
              <a:latin typeface="Times New Roman" panose="02020603050405020304" charset="0"/>
            </a:endParaRPr>
          </a:p>
        </p:txBody>
      </p:sp>
      <p:sp>
        <p:nvSpPr>
          <p:cNvPr id="860165" name="Rectangles 860164"/>
          <p:cNvSpPr/>
          <p:nvPr/>
        </p:nvSpPr>
        <p:spPr>
          <a:xfrm>
            <a:off x="304800" y="2028032"/>
            <a:ext cx="8229600" cy="26765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800" i="1" baseline="0" err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Connection less</a:t>
            </a:r>
          </a:p>
          <a:p>
            <a:pPr algn="just" eaLnBrk="1" hangingPunct="1"/>
            <a:r>
              <a:rPr lang="en-US" sz="2800" i="1" baseline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	frames not numbered, non relationship betweeen them</a:t>
            </a:r>
          </a:p>
          <a:p>
            <a:pPr algn="just" eaLnBrk="1" hangingPunct="1"/>
            <a:r>
              <a:rPr lang="en-US" sz="2800" i="1" baseline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Connection oriented</a:t>
            </a:r>
          </a:p>
          <a:p>
            <a:pPr algn="just" eaLnBrk="1" hangingPunct="1"/>
            <a:r>
              <a:rPr lang="en-US" sz="2800" i="1" baseline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	frames numbered, ordered before delivering to network layer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Straight Connector 870401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0403" name="Straight Connector 870402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0404" name="Text Box 870403"/>
          <p:cNvSpPr txBox="1"/>
          <p:nvPr/>
        </p:nvSpPr>
        <p:spPr>
          <a:xfrm>
            <a:off x="304800" y="381000"/>
            <a:ext cx="521525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400" baseline="0">
                <a:solidFill>
                  <a:schemeClr val="folHlink"/>
                </a:solidFill>
                <a:latin typeface="Times New Roman" panose="02020603050405020304" charset="0"/>
              </a:rPr>
              <a:t>  </a:t>
            </a:r>
            <a:r>
              <a:rPr sz="2000" i="1" baseline="0">
                <a:latin typeface="Times New Roman" panose="02020603050405020304" charset="0"/>
              </a:rPr>
              <a:t>Taxonomy of protocols discussed in this chapter</a:t>
            </a:r>
          </a:p>
        </p:txBody>
      </p:sp>
      <p:sp>
        <p:nvSpPr>
          <p:cNvPr id="870405" name="Straight Connector 870404"/>
          <p:cNvSpPr/>
          <p:nvPr/>
        </p:nvSpPr>
        <p:spPr>
          <a:xfrm>
            <a:off x="152400" y="612013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870406" name="Picture 8704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" y="1755775"/>
            <a:ext cx="8528050" cy="3806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s 86016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baseline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860163" name="Text Box 860162"/>
          <p:cNvSpPr txBox="1"/>
          <p:nvPr/>
        </p:nvSpPr>
        <p:spPr>
          <a:xfrm>
            <a:off x="228600" y="406400"/>
            <a:ext cx="47548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baseline="0">
                <a:effectLst>
                  <a:outerShdw blurRad="38100" dist="38100" dir="2700000">
                    <a:srgbClr val="C0C0C0"/>
                  </a:outerShdw>
                </a:effectLst>
                <a:latin typeface="Times" pitchFamily="18" charset="0"/>
              </a:rPr>
              <a:t>Finite State Machine (FSM)</a:t>
            </a:r>
          </a:p>
        </p:txBody>
      </p:sp>
      <p:sp>
        <p:nvSpPr>
          <p:cNvPr id="860164" name="Text Box 860163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endParaRPr sz="1800" baseline="0">
              <a:latin typeface="Times New Roman" panose="02020603050405020304" charset="0"/>
            </a:endParaRPr>
          </a:p>
        </p:txBody>
      </p:sp>
      <p:sp>
        <p:nvSpPr>
          <p:cNvPr id="860165" name="Rectangles 860164"/>
          <p:cNvSpPr/>
          <p:nvPr/>
        </p:nvSpPr>
        <p:spPr>
          <a:xfrm>
            <a:off x="228600" y="1623537"/>
            <a:ext cx="8229600" cy="439991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800" i="1" baseline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 An FSM -  finite number of states.</a:t>
            </a:r>
          </a:p>
          <a:p>
            <a:pPr algn="just" eaLnBrk="1" hangingPunct="1"/>
            <a:endParaRPr lang="en-US" sz="2800" i="1" baseline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charset="0"/>
            </a:endParaRPr>
          </a:p>
          <a:p>
            <a:pPr algn="just" eaLnBrk="1" hangingPunct="1"/>
            <a:r>
              <a:rPr lang="en-US" sz="2800" i="1" baseline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The machine is always in one of the states until an event occurs. </a:t>
            </a:r>
          </a:p>
          <a:p>
            <a:pPr algn="just" eaLnBrk="1" hangingPunct="1"/>
            <a:endParaRPr lang="en-US" sz="2800" i="1" baseline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charset="0"/>
            </a:endParaRPr>
          </a:p>
          <a:p>
            <a:pPr algn="just" eaLnBrk="1" hangingPunct="1"/>
            <a:r>
              <a:rPr lang="en-US" sz="2800" i="1" baseline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Each event is associated with two reactions: defining the list (possibly empty) of actions to be performed  and determining the next state (which can be the same as the current state).</a:t>
            </a:r>
          </a:p>
          <a:p>
            <a:pPr algn="just" eaLnBrk="1" hangingPunct="1"/>
            <a:r>
              <a:rPr lang="en-US" sz="2800" i="1" baseline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dirty="0">
                <a:latin typeface="+mj-lt"/>
                <a:ea typeface="+mj-ea"/>
                <a:cs typeface="+mj-cs"/>
              </a:rPr>
              <a:t>Agenda</a:t>
            </a:r>
            <a:endParaRPr lang="en-AU" altLang="x-none" dirty="0">
              <a:latin typeface="+mj-lt"/>
              <a:ea typeface="+mj-ea"/>
              <a:cs typeface="+mj-cs"/>
            </a:endParaRPr>
          </a:p>
        </p:txBody>
      </p:sp>
      <p:sp>
        <p:nvSpPr>
          <p:cNvPr id="717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endParaRPr lang="en-US" sz="2800" dirty="0">
              <a:latin typeface="+mn-lt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800" dirty="0">
                <a:latin typeface="+mn-lt"/>
              </a:rPr>
              <a:t>Link Layer Services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800" dirty="0">
                <a:latin typeface="+mn-lt"/>
              </a:rPr>
              <a:t>Flow Control Protocol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800" dirty="0">
                <a:latin typeface="+mn-lt"/>
              </a:rPr>
              <a:t>Byte and Bit Stuffing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800" dirty="0">
                <a:latin typeface="+mn-lt"/>
              </a:rPr>
              <a:t>HDLC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800" dirty="0">
                <a:latin typeface="+mn-lt"/>
              </a:rPr>
              <a:t>	Frames - I , S, U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800" dirty="0">
                <a:latin typeface="+mn-lt"/>
              </a:rPr>
              <a:t>	Frame formats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/>
          <p:nvPr/>
        </p:nvGraphicFramePr>
        <p:xfrm>
          <a:off x="116205" y="480695"/>
          <a:ext cx="9027795" cy="4439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019925" imgH="2724150" progId="Paint.Picture">
                  <p:embed/>
                </p:oleObj>
              </mc:Choice>
              <mc:Fallback>
                <p:oleObj r:id="rId2" imgW="7019925" imgH="272415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205" y="480695"/>
                        <a:ext cx="9027795" cy="4439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Protocol</a:t>
            </a:r>
          </a:p>
        </p:txBody>
      </p:sp>
      <p:graphicFrame>
        <p:nvGraphicFramePr>
          <p:cNvPr id="2" name="Object 1"/>
          <p:cNvGraphicFramePr/>
          <p:nvPr/>
        </p:nvGraphicFramePr>
        <p:xfrm>
          <a:off x="868680" y="999490"/>
          <a:ext cx="7406640" cy="3687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400925" imgH="2514600" progId="Paint.Picture">
                  <p:embed/>
                </p:oleObj>
              </mc:Choice>
              <mc:Fallback>
                <p:oleObj r:id="rId2" imgW="7400925" imgH="251460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8680" y="999490"/>
                        <a:ext cx="7406640" cy="3687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Protocol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915035"/>
          <a:ext cx="8229600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86575" imgH="3286125" progId="Paint.Picture">
                  <p:embed/>
                </p:oleObj>
              </mc:Choice>
              <mc:Fallback>
                <p:oleObj r:id="rId2" imgW="6886575" imgH="32861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" y="915035"/>
                        <a:ext cx="8229600" cy="428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274320"/>
          <a:ext cx="8228965" cy="5653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562850" imgH="2886075" progId="Paint.Picture">
                  <p:embed/>
                </p:oleObj>
              </mc:Choice>
              <mc:Fallback>
                <p:oleObj r:id="rId2" imgW="7562850" imgH="28860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" y="274320"/>
                        <a:ext cx="8228965" cy="5653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FSM for Stop and Wait Protocol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866140" y="991235"/>
          <a:ext cx="7410450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410450" imgH="5133975" progId="Paint.Picture">
                  <p:embed/>
                </p:oleObj>
              </mc:Choice>
              <mc:Fallback>
                <p:oleObj r:id="rId2" imgW="7410450" imgH="51339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6140" y="991235"/>
                        <a:ext cx="7410450" cy="513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Straight Connector 874497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4499" name="Straight Connector 874498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4500" name="Text Box 874499"/>
          <p:cNvSpPr txBox="1"/>
          <p:nvPr/>
        </p:nvSpPr>
        <p:spPr>
          <a:xfrm>
            <a:off x="304800" y="381000"/>
            <a:ext cx="184531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400" baseline="0">
                <a:solidFill>
                  <a:schemeClr val="folHlink"/>
                </a:solidFill>
                <a:latin typeface="Times New Roman" panose="02020603050405020304" charset="0"/>
              </a:rPr>
              <a:t>  </a:t>
            </a:r>
            <a:r>
              <a:rPr sz="2000" i="1" baseline="0">
                <a:latin typeface="Times New Roman" panose="02020603050405020304" charset="0"/>
              </a:rPr>
              <a:t>Flow diagram </a:t>
            </a:r>
          </a:p>
        </p:txBody>
      </p:sp>
      <p:sp>
        <p:nvSpPr>
          <p:cNvPr id="874501" name="Straight Connector 874500"/>
          <p:cNvSpPr/>
          <p:nvPr/>
        </p:nvSpPr>
        <p:spPr>
          <a:xfrm>
            <a:off x="152400" y="6248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874502" name="Picture 8745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038" y="1712913"/>
            <a:ext cx="5237162" cy="39258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/>
          <p:nvPr/>
        </p:nvGraphicFramePr>
        <p:xfrm>
          <a:off x="0" y="635"/>
          <a:ext cx="9144000" cy="582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477000" imgH="4848225" progId="Paint.Picture">
                  <p:embed/>
                </p:oleObj>
              </mc:Choice>
              <mc:Fallback>
                <p:oleObj r:id="rId2" imgW="6477000" imgH="4848225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635"/>
                        <a:ext cx="9144000" cy="5824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Piggybacking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in one direction is piggybacked with the acknowledgment in the other direction. </a:t>
            </a:r>
          </a:p>
          <a:p>
            <a:r>
              <a:rPr lang="en-US"/>
              <a:t>When node A is sending data to node B, Node A also acknowledges the data received from node B.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s 863233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baseline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863235" name="Text Box 863234"/>
          <p:cNvSpPr txBox="1"/>
          <p:nvPr/>
        </p:nvSpPr>
        <p:spPr>
          <a:xfrm>
            <a:off x="228600" y="406400"/>
            <a:ext cx="159385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baseline="0">
                <a:effectLst>
                  <a:outerShdw blurRad="38100" dist="38100" dir="2700000">
                    <a:srgbClr val="C0C0C0"/>
                  </a:outerShdw>
                </a:effectLst>
                <a:latin typeface="Times" pitchFamily="18" charset="0"/>
              </a:rPr>
              <a:t>   HDLC</a:t>
            </a:r>
          </a:p>
        </p:txBody>
      </p:sp>
      <p:sp>
        <p:nvSpPr>
          <p:cNvPr id="863236" name="Text Box 863235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endParaRPr sz="1800" baseline="0">
              <a:latin typeface="Times New Roman" panose="02020603050405020304" charset="0"/>
            </a:endParaRPr>
          </a:p>
        </p:txBody>
      </p:sp>
      <p:sp>
        <p:nvSpPr>
          <p:cNvPr id="863237" name="Rectangles 863236"/>
          <p:cNvSpPr/>
          <p:nvPr/>
        </p:nvSpPr>
        <p:spPr>
          <a:xfrm>
            <a:off x="304800" y="1476375"/>
            <a:ext cx="8229600" cy="18002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sz="2800" i="1" baseline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High-level Data Link Control (HDLC)</a:t>
            </a:r>
            <a:r>
              <a:rPr sz="2800" i="1" baseline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 is a </a:t>
            </a:r>
            <a:r>
              <a:rPr sz="2800" i="1" baseline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bit-oriented</a:t>
            </a:r>
            <a:r>
              <a:rPr sz="2800" i="1" baseline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 protocol for communication over point-to-point and multipoint links. It implements the ARQ mechanisms we discussed in this chapter.</a:t>
            </a:r>
          </a:p>
        </p:txBody>
      </p:sp>
      <p:sp>
        <p:nvSpPr>
          <p:cNvPr id="863238" name="Rectangles 863237"/>
          <p:cNvSpPr/>
          <p:nvPr/>
        </p:nvSpPr>
        <p:spPr>
          <a:xfrm>
            <a:off x="152400" y="4679950"/>
            <a:ext cx="6705600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</a:pPr>
            <a:r>
              <a:rPr lang="fr-FR" altLang="x-none" sz="2400" baseline="0">
                <a:solidFill>
                  <a:srgbClr val="0033CC"/>
                </a:solidFill>
                <a:latin typeface="Times New Roman" panose="02020603050405020304" charset="0"/>
              </a:rPr>
              <a:t>Configurations and Transfer Modes</a:t>
            </a:r>
            <a:br>
              <a:rPr lang="fr-FR" altLang="x-none" sz="2400" baseline="0">
                <a:solidFill>
                  <a:srgbClr val="0033CC"/>
                </a:solidFill>
                <a:latin typeface="Times New Roman" panose="02020603050405020304" charset="0"/>
              </a:rPr>
            </a:br>
            <a:r>
              <a:rPr lang="fr-FR" altLang="x-none" sz="2400" baseline="0" err="1">
                <a:solidFill>
                  <a:srgbClr val="0033CC"/>
                </a:solidFill>
                <a:latin typeface="Times New Roman" panose="02020603050405020304" charset="0"/>
              </a:rPr>
              <a:t>Frames</a:t>
            </a:r>
            <a:br>
              <a:rPr lang="fr-FR" altLang="x-none" sz="2400" baseline="0">
                <a:solidFill>
                  <a:srgbClr val="0033CC"/>
                </a:solidFill>
                <a:latin typeface="Times New Roman" panose="02020603050405020304" charset="0"/>
              </a:rPr>
            </a:br>
            <a:r>
              <a:rPr lang="fr-FR" altLang="x-none" sz="2400" baseline="0">
                <a:solidFill>
                  <a:srgbClr val="0033CC"/>
                </a:solidFill>
                <a:latin typeface="Times New Roman" panose="02020603050405020304" charset="0"/>
              </a:rPr>
              <a:t>Control Field</a:t>
            </a:r>
            <a:endParaRPr sz="2400" baseline="0">
              <a:solidFill>
                <a:srgbClr val="0033CC"/>
              </a:solidFill>
              <a:latin typeface="Times New Roman" panose="02020603050405020304" charset="0"/>
            </a:endParaRPr>
          </a:p>
        </p:txBody>
      </p:sp>
      <p:sp>
        <p:nvSpPr>
          <p:cNvPr id="863239" name="Text Box 863238"/>
          <p:cNvSpPr txBox="1"/>
          <p:nvPr/>
        </p:nvSpPr>
        <p:spPr>
          <a:xfrm>
            <a:off x="165100" y="4203700"/>
            <a:ext cx="4862513" cy="519113"/>
          </a:xfrm>
          <a:prstGeom prst="rect">
            <a:avLst/>
          </a:prstGeom>
          <a:noFill/>
          <a:ln w="76200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sz="2800" i="1" u="sng" baseline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Straight Connector 891905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91907" name="Straight Connector 891906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91908" name="Text Box 891907"/>
          <p:cNvSpPr txBox="1"/>
          <p:nvPr/>
        </p:nvSpPr>
        <p:spPr>
          <a:xfrm>
            <a:off x="304800" y="381000"/>
            <a:ext cx="268414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400" baseline="0">
                <a:solidFill>
                  <a:schemeClr val="folHlink"/>
                </a:solidFill>
                <a:latin typeface="Times New Roman" panose="02020603050405020304" charset="0"/>
              </a:rPr>
              <a:t>  </a:t>
            </a:r>
            <a:r>
              <a:rPr sz="2000" i="1" baseline="0">
                <a:latin typeface="Times New Roman" panose="02020603050405020304" charset="0"/>
              </a:rPr>
              <a:t>Normal response mode</a:t>
            </a:r>
          </a:p>
        </p:txBody>
      </p:sp>
      <p:sp>
        <p:nvSpPr>
          <p:cNvPr id="891909" name="Straight Connector 891908"/>
          <p:cNvSpPr/>
          <p:nvPr/>
        </p:nvSpPr>
        <p:spPr>
          <a:xfrm>
            <a:off x="123190" y="609092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891910" name="Picture 8919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63" y="1493838"/>
            <a:ext cx="8364537" cy="4373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4" descr="Uses and Benefits of Computer Network in Business Application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00" y="274638"/>
            <a:ext cx="4708525" cy="5803900"/>
          </a:xfrm>
        </p:spPr>
      </p:pic>
      <p:pic>
        <p:nvPicPr>
          <p:cNvPr id="9218" name="Picture 6" descr="Top Team Computer Networks - Home | Faceboo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763" y="488950"/>
            <a:ext cx="4097337" cy="5373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Straight Connector 892929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92931" name="Straight Connector 892930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92932" name="Text Box 892931"/>
          <p:cNvSpPr txBox="1"/>
          <p:nvPr/>
        </p:nvSpPr>
        <p:spPr>
          <a:xfrm>
            <a:off x="304800" y="381000"/>
            <a:ext cx="33750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400" baseline="0">
                <a:solidFill>
                  <a:schemeClr val="folHlink"/>
                </a:solidFill>
                <a:latin typeface="Times New Roman" panose="02020603050405020304" charset="0"/>
              </a:rPr>
              <a:t>  </a:t>
            </a:r>
            <a:r>
              <a:rPr sz="2000" i="1" baseline="0">
                <a:latin typeface="Times New Roman" panose="02020603050405020304" charset="0"/>
              </a:rPr>
              <a:t>Asynchronous balanced mode</a:t>
            </a:r>
          </a:p>
        </p:txBody>
      </p:sp>
      <p:sp>
        <p:nvSpPr>
          <p:cNvPr id="892933" name="Straight Connector 892932"/>
          <p:cNvSpPr/>
          <p:nvPr/>
        </p:nvSpPr>
        <p:spPr>
          <a:xfrm>
            <a:off x="152400" y="6129655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892934" name="Picture 8929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2819400"/>
            <a:ext cx="8775700" cy="14779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Straight Connector 893953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93955" name="Straight Connector 893954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93956" name="Text Box 893955"/>
          <p:cNvSpPr txBox="1"/>
          <p:nvPr/>
        </p:nvSpPr>
        <p:spPr>
          <a:xfrm>
            <a:off x="304800" y="381000"/>
            <a:ext cx="16922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400" baseline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sz="2000" i="1" baseline="0">
                <a:latin typeface="Times New Roman" panose="02020603050405020304" charset="0"/>
              </a:rPr>
              <a:t>HDLC frames</a:t>
            </a:r>
          </a:p>
        </p:txBody>
      </p:sp>
      <p:pic>
        <p:nvPicPr>
          <p:cNvPr id="893958" name="Picture 8939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25" y="1752600"/>
            <a:ext cx="8702675" cy="38433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6696710" y="2928620"/>
            <a:ext cx="21424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+mj-lt"/>
                <a:cs typeface="+mj-lt"/>
              </a:rPr>
              <a:t>User data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904230" y="3982085"/>
            <a:ext cx="30111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+mj-lt"/>
                <a:cs typeface="+mj-lt"/>
              </a:rPr>
              <a:t>Transport control info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3169920" y="5722620"/>
            <a:ext cx="4967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+mj-lt"/>
                <a:cs typeface="+mj-lt"/>
              </a:rPr>
              <a:t>reserved for system mgmt ie., link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Straight Connector 894977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94979" name="Straight Connector 894978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94980" name="Text Box 894979"/>
          <p:cNvSpPr txBox="1"/>
          <p:nvPr/>
        </p:nvSpPr>
        <p:spPr>
          <a:xfrm>
            <a:off x="304800" y="381000"/>
            <a:ext cx="511175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000" i="1" baseline="0">
                <a:latin typeface="Times New Roman" panose="02020603050405020304" charset="0"/>
              </a:rPr>
              <a:t>Control field format for the different frame types</a:t>
            </a:r>
          </a:p>
        </p:txBody>
      </p:sp>
      <p:sp>
        <p:nvSpPr>
          <p:cNvPr id="894981" name="Straight Connector 894980"/>
          <p:cNvSpPr/>
          <p:nvPr/>
        </p:nvSpPr>
        <p:spPr>
          <a:xfrm>
            <a:off x="84455" y="5939155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894982" name="Picture 8949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" y="1308735"/>
            <a:ext cx="4479925" cy="307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4963795" y="1308735"/>
            <a:ext cx="34226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+mj-lt"/>
                <a:cs typeface="+mj-lt"/>
              </a:rPr>
              <a:t>1 , poll -primary to sec - add - receiver  address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5090795" y="2692400"/>
            <a:ext cx="34226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+mj-lt"/>
                <a:cs typeface="+mj-lt"/>
              </a:rPr>
              <a:t>1 , final - sec to pri  - add - sender  address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field of S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00 -Receive ready</a:t>
            </a:r>
          </a:p>
          <a:p>
            <a:r>
              <a:rPr lang="en-US"/>
              <a:t>10 -Receive not ready</a:t>
            </a:r>
          </a:p>
          <a:p>
            <a:r>
              <a:rPr lang="en-US"/>
              <a:t>01- Reject NAK - go back N ARQ</a:t>
            </a:r>
          </a:p>
          <a:p>
            <a:r>
              <a:rPr lang="en-US"/>
              <a:t>11 - selective reject 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Text Box 910337"/>
          <p:cNvSpPr txBox="1"/>
          <p:nvPr/>
        </p:nvSpPr>
        <p:spPr>
          <a:xfrm>
            <a:off x="304800" y="685800"/>
            <a:ext cx="428625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000" i="1" baseline="0">
                <a:latin typeface="Times New Roman" panose="02020603050405020304" charset="0"/>
              </a:rPr>
              <a:t>U-frame control command and response</a:t>
            </a:r>
          </a:p>
        </p:txBody>
      </p:sp>
      <p:pic>
        <p:nvPicPr>
          <p:cNvPr id="910341" name="Picture 9103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" y="1158875"/>
            <a:ext cx="8756650" cy="5013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Straight Connector 896001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96003" name="Straight Connector 896002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96004" name="Text Box 896003"/>
          <p:cNvSpPr txBox="1"/>
          <p:nvPr/>
        </p:nvSpPr>
        <p:spPr>
          <a:xfrm>
            <a:off x="304800" y="381000"/>
            <a:ext cx="450723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400" baseline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sz="2000" i="1" baseline="0">
                <a:latin typeface="Times New Roman" panose="02020603050405020304" charset="0"/>
              </a:rPr>
              <a:t>Example of connection and disconnection</a:t>
            </a:r>
          </a:p>
        </p:txBody>
      </p:sp>
      <p:pic>
        <p:nvPicPr>
          <p:cNvPr id="896006" name="Picture 8960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841375"/>
            <a:ext cx="5752465" cy="58667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/>
          <p:nvPr>
            <p:extLst>
              <p:ext uri="{D42A27DB-BD31-4B8C-83A1-F6EECF244321}">
                <p14:modId xmlns:p14="http://schemas.microsoft.com/office/powerpoint/2010/main" val="4058697995"/>
              </p:ext>
            </p:extLst>
          </p:nvPr>
        </p:nvGraphicFramePr>
        <p:xfrm>
          <a:off x="27464" y="429543"/>
          <a:ext cx="9144000" cy="674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943475" imgH="4943475" progId="Paint.Picture">
                  <p:embed/>
                </p:oleObj>
              </mc:Choice>
              <mc:Fallback>
                <p:oleObj r:id="rId2" imgW="4943475" imgH="4943475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464" y="429543"/>
                        <a:ext cx="9144000" cy="674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97027">
            <a:extLst>
              <a:ext uri="{FF2B5EF4-FFF2-40B4-BE49-F238E27FC236}">
                <a16:creationId xmlns:a16="http://schemas.microsoft.com/office/drawing/2014/main" id="{F5D80DA0-05B7-981F-0C22-CED38F7AEC57}"/>
              </a:ext>
            </a:extLst>
          </p:cNvPr>
          <p:cNvSpPr txBox="1"/>
          <p:nvPr/>
        </p:nvSpPr>
        <p:spPr>
          <a:xfrm>
            <a:off x="43508" y="0"/>
            <a:ext cx="433451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400" baseline="0" dirty="0">
                <a:solidFill>
                  <a:schemeClr val="folHlink"/>
                </a:solidFill>
                <a:latin typeface="Times New Roman" panose="02020603050405020304" charset="0"/>
              </a:rPr>
              <a:t>  </a:t>
            </a:r>
            <a:r>
              <a:rPr sz="2000" i="1" baseline="0" dirty="0">
                <a:latin typeface="Times New Roman" panose="02020603050405020304" charset="0"/>
              </a:rPr>
              <a:t>Example of piggybacking without error</a:t>
            </a:r>
          </a:p>
        </p:txBody>
      </p:sp>
      <p:sp>
        <p:nvSpPr>
          <p:cNvPr id="8" name="Text Box 898051">
            <a:extLst>
              <a:ext uri="{FF2B5EF4-FFF2-40B4-BE49-F238E27FC236}">
                <a16:creationId xmlns:a16="http://schemas.microsoft.com/office/drawing/2014/main" id="{8211480B-27CE-567D-DF7B-D98D4D5C8802}"/>
              </a:ext>
            </a:extLst>
          </p:cNvPr>
          <p:cNvSpPr txBox="1"/>
          <p:nvPr/>
        </p:nvSpPr>
        <p:spPr>
          <a:xfrm>
            <a:off x="4378018" y="0"/>
            <a:ext cx="40100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400" baseline="0" dirty="0">
                <a:solidFill>
                  <a:schemeClr val="folHlink"/>
                </a:solidFill>
                <a:latin typeface="Times New Roman" panose="02020603050405020304" charset="0"/>
              </a:rPr>
              <a:t>  </a:t>
            </a:r>
            <a:r>
              <a:rPr sz="2000" i="1" baseline="0" dirty="0">
                <a:latin typeface="Times New Roman" panose="02020603050405020304" charset="0"/>
              </a:rPr>
              <a:t>Example of piggybacking with error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043774-8664-99CA-EE07-C99F58554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789" y="429543"/>
            <a:ext cx="4352925" cy="31432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Students will be able to explain about</a:t>
            </a:r>
          </a:p>
          <a:p>
            <a:r>
              <a:rPr lang="en-US"/>
              <a:t>Data Link protocols - Simple and Stop and Wait Protocol</a:t>
            </a:r>
          </a:p>
          <a:p>
            <a:r>
              <a:rPr lang="en-US"/>
              <a:t>Byte and Bit Oriented Protocol</a:t>
            </a:r>
          </a:p>
          <a:p>
            <a:r>
              <a:rPr lang="en-US"/>
              <a:t>High Data Link Control Protocol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Your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data is 10101011110111111010, the received data would be _____________________ using bit oriented protocol.</a:t>
            </a:r>
          </a:p>
          <a:p>
            <a:r>
              <a:rPr lang="en-US"/>
              <a:t>S frame is used to transmit ____________ information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5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/>
          <a:lstStyle/>
          <a:p>
            <a:pPr>
              <a:buClrTx/>
              <a:buSzTx/>
              <a:buFontTx/>
            </a:pPr>
            <a:r>
              <a:rPr lang="en-IN" altLang="x-none" sz="5400" b="1" dirty="0"/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s 565249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baseline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565251" name="Text Box 565250"/>
          <p:cNvSpPr txBox="1"/>
          <p:nvPr/>
        </p:nvSpPr>
        <p:spPr>
          <a:xfrm>
            <a:off x="228600" y="406400"/>
            <a:ext cx="215836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baseline="0">
                <a:effectLst>
                  <a:outerShdw blurRad="38100" dist="38100" dir="2700000">
                    <a:srgbClr val="C0C0C0"/>
                  </a:outerShdw>
                </a:effectLst>
                <a:latin typeface="Times" pitchFamily="18" charset="0"/>
              </a:rPr>
              <a:t> FRAMING</a:t>
            </a:r>
          </a:p>
        </p:txBody>
      </p:sp>
      <p:sp>
        <p:nvSpPr>
          <p:cNvPr id="565252" name="Text Box 565251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endParaRPr sz="1800" baseline="0">
              <a:latin typeface="Times New Roman" panose="02020603050405020304" charset="0"/>
            </a:endParaRPr>
          </a:p>
        </p:txBody>
      </p:sp>
      <p:sp>
        <p:nvSpPr>
          <p:cNvPr id="565253" name="Rectangles 565252"/>
          <p:cNvSpPr/>
          <p:nvPr/>
        </p:nvSpPr>
        <p:spPr>
          <a:xfrm>
            <a:off x="304800" y="2172335"/>
            <a:ext cx="8229600" cy="181483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sz="2800" i="1" baseline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The data link layer needs to pack bits into </a:t>
            </a:r>
            <a:r>
              <a:rPr sz="2800" i="1" baseline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frames</a:t>
            </a:r>
            <a:r>
              <a:rPr sz="2800" i="1" baseline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, so that each frame is distinguishable from another.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sz="2800" i="1" baseline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P</a:t>
            </a:r>
            <a:r>
              <a:rPr sz="2800" i="1" baseline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ostal system  </a:t>
            </a:r>
            <a:r>
              <a:rPr lang="en-US" sz="2800" i="1" baseline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- </a:t>
            </a:r>
            <a:r>
              <a:rPr sz="2800" i="1" baseline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  letter into an envelope  </a:t>
            </a:r>
            <a:r>
              <a:rPr lang="en-US" sz="2800" i="1" baseline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,</a:t>
            </a:r>
            <a:r>
              <a:rPr sz="2800" i="1" baseline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the envelope serves as the delimiter.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s 565249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baseline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565251" name="Text Box 565250"/>
          <p:cNvSpPr txBox="1"/>
          <p:nvPr/>
        </p:nvSpPr>
        <p:spPr>
          <a:xfrm>
            <a:off x="228600" y="406400"/>
            <a:ext cx="215836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baseline="0">
                <a:effectLst>
                  <a:outerShdw blurRad="38100" dist="38100" dir="2700000">
                    <a:srgbClr val="C0C0C0"/>
                  </a:outerShdw>
                </a:effectLst>
                <a:latin typeface="Times" pitchFamily="18" charset="0"/>
              </a:rPr>
              <a:t> FRAMING</a:t>
            </a:r>
          </a:p>
        </p:txBody>
      </p:sp>
      <p:sp>
        <p:nvSpPr>
          <p:cNvPr id="565252" name="Text Box 565251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endParaRPr sz="1800" baseline="0">
              <a:latin typeface="Times New Roman" panose="02020603050405020304" charset="0"/>
            </a:endParaRPr>
          </a:p>
        </p:txBody>
      </p:sp>
      <p:sp>
        <p:nvSpPr>
          <p:cNvPr id="565253" name="Rectangles 565252"/>
          <p:cNvSpPr/>
          <p:nvPr/>
        </p:nvSpPr>
        <p:spPr>
          <a:xfrm>
            <a:off x="304800" y="1741488"/>
            <a:ext cx="8229600" cy="26765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marL="457200" indent="-457200"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sz="28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+mn-ea"/>
              </a:rPr>
              <a:t>The whole message - packed in one frame, not done </a:t>
            </a:r>
            <a:endParaRPr sz="2800" i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charset="0"/>
            </a:endParaRPr>
          </a:p>
          <a:p>
            <a:pPr lvl="2" indent="-457200" algn="just">
              <a:buClrTx/>
              <a:buSzTx/>
              <a:buFont typeface="Arial" panose="020B0604020202020204" pitchFamily="34" charset="0"/>
            </a:pPr>
            <a:r>
              <a:rPr sz="28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+mn-ea"/>
              </a:rPr>
              <a:t>Frame - very large</a:t>
            </a:r>
            <a:endParaRPr sz="2800" i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charset="0"/>
            </a:endParaRPr>
          </a:p>
          <a:p>
            <a:pPr lvl="2" indent="-457200" algn="just">
              <a:buClrTx/>
              <a:buSzTx/>
              <a:buFont typeface="Arial" panose="020B0604020202020204" pitchFamily="34" charset="0"/>
            </a:pPr>
            <a:r>
              <a:rPr sz="28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+mn-ea"/>
              </a:rPr>
              <a:t>FC , EC - inefficient</a:t>
            </a:r>
            <a:endParaRPr sz="2800" i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charset="0"/>
            </a:endParaRPr>
          </a:p>
          <a:p>
            <a:pPr marL="457200" indent="-457200"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sz="28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+mn-ea"/>
              </a:rPr>
              <a:t>Large frame - single-bit error needs retransmission of the whole frame.  But smaller frame .....</a:t>
            </a:r>
            <a:endParaRPr sz="2800" i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charset="0"/>
            </a:endParaRP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endParaRPr sz="2800" i="1" baseline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s 565249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baseline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565251" name="Text Box 565250"/>
          <p:cNvSpPr txBox="1"/>
          <p:nvPr/>
        </p:nvSpPr>
        <p:spPr>
          <a:xfrm>
            <a:off x="228600" y="406400"/>
            <a:ext cx="215836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baseline="0">
                <a:effectLst>
                  <a:outerShdw blurRad="38100" dist="38100" dir="2700000">
                    <a:srgbClr val="C0C0C0"/>
                  </a:outerShdw>
                </a:effectLst>
                <a:latin typeface="Times" pitchFamily="18" charset="0"/>
              </a:rPr>
              <a:t> FRAMING</a:t>
            </a:r>
          </a:p>
        </p:txBody>
      </p:sp>
      <p:sp>
        <p:nvSpPr>
          <p:cNvPr id="565252" name="Text Box 565251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endParaRPr sz="1800" baseline="0">
              <a:latin typeface="Times New Roman" panose="02020603050405020304" charset="0"/>
            </a:endParaRPr>
          </a:p>
        </p:txBody>
      </p:sp>
      <p:sp>
        <p:nvSpPr>
          <p:cNvPr id="565253" name="Rectangles 565252"/>
          <p:cNvSpPr/>
          <p:nvPr/>
        </p:nvSpPr>
        <p:spPr>
          <a:xfrm>
            <a:off x="457200" y="1685608"/>
            <a:ext cx="8229600" cy="439991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just" eaLnBrk="1" hangingPunct="1">
              <a:buClrTx/>
              <a:buSzTx/>
              <a:buFont typeface="Arial" panose="020B0604020202020204" pitchFamily="34" charset="0"/>
            </a:pPr>
            <a:r>
              <a:rPr lang="en-US" sz="28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+mn-ea"/>
              </a:rPr>
              <a:t>F</a:t>
            </a:r>
            <a:r>
              <a:rPr sz="28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+mn-ea"/>
              </a:rPr>
              <a:t>ixed-size framing</a:t>
            </a:r>
          </a:p>
          <a:p>
            <a:pPr marL="457200" indent="-457200"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sz="28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+mn-ea"/>
              </a:rPr>
              <a:t>In fixed-size framing</a:t>
            </a:r>
            <a:r>
              <a:rPr lang="en-US" sz="28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+mn-ea"/>
              </a:rPr>
              <a:t>- no </a:t>
            </a:r>
            <a:r>
              <a:rPr sz="28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+mn-ea"/>
              </a:rPr>
              <a:t>boundaries of the frames</a:t>
            </a:r>
          </a:p>
          <a:p>
            <a:pPr marL="457200" indent="-457200"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sz="28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+mn-ea"/>
              </a:rPr>
              <a:t>Si</a:t>
            </a:r>
            <a:r>
              <a:rPr sz="28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+mn-ea"/>
              </a:rPr>
              <a:t>ze itself can be used as a delimiter.  </a:t>
            </a:r>
            <a:r>
              <a:rPr lang="en-US" sz="28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+mn-ea"/>
              </a:rPr>
              <a:t>Eg:- </a:t>
            </a:r>
            <a:r>
              <a:rPr sz="28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+mn-ea"/>
              </a:rPr>
              <a:t>  ATM WAN, which uses frames of fixed size called cells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</a:pPr>
            <a:r>
              <a:rPr lang="en-US" sz="28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+mn-ea"/>
              </a:rPr>
              <a:t>Variable</a:t>
            </a:r>
            <a:r>
              <a:rPr sz="28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+mn-ea"/>
              </a:rPr>
              <a:t>-size framing</a:t>
            </a:r>
          </a:p>
          <a:p>
            <a:pPr marL="457200" indent="-457200"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sz="28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+mn-ea"/>
              </a:rPr>
              <a:t>To </a:t>
            </a:r>
            <a:r>
              <a:rPr sz="2800" i="1" baseline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define the end of one frame and the beginning of the nex</a:t>
            </a:r>
          </a:p>
          <a:p>
            <a:pPr marL="457200" indent="-457200"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sz="2800" i="1" baseline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T</a:t>
            </a:r>
            <a:r>
              <a:rPr sz="2800" i="1" baseline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wo approaches </a:t>
            </a:r>
          </a:p>
          <a:p>
            <a:pPr marL="1371600" lvl="2" indent="-457200"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sz="2800" i="1" baseline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C</a:t>
            </a:r>
            <a:r>
              <a:rPr sz="2800" i="1" baseline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haracter-oriented approach </a:t>
            </a:r>
          </a:p>
          <a:p>
            <a:pPr marL="1371600" lvl="2" indent="-457200"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sz="2800" i="1" baseline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B</a:t>
            </a:r>
            <a:r>
              <a:rPr sz="2800" i="1" baseline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it-oriented approach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s 565249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baseline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565251" name="Text Box 565250"/>
          <p:cNvSpPr txBox="1"/>
          <p:nvPr/>
        </p:nvSpPr>
        <p:spPr>
          <a:xfrm>
            <a:off x="228600" y="406400"/>
            <a:ext cx="685419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baseline="0">
                <a:effectLst>
                  <a:outerShdw blurRad="38100" dist="38100" dir="2700000">
                    <a:srgbClr val="C0C0C0"/>
                  </a:outerShdw>
                </a:effectLst>
                <a:latin typeface="Times" pitchFamily="18" charset="0"/>
              </a:rPr>
              <a:t> </a:t>
            </a:r>
            <a:r>
              <a:rPr lang="en-US" baseline="0">
                <a:effectLst>
                  <a:outerShdw blurRad="38100" dist="38100" dir="2700000">
                    <a:srgbClr val="C0C0C0"/>
                  </a:outerShdw>
                </a:effectLst>
                <a:latin typeface="Times" pitchFamily="18" charset="0"/>
              </a:rPr>
              <a:t>CHARACTER ORIENTED </a:t>
            </a:r>
            <a:r>
              <a:rPr baseline="0">
                <a:effectLst>
                  <a:outerShdw blurRad="38100" dist="38100" dir="2700000">
                    <a:srgbClr val="C0C0C0"/>
                  </a:outerShdw>
                </a:effectLst>
                <a:latin typeface="Times" pitchFamily="18" charset="0"/>
              </a:rPr>
              <a:t>FRAMING</a:t>
            </a:r>
          </a:p>
        </p:txBody>
      </p:sp>
      <p:sp>
        <p:nvSpPr>
          <p:cNvPr id="565252" name="Text Box 565251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endParaRPr sz="1800" baseline="0">
              <a:latin typeface="Times New Roman" panose="02020603050405020304" charset="0"/>
            </a:endParaRPr>
          </a:p>
        </p:txBody>
      </p:sp>
      <p:sp>
        <p:nvSpPr>
          <p:cNvPr id="565253" name="Rectangles 565252"/>
          <p:cNvSpPr/>
          <p:nvPr/>
        </p:nvSpPr>
        <p:spPr>
          <a:xfrm>
            <a:off x="457200" y="1830706"/>
            <a:ext cx="8229600" cy="353822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marL="457200" indent="-457200"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sz="28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D</a:t>
            </a:r>
            <a:r>
              <a:rPr sz="28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ata to be carried are 8-bit characters from a coding system such as ASCII </a:t>
            </a:r>
          </a:p>
          <a:p>
            <a:pPr marL="457200" indent="-457200"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sz="28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H</a:t>
            </a:r>
            <a:r>
              <a:rPr sz="28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eader </a:t>
            </a:r>
            <a:r>
              <a:rPr lang="en-US" sz="28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-</a:t>
            </a:r>
            <a:r>
              <a:rPr sz="28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 source and destination addresses</a:t>
            </a:r>
            <a:r>
              <a:rPr lang="en-US" sz="28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,</a:t>
            </a:r>
            <a:r>
              <a:rPr sz="28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 control information, and the trailer </a:t>
            </a:r>
            <a:r>
              <a:rPr lang="en-US" sz="28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-</a:t>
            </a:r>
            <a:r>
              <a:rPr sz="28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 error detection redundant bits, are also multiples of 8 bits. </a:t>
            </a:r>
          </a:p>
          <a:p>
            <a:pPr marL="457200" indent="-457200"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sz="28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To separate one frame from the next, an 8-bit (1-byte) flag </a:t>
            </a:r>
            <a:r>
              <a:rPr lang="en-US" sz="28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(special characters)</a:t>
            </a:r>
            <a:r>
              <a:rPr sz="2800" i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 is added at the beginning and theend of a frame.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Straight Connector 865281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5283" name="Straight Connector 865282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5284" name="Text Box 865283"/>
          <p:cNvSpPr txBox="1"/>
          <p:nvPr/>
        </p:nvSpPr>
        <p:spPr>
          <a:xfrm>
            <a:off x="304800" y="381000"/>
            <a:ext cx="44862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400" baseline="0">
                <a:solidFill>
                  <a:schemeClr val="folHlink"/>
                </a:solidFill>
                <a:latin typeface="Times New Roman" panose="02020603050405020304" charset="0"/>
              </a:rPr>
              <a:t>  </a:t>
            </a:r>
            <a:r>
              <a:rPr sz="2000" i="1" baseline="0">
                <a:latin typeface="Times New Roman" panose="02020603050405020304" charset="0"/>
              </a:rPr>
              <a:t>A frame in a character-oriented protocol</a:t>
            </a:r>
          </a:p>
        </p:txBody>
      </p:sp>
      <p:pic>
        <p:nvPicPr>
          <p:cNvPr id="865286" name="Picture 8652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600325"/>
            <a:ext cx="7158038" cy="993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Straight Connector 866305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6307" name="Straight Connector 866306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6308" name="Text Box 866307"/>
          <p:cNvSpPr txBox="1"/>
          <p:nvPr/>
        </p:nvSpPr>
        <p:spPr>
          <a:xfrm>
            <a:off x="304800" y="381000"/>
            <a:ext cx="306006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2400" baseline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sz="2000" i="1" baseline="0" err="1">
                <a:latin typeface="Times New Roman" panose="02020603050405020304" charset="0"/>
              </a:rPr>
              <a:t>Byte stuffing and unstuffing</a:t>
            </a:r>
            <a:endParaRPr sz="2000" i="1" baseline="0">
              <a:latin typeface="Times New Roman" panose="02020603050405020304" charset="0"/>
            </a:endParaRPr>
          </a:p>
        </p:txBody>
      </p:sp>
      <p:pic>
        <p:nvPicPr>
          <p:cNvPr id="866310" name="Picture 8663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574800"/>
            <a:ext cx="7331075" cy="406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864</Words>
  <Application>Microsoft Office PowerPoint</Application>
  <PresentationFormat>On-screen Show (4:3)</PresentationFormat>
  <Paragraphs>138</Paragraphs>
  <Slides>39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Arial Black</vt:lpstr>
      <vt:lpstr>Tahoma</vt:lpstr>
      <vt:lpstr>Times</vt:lpstr>
      <vt:lpstr>Times New Roman</vt:lpstr>
      <vt:lpstr>Verdana</vt:lpstr>
      <vt:lpstr>Wingdings</vt:lpstr>
      <vt:lpstr>1_Default Design</vt:lpstr>
      <vt:lpstr>Bitmap Image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Simple Protocol</vt:lpstr>
      <vt:lpstr>Simple Protocol</vt:lpstr>
      <vt:lpstr>PowerPoint Presentation</vt:lpstr>
      <vt:lpstr>FSM for Stop and Wait Protocol</vt:lpstr>
      <vt:lpstr>PowerPoint Presentation</vt:lpstr>
      <vt:lpstr>PowerPoint Presentation</vt:lpstr>
      <vt:lpstr>Piggybacking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Control field of S frame</vt:lpstr>
      <vt:lpstr>PowerPoint Presentation</vt:lpstr>
      <vt:lpstr>PowerPoint Presentation</vt:lpstr>
      <vt:lpstr>PowerPoint Presentation</vt:lpstr>
      <vt:lpstr>Outcomes</vt:lpstr>
      <vt:lpstr>Test Your Understanding</vt:lpstr>
      <vt:lpstr>THANK YOU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Foundation</dc:title>
  <dc:subject>Computer Networks</dc:subject>
  <dc:creator>Larry L. Peterson and Bruce S. Davie</dc:creator>
  <cp:lastModifiedBy>Jansi Rani S V</cp:lastModifiedBy>
  <cp:revision>410</cp:revision>
  <dcterms:created xsi:type="dcterms:W3CDTF">2008-07-27T22:34:00Z</dcterms:created>
  <dcterms:modified xsi:type="dcterms:W3CDTF">2022-09-02T03:24:33Z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