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0" r:id="rId2"/>
    <p:sldId id="276" r:id="rId3"/>
    <p:sldId id="326" r:id="rId4"/>
    <p:sldId id="664" r:id="rId5"/>
    <p:sldId id="832" r:id="rId6"/>
    <p:sldId id="834" r:id="rId7"/>
    <p:sldId id="855" r:id="rId8"/>
    <p:sldId id="856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3" r:id="rId18"/>
    <p:sldId id="674" r:id="rId19"/>
    <p:sldId id="675" r:id="rId20"/>
    <p:sldId id="676" r:id="rId21"/>
    <p:sldId id="677" r:id="rId22"/>
    <p:sldId id="680" r:id="rId23"/>
    <p:sldId id="681" r:id="rId24"/>
    <p:sldId id="538" r:id="rId25"/>
    <p:sldId id="377" r:id="rId26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3399FF"/>
    <a:srgbClr val="0033CC"/>
    <a:srgbClr val="000099"/>
    <a:srgbClr val="808080"/>
    <a:srgbClr val="5F5F5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/>
    <p:restoredTop sz="94254"/>
  </p:normalViewPr>
  <p:slideViewPr>
    <p:cSldViewPr showGuides="1">
      <p:cViewPr varScale="1">
        <p:scale>
          <a:sx n="84" d="100"/>
          <a:sy n="84" d="100"/>
        </p:scale>
        <p:origin x="1458" y="96"/>
      </p:cViewPr>
      <p:guideLst>
        <p:guide orient="horz" pos="216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F4F664-1650-487E-AD75-73178DC41CC4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502937-4162-4EF3-B0BD-7E4AA460D5D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80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511245-2F95-47BF-8A9E-A618464C88CC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0C3C9C-4F57-4EAF-9DFC-8E5CF829FAB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7128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0483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9CAC58-94A5-469B-8DEA-186603CBD80E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0484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1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136488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13</a:t>
            </a:fld>
            <a:endParaRPr lang="en-US" sz="1200" b="0" dirty="0"/>
          </a:p>
        </p:txBody>
      </p:sp>
      <p:sp>
        <p:nvSpPr>
          <p:cNvPr id="1049602" name="Slide Image Placeholder 10496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9603" name="Text Placeholder 10496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28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14</a:t>
            </a:fld>
            <a:endParaRPr lang="en-US" sz="1200" b="0" dirty="0"/>
          </a:p>
        </p:txBody>
      </p:sp>
      <p:sp>
        <p:nvSpPr>
          <p:cNvPr id="1050626" name="Slide Image Placeholder 10506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0627" name="Text Placeholder 10506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01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15</a:t>
            </a:fld>
            <a:endParaRPr lang="en-US" sz="1200" b="0" dirty="0"/>
          </a:p>
        </p:txBody>
      </p:sp>
      <p:sp>
        <p:nvSpPr>
          <p:cNvPr id="1051650" name="Slide Image Placeholder 10516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1651" name="Text Placeholder 10516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60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16</a:t>
            </a:fld>
            <a:endParaRPr lang="en-US" sz="1200" b="0" dirty="0"/>
          </a:p>
        </p:txBody>
      </p:sp>
      <p:sp>
        <p:nvSpPr>
          <p:cNvPr id="1052674" name="Slide Image Placeholder 10526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2675" name="Text Placeholder 10526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65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17</a:t>
            </a:fld>
            <a:endParaRPr lang="en-US" sz="1200" b="0" dirty="0"/>
          </a:p>
        </p:txBody>
      </p:sp>
      <p:sp>
        <p:nvSpPr>
          <p:cNvPr id="1053698" name="Slide Image Placeholder 10536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3699" name="Text Placeholder 10536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8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18</a:t>
            </a:fld>
            <a:endParaRPr lang="en-US" sz="1200" b="0" dirty="0"/>
          </a:p>
        </p:txBody>
      </p:sp>
      <p:sp>
        <p:nvSpPr>
          <p:cNvPr id="1054722" name="Slide Image Placeholder 10547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23" name="Text Placeholder 10547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133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19</a:t>
            </a:fld>
            <a:endParaRPr lang="en-US" sz="1200" b="0" dirty="0"/>
          </a:p>
        </p:txBody>
      </p:sp>
      <p:sp>
        <p:nvSpPr>
          <p:cNvPr id="1055746" name="Slide Image Placeholder 10557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5747" name="Text Placeholder 10557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696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20</a:t>
            </a:fld>
            <a:endParaRPr lang="en-US" sz="1200" b="0" dirty="0"/>
          </a:p>
        </p:txBody>
      </p:sp>
      <p:sp>
        <p:nvSpPr>
          <p:cNvPr id="1056770" name="Slide Image Placeholder 10567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6771" name="Text Placeholder 10567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284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21</a:t>
            </a:fld>
            <a:endParaRPr lang="en-US" sz="1200" b="0" dirty="0"/>
          </a:p>
        </p:txBody>
      </p:sp>
      <p:sp>
        <p:nvSpPr>
          <p:cNvPr id="1057794" name="Slide Image Placeholder 10577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7795" name="Text Placeholder 10577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704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22</a:t>
            </a:fld>
            <a:endParaRPr lang="en-US" sz="1200" b="0" dirty="0"/>
          </a:p>
        </p:txBody>
      </p:sp>
      <p:sp>
        <p:nvSpPr>
          <p:cNvPr id="1059842" name="Slide Image Placeholder 10598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9843" name="Text Placeholder 10598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9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1507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360B11-E24C-4B31-A791-74F6013D88E0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1508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81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8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1830621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23</a:t>
            </a:fld>
            <a:endParaRPr lang="en-US" sz="1200" b="0" dirty="0"/>
          </a:p>
        </p:txBody>
      </p:sp>
      <p:sp>
        <p:nvSpPr>
          <p:cNvPr id="1060866" name="Slide Image Placeholder 10608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0867" name="Text Placeholder 1060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986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4</a:t>
            </a:fld>
            <a:endParaRPr lang="en-US" sz="1200" b="0" dirty="0"/>
          </a:p>
        </p:txBody>
      </p:sp>
      <p:sp>
        <p:nvSpPr>
          <p:cNvPr id="1044482" name="Slide Image Placeholder 10444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483" name="Text Placeholder 10444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75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5</a:t>
            </a:fld>
            <a:endParaRPr lang="en-US" sz="1200" b="0" dirty="0"/>
          </a:p>
        </p:txBody>
      </p:sp>
      <p:sp>
        <p:nvSpPr>
          <p:cNvPr id="1044482" name="Slide Image Placeholder 10444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483" name="Text Placeholder 10444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1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6</a:t>
            </a:fld>
            <a:endParaRPr lang="en-US" sz="1200" b="0" dirty="0"/>
          </a:p>
        </p:txBody>
      </p:sp>
      <p:sp>
        <p:nvSpPr>
          <p:cNvPr id="1044482" name="Slide Image Placeholder 10444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483" name="Text Placeholder 10444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10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9</a:t>
            </a:fld>
            <a:endParaRPr lang="en-US" sz="1200" b="0" dirty="0"/>
          </a:p>
        </p:txBody>
      </p:sp>
      <p:sp>
        <p:nvSpPr>
          <p:cNvPr id="1045506" name="Slide Image Placeholder 10455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5507" name="Text Placeholder 1045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52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10</a:t>
            </a:fld>
            <a:endParaRPr lang="en-US" sz="1200" b="0" dirty="0"/>
          </a:p>
        </p:txBody>
      </p:sp>
      <p:sp>
        <p:nvSpPr>
          <p:cNvPr id="1046530" name="Slide Image Placeholder 10465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6531" name="Text Placeholder 10465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55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11</a:t>
            </a:fld>
            <a:endParaRPr lang="en-US" sz="1200" b="0" dirty="0"/>
          </a:p>
        </p:txBody>
      </p:sp>
      <p:sp>
        <p:nvSpPr>
          <p:cNvPr id="1047554" name="Slide Image Placeholder 10475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7555" name="Text Placeholder 10475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996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12</a:t>
            </a:fld>
            <a:endParaRPr lang="en-US" sz="1200" b="0" dirty="0"/>
          </a:p>
        </p:txBody>
      </p:sp>
      <p:sp>
        <p:nvSpPr>
          <p:cNvPr id="1048578" name="Slide Image Placeholder 10485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579" name="Text Placeholder 1048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37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6593B8-455B-4147-8342-0DD5E2CC034A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6200" y="6400800"/>
            <a:ext cx="1905000" cy="457200"/>
          </a:xfrm>
        </p:spPr>
        <p:txBody>
          <a:bodyPr/>
          <a:lstStyle/>
          <a:p>
            <a:pPr lvl="0"/>
            <a:r>
              <a:t>11.</a:t>
            </a:r>
            <a:fld id="{9A0DB2DC-4C9A-4742-B13C-FB6460FD3503}" type="slidenum">
              <a:rPr lang="en-US" sz="2000" b="1">
                <a:solidFill>
                  <a:schemeClr val="bg2"/>
                </a:solidFill>
                <a:latin typeface="Arial" panose="020B0604020202020204" pitchFamily="34" charset="0"/>
              </a:rPr>
              <a:t>‹#›</a:t>
            </a:fld>
            <a:endParaRPr lang="en-US" sz="2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 indent="-285750"/>
            <a:r>
              <a:rPr lang="en-US" dirty="0"/>
              <a:t>Second level</a:t>
            </a:r>
          </a:p>
          <a:p>
            <a:pPr lvl="2" indent="-228600"/>
            <a:r>
              <a:rPr lang="en-US" dirty="0"/>
              <a:t>Third level</a:t>
            </a:r>
          </a:p>
          <a:p>
            <a:pPr lvl="3" indent="-228600"/>
            <a:r>
              <a:rPr lang="en-US" dirty="0"/>
              <a:t>Fourth level</a:t>
            </a:r>
          </a:p>
          <a:p>
            <a:pPr lvl="4" indent="-228600"/>
            <a:r>
              <a:rPr lang="en-US" dirty="0"/>
              <a:t>Fifth level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9538335" imgH="663575" progId="">
                  <p:embed/>
                </p:oleObj>
              </mc:Choice>
              <mc:Fallback>
                <p:oleObj r:id="rId17" imgW="9538335" imgH="66357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6804025" y="6035675"/>
            <a:ext cx="143986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D55843-A326-468F-ADB2-F18F489A1FD3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/34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1"/>
          <p:cNvSpPr/>
          <p:nvPr/>
        </p:nvSpPr>
        <p:spPr>
          <a:xfrm>
            <a:off x="2843213" y="886460"/>
            <a:ext cx="540194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dirty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Point to Point Protocol (PPP)</a:t>
            </a:r>
          </a:p>
        </p:txBody>
      </p:sp>
      <p:sp>
        <p:nvSpPr>
          <p:cNvPr id="5122" name="Rectangle 12"/>
          <p:cNvSpPr/>
          <p:nvPr/>
        </p:nvSpPr>
        <p:spPr>
          <a:xfrm>
            <a:off x="2843213" y="2060575"/>
            <a:ext cx="5832475" cy="1033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S.V.Jansi Rani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Associate Professor  / CSE</a:t>
            </a:r>
            <a:endParaRPr lang="en-GB" altLang="x-none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endParaRPr lang="en-GB" altLang="x-none" sz="1800" dirty="0">
              <a:solidFill>
                <a:srgbClr val="0066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13"/>
          <p:cNvSpPr txBox="1"/>
          <p:nvPr/>
        </p:nvSpPr>
        <p:spPr>
          <a:xfrm>
            <a:off x="2268538" y="0"/>
            <a:ext cx="43592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charset="0"/>
              </a:rPr>
              <a:t>Computer Networks</a:t>
            </a:r>
            <a:endParaRPr lang="en-GB" altLang="x-none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4" name="Rectangle 40"/>
          <p:cNvSpPr txBox="1"/>
          <p:nvPr/>
        </p:nvSpPr>
        <p:spPr>
          <a:xfrm>
            <a:off x="1044575" y="6454775"/>
            <a:ext cx="7272338" cy="358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</a:pPr>
            <a:endParaRPr lang="en-AU" altLang="en-US" sz="1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s 925697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25699" name="Rectangles 92569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25700" name="Rectangles 925699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25701" name="Rectangles 925700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25702" name="Rectangles 925701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25703" name="Rectangles 925702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25704" name="Rectangles 92570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25705" name="Straight Connector 925704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5706" name="Straight Connector 925705"/>
          <p:cNvSpPr/>
          <p:nvPr/>
        </p:nvSpPr>
        <p:spPr>
          <a:xfrm>
            <a:off x="458788" y="44196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5707" name="Rectangles 925706"/>
          <p:cNvSpPr/>
          <p:nvPr/>
        </p:nvSpPr>
        <p:spPr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baseline="0">
                <a:latin typeface="Arial" panose="020B0604020202020204" pitchFamily="34" charset="0"/>
              </a:rPr>
              <a:t>PPP is a byte-oriented protocol using byte stuffing with the escape byte 01111101.</a:t>
            </a:r>
          </a:p>
        </p:txBody>
      </p:sp>
      <p:grpSp>
        <p:nvGrpSpPr>
          <p:cNvPr id="925708" name="Group 925707"/>
          <p:cNvGrpSpPr/>
          <p:nvPr/>
        </p:nvGrpSpPr>
        <p:grpSpPr>
          <a:xfrm>
            <a:off x="457200" y="1947863"/>
            <a:ext cx="1143000" cy="566737"/>
            <a:chOff x="1200" y="1248"/>
            <a:chExt cx="720" cy="357"/>
          </a:xfrm>
        </p:grpSpPr>
        <p:pic>
          <p:nvPicPr>
            <p:cNvPr id="925709" name="Picture 9257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5710" name="Text Box 92570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sz="2800" i="1" baseline="0">
                  <a:solidFill>
                    <a:schemeClr val="hlink"/>
                  </a:solidFill>
                  <a:latin typeface="Times New Roman" panose="02020603050405020304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Straight Connector 90009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0099" name="Straight Connector 90009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0100" name="Text Box 900099"/>
          <p:cNvSpPr txBox="1"/>
          <p:nvPr/>
        </p:nvSpPr>
        <p:spPr>
          <a:xfrm>
            <a:off x="304800" y="381000"/>
            <a:ext cx="21348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Transition phases</a:t>
            </a:r>
          </a:p>
        </p:txBody>
      </p:sp>
      <p:sp>
        <p:nvSpPr>
          <p:cNvPr id="900101" name="Straight Connector 900100"/>
          <p:cNvSpPr/>
          <p:nvPr/>
        </p:nvSpPr>
        <p:spPr>
          <a:xfrm>
            <a:off x="152400" y="603440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" name="Object 1"/>
          <p:cNvGraphicFramePr/>
          <p:nvPr>
            <p:extLst>
              <p:ext uri="{D42A27DB-BD31-4B8C-83A1-F6EECF244321}">
                <p14:modId xmlns:p14="http://schemas.microsoft.com/office/powerpoint/2010/main" val="3601072398"/>
              </p:ext>
            </p:extLst>
          </p:nvPr>
        </p:nvGraphicFramePr>
        <p:xfrm>
          <a:off x="368608" y="1298574"/>
          <a:ext cx="8091824" cy="450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114925" imgH="2514600" progId="Paint.Picture">
                  <p:embed/>
                </p:oleObj>
              </mc:Choice>
              <mc:Fallback>
                <p:oleObj r:id="rId3" imgW="5114925" imgH="25146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608" y="1298574"/>
                        <a:ext cx="8091824" cy="4506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Straight Connector 90112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123" name="Straight Connector 90112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124" name="Text Box 901123"/>
          <p:cNvSpPr txBox="1"/>
          <p:nvPr/>
        </p:nvSpPr>
        <p:spPr>
          <a:xfrm>
            <a:off x="304800" y="381000"/>
            <a:ext cx="24225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Multiplexing in PPP</a:t>
            </a:r>
          </a:p>
        </p:txBody>
      </p:sp>
      <p:sp>
        <p:nvSpPr>
          <p:cNvPr id="901125" name="Straight Connector 901124"/>
          <p:cNvSpPr/>
          <p:nvPr/>
        </p:nvSpPr>
        <p:spPr>
          <a:xfrm>
            <a:off x="152400" y="611949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01126" name="Picture 901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1258888"/>
            <a:ext cx="7102475" cy="4760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Straight Connector 90214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2147" name="Straight Connector 90214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2148" name="Text Box 902147"/>
          <p:cNvSpPr txBox="1"/>
          <p:nvPr/>
        </p:nvSpPr>
        <p:spPr>
          <a:xfrm>
            <a:off x="304800" y="381000"/>
            <a:ext cx="4035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LCP packet encapsulated in a frame</a:t>
            </a:r>
          </a:p>
        </p:txBody>
      </p:sp>
      <p:sp>
        <p:nvSpPr>
          <p:cNvPr id="902149" name="Straight Connector 902148"/>
          <p:cNvSpPr/>
          <p:nvPr/>
        </p:nvSpPr>
        <p:spPr>
          <a:xfrm>
            <a:off x="152400" y="606298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02150" name="Picture 902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2667000"/>
            <a:ext cx="6937375" cy="1477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Text Box 926721"/>
          <p:cNvSpPr txBox="1"/>
          <p:nvPr/>
        </p:nvSpPr>
        <p:spPr>
          <a:xfrm>
            <a:off x="376555" y="347980"/>
            <a:ext cx="668083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sz="2000" i="1" baseline="0">
                <a:latin typeface="Times New Roman" panose="02020603050405020304" charset="0"/>
              </a:rPr>
              <a:t>LCP packets</a:t>
            </a:r>
          </a:p>
          <a:p>
            <a:r>
              <a:rPr lang="en-US" sz="2000" i="1" baseline="0">
                <a:latin typeface="Times New Roman" panose="02020603050405020304" charset="0"/>
              </a:rPr>
              <a:t>Link configuration  1-4, Link termination 5,6 , Link Monitoring </a:t>
            </a:r>
          </a:p>
        </p:txBody>
      </p:sp>
      <p:pic>
        <p:nvPicPr>
          <p:cNvPr id="926724" name="Picture 9267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848725" cy="4640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Text Box 927745"/>
          <p:cNvSpPr txBox="1"/>
          <p:nvPr/>
        </p:nvSpPr>
        <p:spPr>
          <a:xfrm>
            <a:off x="990600" y="914400"/>
            <a:ext cx="20643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Common options</a:t>
            </a:r>
          </a:p>
        </p:txBody>
      </p:sp>
      <p:pic>
        <p:nvPicPr>
          <p:cNvPr id="927748" name="Picture 9277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303338"/>
            <a:ext cx="7778750" cy="2811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Straight Connector 90316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3171" name="Straight Connector 90317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3172" name="Text Box 903171"/>
          <p:cNvSpPr txBox="1"/>
          <p:nvPr/>
        </p:nvSpPr>
        <p:spPr>
          <a:xfrm>
            <a:off x="304800" y="381000"/>
            <a:ext cx="5265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sz="2800" b="1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sz="2400" b="1" i="1" baseline="0">
                <a:latin typeface="Times New Roman" panose="02020603050405020304" charset="0"/>
              </a:rPr>
              <a:t>Password Authentication Protocol PAP</a:t>
            </a:r>
          </a:p>
        </p:txBody>
      </p:sp>
      <p:sp>
        <p:nvSpPr>
          <p:cNvPr id="903173" name="Straight Connector 903172"/>
          <p:cNvSpPr/>
          <p:nvPr/>
        </p:nvSpPr>
        <p:spPr>
          <a:xfrm>
            <a:off x="152400" y="606298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03174" name="Picture 9031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1295400"/>
            <a:ext cx="6965950" cy="465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88670" y="1136650"/>
            <a:ext cx="46240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PAP packets encapsulated in a PPP frame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Straight Connector 90419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4195" name="Straight Connector 904194"/>
          <p:cNvSpPr/>
          <p:nvPr/>
        </p:nvSpPr>
        <p:spPr>
          <a:xfrm>
            <a:off x="152400" y="841375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4196" name="Text Box 904195"/>
          <p:cNvSpPr txBox="1"/>
          <p:nvPr/>
        </p:nvSpPr>
        <p:spPr>
          <a:xfrm>
            <a:off x="290195" y="152400"/>
            <a:ext cx="71291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400" b="1" i="1" baseline="0">
                <a:latin typeface="Times New Roman" panose="02020603050405020304" charset="0"/>
              </a:rPr>
              <a:t>Challenge Handshake Authentication Protocol </a:t>
            </a:r>
            <a:r>
              <a:rPr lang="en-US" sz="2400" b="1" i="1" baseline="0">
                <a:latin typeface="Times New Roman" panose="02020603050405020304" charset="0"/>
              </a:rPr>
              <a:t>CHAP</a:t>
            </a:r>
          </a:p>
        </p:txBody>
      </p:sp>
      <p:sp>
        <p:nvSpPr>
          <p:cNvPr id="904197" name="Straight Connector 904196"/>
          <p:cNvSpPr/>
          <p:nvPr/>
        </p:nvSpPr>
        <p:spPr>
          <a:xfrm>
            <a:off x="152400" y="64008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04199" name="Picture 904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1066800"/>
            <a:ext cx="6929437" cy="516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402590" y="841375"/>
            <a:ext cx="48552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CHAP packets encapsulated in a PPP frame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Straight Connector 90521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5219" name="Straight Connector 90521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5220" name="Text Box 905219"/>
          <p:cNvSpPr txBox="1"/>
          <p:nvPr/>
        </p:nvSpPr>
        <p:spPr>
          <a:xfrm>
            <a:off x="304800" y="381000"/>
            <a:ext cx="66560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sz="2800" b="1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Internet Protocol Control Protocol (IPCP)</a:t>
            </a:r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sz="2000" i="1" baseline="0">
              <a:latin typeface="Times New Roman" panose="02020603050405020304" charset="0"/>
            </a:endParaRPr>
          </a:p>
        </p:txBody>
      </p:sp>
      <p:sp>
        <p:nvSpPr>
          <p:cNvPr id="905221" name="Straight Connector 905220"/>
          <p:cNvSpPr/>
          <p:nvPr/>
        </p:nvSpPr>
        <p:spPr>
          <a:xfrm>
            <a:off x="152400" y="594804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05222" name="Picture 905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438400"/>
            <a:ext cx="8318500" cy="178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68300" y="1165225"/>
            <a:ext cx="43903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sz="2000" i="1" baseline="0">
                <a:latin typeface="Times New Roman" panose="02020603050405020304" charset="0"/>
              </a:rPr>
              <a:t>IPCP packet encapsulated in PPP frame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Text Box 948225"/>
          <p:cNvSpPr txBox="1"/>
          <p:nvPr/>
        </p:nvSpPr>
        <p:spPr>
          <a:xfrm>
            <a:off x="1219200" y="914400"/>
            <a:ext cx="32943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Code value for IPCP packets</a:t>
            </a:r>
          </a:p>
        </p:txBody>
      </p:sp>
      <p:pic>
        <p:nvPicPr>
          <p:cNvPr id="948228" name="Picture 948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1316038"/>
            <a:ext cx="7194550" cy="4094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dirty="0">
                <a:latin typeface="+mj-lt"/>
                <a:ea typeface="+mj-ea"/>
                <a:cs typeface="+mj-cs"/>
              </a:rPr>
              <a:t>Agenda</a:t>
            </a:r>
            <a:endParaRPr lang="en-AU" altLang="x-none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latin typeface="+mn-lt"/>
                <a:ea typeface="+mn-ea"/>
                <a:cs typeface="+mn-cs"/>
              </a:rPr>
              <a:t>Point to Point Protocol (PPP)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520" dirty="0">
                <a:latin typeface="+mn-lt"/>
              </a:rPr>
              <a:t>Services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520" dirty="0">
                <a:latin typeface="+mn-lt"/>
              </a:rPr>
              <a:t>Transition Phases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520" dirty="0">
                <a:latin typeface="+mn-lt"/>
              </a:rPr>
              <a:t>Multiplexing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520" dirty="0">
                <a:latin typeface="+mn-lt"/>
              </a:rPr>
              <a:t>Link Control Protocol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520" dirty="0">
                <a:latin typeface="+mn-lt"/>
              </a:rPr>
              <a:t>Authentication Protocols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240" dirty="0">
                <a:latin typeface="+mn-lt"/>
              </a:rPr>
              <a:t>PAP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240" dirty="0">
                <a:latin typeface="+mn-lt"/>
              </a:rPr>
              <a:t>CHAP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520" dirty="0">
                <a:latin typeface="+mn-lt"/>
              </a:rPr>
              <a:t>Network Control Protocols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240" dirty="0">
                <a:latin typeface="+mn-lt"/>
              </a:rPr>
              <a:t>IPCP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76200" y="6400800"/>
            <a:ext cx="1905000" cy="457200"/>
          </a:xfrm>
        </p:spPr>
        <p:txBody>
          <a:bodyPr/>
          <a:lstStyle/>
          <a:p>
            <a:pPr lvl="0"/>
            <a:r>
              <a:t>11.</a:t>
            </a:r>
            <a:fld id="{9A0DB2DC-4C9A-4742-B13C-FB6460FD3503}" type="slidenum">
              <a:rPr lang="en-US" sz="2000" b="1">
                <a:solidFill>
                  <a:schemeClr val="bg2"/>
                </a:solidFill>
                <a:latin typeface="Arial" panose="020B0604020202020204" pitchFamily="34" charset="0"/>
              </a:rPr>
              <a:t>20</a:t>
            </a:fld>
            <a:endParaRPr lang="en-US" sz="2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06242" name="Straight Connector 90624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6243" name="Straight Connector 90624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6244" name="Text Box 906243"/>
          <p:cNvSpPr txBox="1"/>
          <p:nvPr/>
        </p:nvSpPr>
        <p:spPr>
          <a:xfrm>
            <a:off x="304800" y="381000"/>
            <a:ext cx="46570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IP datagram encapsulated in a PPP frame</a:t>
            </a:r>
          </a:p>
        </p:txBody>
      </p:sp>
      <p:sp>
        <p:nvSpPr>
          <p:cNvPr id="906245" name="Straight Connector 906244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06246" name="Picture 906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" y="2624138"/>
            <a:ext cx="8308975" cy="1566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Straight Connector 90726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7267" name="Straight Connector 90726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7268" name="Text Box 907267"/>
          <p:cNvSpPr txBox="1"/>
          <p:nvPr/>
        </p:nvSpPr>
        <p:spPr>
          <a:xfrm>
            <a:off x="304800" y="381000"/>
            <a:ext cx="17183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sz="2000" i="1" baseline="0">
                <a:latin typeface="Times New Roman" panose="02020603050405020304" charset="0"/>
              </a:rPr>
              <a:t>Multilink PPP</a:t>
            </a:r>
          </a:p>
        </p:txBody>
      </p:sp>
      <p:sp>
        <p:nvSpPr>
          <p:cNvPr id="907269" name="Straight Connector 907268"/>
          <p:cNvSpPr/>
          <p:nvPr/>
        </p:nvSpPr>
        <p:spPr>
          <a:xfrm>
            <a:off x="190500" y="607695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07270" name="Picture 907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7431088" cy="3565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Straight Connector 90828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8291" name="Straight Connector 908290"/>
          <p:cNvSpPr/>
          <p:nvPr/>
        </p:nvSpPr>
        <p:spPr>
          <a:xfrm>
            <a:off x="152400" y="8382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8292" name="Text Box 908291"/>
          <p:cNvSpPr txBox="1"/>
          <p:nvPr/>
        </p:nvSpPr>
        <p:spPr>
          <a:xfrm>
            <a:off x="304800" y="228600"/>
            <a:ext cx="15278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An example</a:t>
            </a:r>
          </a:p>
        </p:txBody>
      </p:sp>
      <p:pic>
        <p:nvPicPr>
          <p:cNvPr id="908295" name="Picture 908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852488"/>
            <a:ext cx="5978525" cy="5395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Straight Connector 96153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1539" name="Straight Connector 961538"/>
          <p:cNvSpPr/>
          <p:nvPr/>
        </p:nvSpPr>
        <p:spPr>
          <a:xfrm>
            <a:off x="152400" y="8382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1540" name="Text Box 961539"/>
          <p:cNvSpPr txBox="1"/>
          <p:nvPr/>
        </p:nvSpPr>
        <p:spPr>
          <a:xfrm>
            <a:off x="304800" y="228600"/>
            <a:ext cx="27622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An example </a:t>
            </a:r>
            <a:r>
              <a:rPr sz="2000" i="1" baseline="0">
                <a:solidFill>
                  <a:schemeClr val="hlink"/>
                </a:solidFill>
                <a:latin typeface="Times New Roman" panose="02020603050405020304" charset="0"/>
              </a:rPr>
              <a:t>(continued)</a:t>
            </a:r>
          </a:p>
        </p:txBody>
      </p:sp>
      <p:pic>
        <p:nvPicPr>
          <p:cNvPr id="961543" name="Picture 9615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066800"/>
            <a:ext cx="7175500" cy="5043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Student should be able to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Demonstarte the working principle behind PPP protocol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Explain the various Authentication, Network control and Data link protocols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IN" altLang="x-none" sz="5400" b="1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 descr="Uses and Benefits of Computer Network in Business Applicatio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274638"/>
            <a:ext cx="4708525" cy="5803900"/>
          </a:xfrm>
        </p:spPr>
      </p:pic>
      <p:pic>
        <p:nvPicPr>
          <p:cNvPr id="9218" name="Picture 6" descr="Top Team Computer Networks - Home | Faceboo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488950"/>
            <a:ext cx="4097337" cy="537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s 864257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864259" name="Text Box 864258"/>
          <p:cNvSpPr txBox="1"/>
          <p:nvPr/>
        </p:nvSpPr>
        <p:spPr>
          <a:xfrm>
            <a:off x="228600" y="406400"/>
            <a:ext cx="58788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  POINT-TO-POINT PROTOCOL</a:t>
            </a:r>
          </a:p>
        </p:txBody>
      </p:sp>
      <p:sp>
        <p:nvSpPr>
          <p:cNvPr id="864260" name="Text Box 864259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864261" name="Rectangles 864260"/>
          <p:cNvSpPr/>
          <p:nvPr/>
        </p:nvSpPr>
        <p:spPr>
          <a:xfrm>
            <a:off x="347345" y="1926114"/>
            <a:ext cx="8229600" cy="353822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HDLC is a general protocol that can be used for both point-to-point and multipoint configuration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sz="2800" i="1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Point-to-Point Protocol (PPP) </a:t>
            </a:r>
            <a:r>
              <a:rPr lang="en-US" sz="2800" i="1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- 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point-to-point access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PPP is a </a:t>
            </a:r>
            <a:r>
              <a:rPr sz="2800" i="1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byte-oriented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protocol.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Internet users who need to connect their home computers to the server of an Internet service provider use PPP.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s 864257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864259" name="Text Box 864258"/>
          <p:cNvSpPr txBox="1"/>
          <p:nvPr/>
        </p:nvSpPr>
        <p:spPr>
          <a:xfrm>
            <a:off x="228600" y="406400"/>
            <a:ext cx="286575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  </a:t>
            </a:r>
            <a:r>
              <a:rPr lang="en-US"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PPP - Services</a:t>
            </a:r>
          </a:p>
        </p:txBody>
      </p:sp>
      <p:sp>
        <p:nvSpPr>
          <p:cNvPr id="864260" name="Text Box 864259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864261" name="Rectangles 864260"/>
          <p:cNvSpPr/>
          <p:nvPr/>
        </p:nvSpPr>
        <p:spPr>
          <a:xfrm>
            <a:off x="347345" y="1433672"/>
            <a:ext cx="8229600" cy="452310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PPP defines the format of the frame to be exchanged between devices. </a:t>
            </a:r>
            <a:r>
              <a:rPr 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(byte stuffing)</a:t>
            </a:r>
            <a:endParaRPr sz="2400" i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sym typeface="+mn-ea"/>
            </a:endParaRPr>
          </a:p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D</a:t>
            </a: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efines how two devices can negotiate the establishment of the link and the exchange of data. </a:t>
            </a:r>
          </a:p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Authentication  </a:t>
            </a:r>
            <a:r>
              <a:rPr 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- </a:t>
            </a: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optional. </a:t>
            </a:r>
          </a:p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New - </a:t>
            </a: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Multilink PPP </a:t>
            </a:r>
            <a:r>
              <a:rPr 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- </a:t>
            </a: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connections over multiple links. </a:t>
            </a:r>
          </a:p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One interesting feature of PPP is that it provides</a:t>
            </a:r>
            <a:endParaRPr sz="2400" i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  <a:p>
            <a:pPr algn="just">
              <a:buClrTx/>
              <a:buSzTx/>
              <a:buFont typeface="Arial" panose="020B0604020202020204" pitchFamily="34" charset="0"/>
            </a:pP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network address configuration. This is particularly useful when a home user needs a</a:t>
            </a: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</a:t>
            </a:r>
            <a:r>
              <a:rPr sz="24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emporary network address to connect to the Internet.</a:t>
            </a:r>
          </a:p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sz="24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Multi protocol support</a:t>
            </a:r>
          </a:p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sz="24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Error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s 864257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864259" name="Text Box 864258"/>
          <p:cNvSpPr txBox="1"/>
          <p:nvPr/>
        </p:nvSpPr>
        <p:spPr>
          <a:xfrm>
            <a:off x="228600" y="406400"/>
            <a:ext cx="514604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  </a:t>
            </a:r>
            <a:r>
              <a:rPr lang="en-US"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PPP - Services Not Provided</a:t>
            </a:r>
          </a:p>
        </p:txBody>
      </p:sp>
      <p:sp>
        <p:nvSpPr>
          <p:cNvPr id="864260" name="Text Box 864259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864261" name="Rectangles 864260"/>
          <p:cNvSpPr/>
          <p:nvPr/>
        </p:nvSpPr>
        <p:spPr>
          <a:xfrm>
            <a:off x="314325" y="2046447"/>
            <a:ext cx="8229600" cy="13836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No f</a:t>
            </a:r>
            <a:r>
              <a:rPr sz="2800" i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low control </a:t>
            </a:r>
            <a:r>
              <a:rPr lang="en-US" sz="2800" i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- overwhelm receiver</a:t>
            </a:r>
          </a:p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Simple error c</a:t>
            </a:r>
            <a:r>
              <a:rPr sz="2800" i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ontrol </a:t>
            </a:r>
            <a:r>
              <a:rPr lang="en-US" sz="2800" i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-</a:t>
            </a:r>
            <a:r>
              <a:rPr sz="2800" i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CRC </a:t>
            </a:r>
          </a:p>
          <a:p>
            <a:pPr marL="457200" indent="-457200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Corrupted frame – </a:t>
            </a:r>
            <a:r>
              <a:rPr sz="2800" i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discarded</a:t>
            </a:r>
            <a:endParaRPr sz="2800" i="1" baseline="0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/>
        </p:nvGraphicFramePr>
        <p:xfrm>
          <a:off x="227330" y="408940"/>
          <a:ext cx="8560435" cy="532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86450" imgH="2838450" progId="Paint.Picture">
                  <p:embed/>
                </p:oleObj>
              </mc:Choice>
              <mc:Fallback>
                <p:oleObj r:id="rId2" imgW="5886450" imgH="28384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330" y="408940"/>
                        <a:ext cx="8560435" cy="5325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/>
        </p:nvGraphicFramePr>
        <p:xfrm>
          <a:off x="0" y="-635"/>
          <a:ext cx="9144635" cy="557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91250" imgH="4286250" progId="Paint.Picture">
                  <p:embed/>
                </p:oleObj>
              </mc:Choice>
              <mc:Fallback>
                <p:oleObj r:id="rId2" imgW="6191250" imgH="42862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-635"/>
                        <a:ext cx="9144635" cy="557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Straight Connector 89907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9075" name="Straight Connector 89907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9076" name="Text Box 899075"/>
          <p:cNvSpPr txBox="1"/>
          <p:nvPr/>
        </p:nvSpPr>
        <p:spPr>
          <a:xfrm>
            <a:off x="304800" y="381000"/>
            <a:ext cx="211645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sz="2000" i="1" baseline="0">
                <a:latin typeface="Times New Roman" panose="02020603050405020304" charset="0"/>
              </a:rPr>
              <a:t>PPP frame format</a:t>
            </a:r>
          </a:p>
        </p:txBody>
      </p:sp>
      <p:sp>
        <p:nvSpPr>
          <p:cNvPr id="899077" name="Straight Connector 899076"/>
          <p:cNvSpPr/>
          <p:nvPr/>
        </p:nvSpPr>
        <p:spPr>
          <a:xfrm>
            <a:off x="152400" y="587692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Text Box 2"/>
          <p:cNvSpPr txBox="1"/>
          <p:nvPr/>
        </p:nvSpPr>
        <p:spPr>
          <a:xfrm>
            <a:off x="826135" y="4486275"/>
            <a:ext cx="6776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>
                <a:latin typeface="+mj-lt"/>
                <a:cs typeface="+mj-lt"/>
              </a:rPr>
              <a:t>Protocol - Data / Info</a:t>
            </a:r>
          </a:p>
          <a:p>
            <a:pPr algn="l">
              <a:buClrTx/>
              <a:buSzTx/>
              <a:buFontTx/>
            </a:pPr>
            <a:r>
              <a:rPr lang="en-US" sz="2000">
                <a:latin typeface="+mj-lt"/>
                <a:cs typeface="+mj-lt"/>
              </a:rPr>
              <a:t>Payload - 1500 bytes , unused remaining padded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90BFB-919A-8A34-EE66-80EAD81A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76375"/>
            <a:ext cx="8439150" cy="2581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422</Words>
  <Application>Microsoft Office PowerPoint</Application>
  <PresentationFormat>On-screen Show (4:3)</PresentationFormat>
  <Paragraphs>87</Paragraphs>
  <Slides>25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Tahoma</vt:lpstr>
      <vt:lpstr>Times</vt:lpstr>
      <vt:lpstr>Times New Roman</vt:lpstr>
      <vt:lpstr>Verdana</vt:lpstr>
      <vt:lpstr>Wingdings</vt:lpstr>
      <vt:lpstr>1_Default Design</vt:lpstr>
      <vt:lpstr>Bitmap Image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</vt:lpstr>
      <vt:lpstr>THANK YOU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Jansi Rani S V</cp:lastModifiedBy>
  <cp:revision>419</cp:revision>
  <dcterms:created xsi:type="dcterms:W3CDTF">2008-07-27T22:34:00Z</dcterms:created>
  <dcterms:modified xsi:type="dcterms:W3CDTF">2022-09-06T04:26:25Z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