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0" r:id="rId2"/>
    <p:sldId id="276" r:id="rId3"/>
    <p:sldId id="326" r:id="rId4"/>
    <p:sldId id="670" r:id="rId5"/>
    <p:sldId id="722" r:id="rId6"/>
    <p:sldId id="672" r:id="rId7"/>
    <p:sldId id="673" r:id="rId8"/>
    <p:sldId id="726" r:id="rId9"/>
    <p:sldId id="676" r:id="rId10"/>
    <p:sldId id="727" r:id="rId11"/>
    <p:sldId id="678" r:id="rId12"/>
    <p:sldId id="728" r:id="rId13"/>
    <p:sldId id="729" r:id="rId14"/>
    <p:sldId id="681" r:id="rId15"/>
    <p:sldId id="683" r:id="rId16"/>
    <p:sldId id="682" r:id="rId17"/>
    <p:sldId id="730" r:id="rId18"/>
    <p:sldId id="731" r:id="rId19"/>
    <p:sldId id="686" r:id="rId20"/>
    <p:sldId id="687" r:id="rId21"/>
    <p:sldId id="688" r:id="rId22"/>
    <p:sldId id="689" r:id="rId23"/>
    <p:sldId id="690" r:id="rId24"/>
    <p:sldId id="691" r:id="rId25"/>
    <p:sldId id="732" r:id="rId26"/>
    <p:sldId id="693" r:id="rId27"/>
    <p:sldId id="694" r:id="rId28"/>
    <p:sldId id="695" r:id="rId29"/>
    <p:sldId id="696" r:id="rId30"/>
    <p:sldId id="697" r:id="rId31"/>
    <p:sldId id="698" r:id="rId32"/>
    <p:sldId id="777" r:id="rId33"/>
    <p:sldId id="776" r:id="rId34"/>
    <p:sldId id="538" r:id="rId35"/>
    <p:sldId id="377" r:id="rId36"/>
  </p:sldIdLst>
  <p:sldSz cx="9144000" cy="6858000" type="screen4x3"/>
  <p:notesSz cx="7099300" cy="10234613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66"/>
    <a:srgbClr val="3399FF"/>
    <a:srgbClr val="0033CC"/>
    <a:srgbClr val="000099"/>
    <a:srgbClr val="808080"/>
    <a:srgbClr val="5F5F5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/>
    <p:restoredTop sz="94254"/>
  </p:normalViewPr>
  <p:slideViewPr>
    <p:cSldViewPr showGuides="1">
      <p:cViewPr varScale="1">
        <p:scale>
          <a:sx n="104" d="100"/>
          <a:sy n="104" d="100"/>
        </p:scale>
        <p:origin x="1674" y="108"/>
      </p:cViewPr>
      <p:guideLst>
        <p:guide orient="horz" pos="21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F4F664-1650-487E-AD75-73178DC41CC4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6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502937-4162-4EF3-B0BD-7E4AA460D5D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511245-2F95-47BF-8A9E-A618464C88CC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6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0C3C9C-4F57-4EAF-9DFC-8E5CF829FAB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1074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>
            <p:ph type="hdr" sz="quarter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20483" name="Rectangle 3"/>
          <p:cNvSpPr txBox="1">
            <a:spLocks noGrp="1" noChangeArrowheads="1"/>
          </p:cNvSpPr>
          <p:nvPr>
            <p:ph type="dt" sz="half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9CAC58-94A5-469B-8DEA-186603CBD80E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6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0484" name="Rectangle 6"/>
          <p:cNvSpPr txBox="1">
            <a:spLocks noGrp="1" noChangeArrowheads="1"/>
          </p:cNvSpPr>
          <p:nvPr>
            <p:ph type="ftr" sz="quarter"/>
          </p:nvPr>
        </p:nvSpPr>
        <p:spPr bwMode="auto"/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61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50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272301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15</a:t>
            </a:fld>
            <a:endParaRPr lang="en-US" sz="1200" b="0" i="0" dirty="0"/>
          </a:p>
        </p:txBody>
      </p:sp>
      <p:sp>
        <p:nvSpPr>
          <p:cNvPr id="1093634" name="Slide Image Placeholder 10936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3635" name="Text Placeholder 10936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33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16</a:t>
            </a:fld>
            <a:endParaRPr lang="en-US" sz="1200" b="0" i="0" dirty="0"/>
          </a:p>
        </p:txBody>
      </p:sp>
      <p:sp>
        <p:nvSpPr>
          <p:cNvPr id="1142786" name="Slide Image Placeholder 11427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2787" name="Text Placeholder 11427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19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19</a:t>
            </a:fld>
            <a:endParaRPr lang="en-US" sz="1200" b="0" i="0" dirty="0"/>
          </a:p>
        </p:txBody>
      </p:sp>
      <p:sp>
        <p:nvSpPr>
          <p:cNvPr id="1095682" name="Slide Image Placeholder 10956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683" name="Text Placeholder 10956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0600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20</a:t>
            </a:fld>
            <a:endParaRPr lang="en-US" sz="1200" b="0" i="0" dirty="0"/>
          </a:p>
        </p:txBody>
      </p:sp>
      <p:sp>
        <p:nvSpPr>
          <p:cNvPr id="1097730" name="Slide Image Placeholder 10977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7731" name="Text Placeholder 10977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823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21</a:t>
            </a:fld>
            <a:endParaRPr lang="en-US" sz="1200" b="0" i="0" dirty="0"/>
          </a:p>
        </p:txBody>
      </p:sp>
      <p:sp>
        <p:nvSpPr>
          <p:cNvPr id="1099778" name="Slide Image Placeholder 10997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9779" name="Text Placeholder 10997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39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22</a:t>
            </a:fld>
            <a:endParaRPr lang="en-US" sz="1200" b="0" i="0" dirty="0"/>
          </a:p>
        </p:txBody>
      </p:sp>
      <p:sp>
        <p:nvSpPr>
          <p:cNvPr id="1101826" name="Slide Image Placeholder 11018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1827" name="Text Placeholder 11018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444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23</a:t>
            </a:fld>
            <a:endParaRPr lang="en-US" sz="1200" b="0" i="0" dirty="0"/>
          </a:p>
        </p:txBody>
      </p:sp>
      <p:sp>
        <p:nvSpPr>
          <p:cNvPr id="1103874" name="Slide Image Placeholder 11038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3875" name="Text Placeholder 11038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40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24</a:t>
            </a:fld>
            <a:endParaRPr lang="en-US" sz="1200" b="0" i="0" dirty="0"/>
          </a:p>
        </p:txBody>
      </p:sp>
      <p:sp>
        <p:nvSpPr>
          <p:cNvPr id="1105922" name="Slide Image Placeholder 11059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23" name="Text Placeholder 11059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996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26</a:t>
            </a:fld>
            <a:endParaRPr lang="en-US" sz="1200" b="0" i="0" dirty="0"/>
          </a:p>
        </p:txBody>
      </p:sp>
      <p:sp>
        <p:nvSpPr>
          <p:cNvPr id="1107970" name="Slide Image Placeholder 11079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7971" name="Text Placeholder 11079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84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27</a:t>
            </a:fld>
            <a:endParaRPr lang="en-US" sz="1200" b="0" i="0" dirty="0"/>
          </a:p>
        </p:txBody>
      </p:sp>
      <p:sp>
        <p:nvSpPr>
          <p:cNvPr id="1110018" name="Slide Image Placeholder 11100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0019" name="Text Placeholder 11100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76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Grp="1" noChangeArrowheads="1"/>
          </p:cNvSpPr>
          <p:nvPr>
            <p:ph type="hdr" sz="quarter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21507" name="Rectangle 3"/>
          <p:cNvSpPr txBox="1">
            <a:spLocks noGrp="1" noChangeArrowheads="1"/>
          </p:cNvSpPr>
          <p:nvPr>
            <p:ph type="dt" sz="half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360B11-E24C-4B31-A791-74F6013D88E0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6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1508" name="Rectangle 6"/>
          <p:cNvSpPr txBox="1">
            <a:spLocks noGrp="1" noChangeArrowheads="1"/>
          </p:cNvSpPr>
          <p:nvPr>
            <p:ph type="ftr" sz="quarter"/>
          </p:nvPr>
        </p:nvSpPr>
        <p:spPr bwMode="auto"/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 algn="r" defTabSz="96710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819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8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3946537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28</a:t>
            </a:fld>
            <a:endParaRPr lang="en-US" sz="1200" b="0" i="0" dirty="0"/>
          </a:p>
        </p:txBody>
      </p:sp>
      <p:sp>
        <p:nvSpPr>
          <p:cNvPr id="1112066" name="Slide Image Placeholder 11120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2067" name="Text Placeholder 11120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655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29</a:t>
            </a:fld>
            <a:endParaRPr lang="en-US" sz="1200" b="0" i="0" dirty="0"/>
          </a:p>
        </p:txBody>
      </p:sp>
      <p:sp>
        <p:nvSpPr>
          <p:cNvPr id="1144834" name="Slide Image Placeholder 11448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4835" name="Text Placeholder 11448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567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30</a:t>
            </a:fld>
            <a:endParaRPr lang="en-US" sz="1200" b="0" i="0" dirty="0"/>
          </a:p>
        </p:txBody>
      </p:sp>
      <p:sp>
        <p:nvSpPr>
          <p:cNvPr id="1146882" name="Slide Image Placeholder 11468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883" name="Text Placeholder 11468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848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31</a:t>
            </a:fld>
            <a:endParaRPr lang="en-US" sz="1200" b="0" i="0" dirty="0"/>
          </a:p>
        </p:txBody>
      </p:sp>
      <p:sp>
        <p:nvSpPr>
          <p:cNvPr id="1114114" name="Slide Image Placeholder 11141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4115" name="Text Placeholder 11141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62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4</a:t>
            </a:fld>
            <a:endParaRPr lang="en-US" sz="1200" b="0" i="0" dirty="0"/>
          </a:p>
        </p:txBody>
      </p:sp>
      <p:sp>
        <p:nvSpPr>
          <p:cNvPr id="1079298" name="Slide Image Placeholder 10792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9299" name="Text Placeholder 10792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97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5</a:t>
            </a:fld>
            <a:endParaRPr lang="en-US" sz="1200" b="0" i="0" dirty="0"/>
          </a:p>
        </p:txBody>
      </p:sp>
      <p:sp>
        <p:nvSpPr>
          <p:cNvPr id="964610" name="Slide Image Placeholder 9646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4611" name="Text Placeholder 9646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38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6</a:t>
            </a:fld>
            <a:endParaRPr lang="en-US" sz="1200" b="0" i="0" dirty="0"/>
          </a:p>
        </p:txBody>
      </p:sp>
      <p:sp>
        <p:nvSpPr>
          <p:cNvPr id="1085442" name="Slide Image Placeholder 10854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43" name="Text Placeholder 10854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26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7</a:t>
            </a:fld>
            <a:endParaRPr lang="en-US" sz="1200" b="0" i="0" dirty="0"/>
          </a:p>
        </p:txBody>
      </p:sp>
      <p:sp>
        <p:nvSpPr>
          <p:cNvPr id="1087490" name="Slide Image Placeholder 10874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7491" name="Text Placeholder 10874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53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9</a:t>
            </a:fld>
            <a:endParaRPr lang="en-US" sz="1200" b="0" i="0" dirty="0"/>
          </a:p>
        </p:txBody>
      </p:sp>
      <p:sp>
        <p:nvSpPr>
          <p:cNvPr id="1089538" name="Slide Image Placeholder 10895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9539" name="Text Placeholder 10895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52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11</a:t>
            </a:fld>
            <a:endParaRPr lang="en-US" sz="1200" b="0" i="0" dirty="0"/>
          </a:p>
        </p:txBody>
      </p:sp>
      <p:sp>
        <p:nvSpPr>
          <p:cNvPr id="1140738" name="Slide Image Placeholder 11407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0739" name="Text Placeholder 11407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65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i="0" dirty="0"/>
              <a:t>14</a:t>
            </a:fld>
            <a:endParaRPr lang="en-US" sz="1200" b="0" i="0" dirty="0"/>
          </a:p>
        </p:txBody>
      </p:sp>
      <p:sp>
        <p:nvSpPr>
          <p:cNvPr id="1091586" name="Slide Image Placeholder 10915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1587" name="Text Placeholder 10915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99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388350" y="6497638"/>
            <a:ext cx="576263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6593B8-455B-4147-8342-0DD5E2CC034A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6200" y="6400800"/>
            <a:ext cx="1905000" cy="457200"/>
          </a:xfrm>
        </p:spPr>
        <p:txBody>
          <a:bodyPr/>
          <a:lstStyle/>
          <a:p>
            <a:pPr lvl="0"/>
            <a:r>
              <a:t>11.</a:t>
            </a:r>
            <a:fld id="{9A0DB2DC-4C9A-4742-B13C-FB6460FD3503}" type="slidenum">
              <a:rPr lang="en-US" sz="2000" b="1">
                <a:solidFill>
                  <a:schemeClr val="bg2"/>
                </a:solidFill>
                <a:latin typeface="Arial" panose="020B0604020202020204" pitchFamily="34" charset="0"/>
              </a:rPr>
              <a:t>‹#›</a:t>
            </a:fld>
            <a:endParaRPr lang="en-US" sz="2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 indent="-285750"/>
            <a:r>
              <a:rPr lang="en-US" dirty="0"/>
              <a:t>Second level</a:t>
            </a:r>
          </a:p>
          <a:p>
            <a:pPr lvl="2" indent="-228600"/>
            <a:r>
              <a:rPr lang="en-US" dirty="0"/>
              <a:t>Third level</a:t>
            </a:r>
          </a:p>
          <a:p>
            <a:pPr lvl="3" indent="-228600"/>
            <a:r>
              <a:rPr lang="en-US" dirty="0"/>
              <a:t>Fourth level</a:t>
            </a:r>
          </a:p>
          <a:p>
            <a:pPr lvl="4" indent="-228600"/>
            <a:r>
              <a:rPr lang="en-US" dirty="0"/>
              <a:t>Fifth level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9538335" imgH="663575" progId="">
                  <p:embed/>
                </p:oleObj>
              </mc:Choice>
              <mc:Fallback>
                <p:oleObj r:id="rId17" imgW="9538335" imgH="663575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6229350"/>
                        <a:ext cx="91440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059488"/>
            <a:ext cx="4932363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RANI/Assoc Prof /CSE/SSNCE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7236296" y="6035675"/>
            <a:ext cx="100759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D55843-A326-468F-ADB2-F18F489A1FD3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/36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1"/>
          <p:cNvSpPr/>
          <p:nvPr/>
        </p:nvSpPr>
        <p:spPr>
          <a:xfrm>
            <a:off x="2843213" y="886460"/>
            <a:ext cx="427037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en-GB" dirty="0">
                <a:solidFill>
                  <a:srgbClr val="00009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MAC -Random Access</a:t>
            </a:r>
          </a:p>
        </p:txBody>
      </p:sp>
      <p:sp>
        <p:nvSpPr>
          <p:cNvPr id="5122" name="Rectangle 12"/>
          <p:cNvSpPr/>
          <p:nvPr/>
        </p:nvSpPr>
        <p:spPr>
          <a:xfrm>
            <a:off x="2843213" y="2060575"/>
            <a:ext cx="5832475" cy="1033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S.V.Jansi Rani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Associate Professor  / CSE</a:t>
            </a:r>
            <a:endParaRPr lang="en-GB" altLang="x-none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endParaRPr lang="en-GB" altLang="x-none" sz="1800" dirty="0">
              <a:solidFill>
                <a:srgbClr val="0066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Text Box 13"/>
          <p:cNvSpPr txBox="1"/>
          <p:nvPr/>
        </p:nvSpPr>
        <p:spPr>
          <a:xfrm>
            <a:off x="2268538" y="0"/>
            <a:ext cx="43592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charset="0"/>
              </a:rPr>
              <a:t>Computer Networks</a:t>
            </a:r>
            <a:endParaRPr lang="en-GB" altLang="x-none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4" name="Rectangle 40"/>
          <p:cNvSpPr txBox="1"/>
          <p:nvPr/>
        </p:nvSpPr>
        <p:spPr>
          <a:xfrm>
            <a:off x="1044575" y="6454775"/>
            <a:ext cx="7272338" cy="358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</a:pPr>
            <a:endParaRPr lang="en-AU" altLang="en-US" sz="1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ym typeface="+mn-ea"/>
              </a:rPr>
              <a:t>A pure ALOHA network transmits 200-bit frames on a shared channel of 200 kbps. What is the requirement to make this frame collision-free?</a:t>
            </a:r>
            <a:endParaRPr baseline="0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dirty="0">
                <a:solidFill>
                  <a:schemeClr val="hlink"/>
                </a:solidFill>
                <a:sym typeface="+mn-ea"/>
              </a:rPr>
              <a:t>Solution</a:t>
            </a:r>
            <a:endParaRPr baseline="0" dirty="0">
              <a:solidFill>
                <a:schemeClr val="hlink"/>
              </a:solidFill>
            </a:endParaRPr>
          </a:p>
          <a:p>
            <a:pPr marL="0" indent="0" algn="just">
              <a:buNone/>
            </a:pPr>
            <a:r>
              <a:rPr dirty="0">
                <a:sym typeface="+mn-ea"/>
              </a:rPr>
              <a:t> </a:t>
            </a:r>
            <a:r>
              <a:rPr dirty="0" err="1">
                <a:sym typeface="+mn-ea"/>
              </a:rPr>
              <a:t>T</a:t>
            </a:r>
            <a:r>
              <a:rPr baseline="-12000" dirty="0" err="1">
                <a:sym typeface="+mn-ea"/>
              </a:rPr>
              <a:t>fr</a:t>
            </a:r>
            <a:r>
              <a:rPr dirty="0">
                <a:sym typeface="+mn-ea"/>
              </a:rPr>
              <a:t> </a:t>
            </a:r>
            <a:r>
              <a:rPr lang="en-US" dirty="0">
                <a:sym typeface="+mn-ea"/>
              </a:rPr>
              <a:t>=</a:t>
            </a:r>
            <a:r>
              <a:rPr dirty="0">
                <a:sym typeface="+mn-ea"/>
              </a:rPr>
              <a:t> 200 bits/200 kbps or 1 </a:t>
            </a:r>
            <a:r>
              <a:rPr dirty="0" err="1">
                <a:sym typeface="+mn-ea"/>
              </a:rPr>
              <a:t>ms.</a:t>
            </a:r>
            <a:r>
              <a:rPr dirty="0">
                <a:sym typeface="+mn-ea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ym typeface="+mn-ea"/>
              </a:rPr>
              <a:t>Vu</a:t>
            </a:r>
            <a:r>
              <a:rPr dirty="0">
                <a:sym typeface="+mn-ea"/>
              </a:rPr>
              <a:t>lnerable time </a:t>
            </a:r>
            <a:r>
              <a:rPr lang="en-US" dirty="0">
                <a:sym typeface="+mn-ea"/>
              </a:rPr>
              <a:t>=</a:t>
            </a:r>
            <a:r>
              <a:rPr dirty="0">
                <a:sym typeface="+mn-ea"/>
              </a:rPr>
              <a:t>  2 × 1 </a:t>
            </a:r>
            <a:r>
              <a:rPr dirty="0" err="1">
                <a:sym typeface="+mn-ea"/>
              </a:rPr>
              <a:t>ms</a:t>
            </a:r>
            <a:r>
              <a:rPr dirty="0">
                <a:sym typeface="+mn-ea"/>
              </a:rPr>
              <a:t> = 2 </a:t>
            </a:r>
            <a:r>
              <a:rPr dirty="0" err="1">
                <a:sym typeface="+mn-ea"/>
              </a:rPr>
              <a:t>ms.</a:t>
            </a:r>
            <a:r>
              <a:rPr dirty="0">
                <a:sym typeface="+mn-ea"/>
              </a:rPr>
              <a:t> </a:t>
            </a:r>
          </a:p>
          <a:p>
            <a:pPr marL="0" indent="0" algn="just">
              <a:buNone/>
            </a:pPr>
            <a:endParaRPr dirty="0">
              <a:sym typeface="+mn-ea"/>
            </a:endParaRPr>
          </a:p>
          <a:p>
            <a:pPr marL="0" indent="0" algn="just">
              <a:buNone/>
            </a:pPr>
            <a:r>
              <a:rPr dirty="0">
                <a:sym typeface="+mn-ea"/>
              </a:rPr>
              <a:t>This means no station should send later than 1 </a:t>
            </a:r>
            <a:r>
              <a:rPr dirty="0" err="1">
                <a:sym typeface="+mn-ea"/>
              </a:rPr>
              <a:t>ms</a:t>
            </a:r>
            <a:r>
              <a:rPr dirty="0">
                <a:sym typeface="+mn-ea"/>
              </a:rPr>
              <a:t> before this station starts transmission and no station should start sending during the one 1-ms period that this station is sending.</a:t>
            </a:r>
            <a:endParaRPr baseline="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s 113971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15" name="Rectangles 113971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16" name="Rectangles 113971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17" name="Rectangles 113971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18" name="Rectangles 113971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19" name="Rectangles 113971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20" name="Rectangles 113971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21" name="Straight Connector 1139720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9722" name="Straight Connector 1139721"/>
          <p:cNvSpPr/>
          <p:nvPr/>
        </p:nvSpPr>
        <p:spPr>
          <a:xfrm>
            <a:off x="458788" y="4953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9723" name="Rectangles 1139722"/>
          <p:cNvSpPr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sz="3200" i="0" baseline="0">
                <a:latin typeface="Arial" panose="020B0604020202020204" pitchFamily="34" charset="0"/>
              </a:rPr>
              <a:t>The throughput for pure ALOHA is </a:t>
            </a:r>
            <a:br>
              <a:rPr sz="3200" i="0" baseline="0">
                <a:latin typeface="Arial" panose="020B0604020202020204" pitchFamily="34" charset="0"/>
              </a:rPr>
            </a:br>
            <a:r>
              <a:rPr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 = G × e </a:t>
            </a:r>
            <a:r>
              <a:rPr sz="3200" i="0" baseline="30000">
                <a:solidFill>
                  <a:schemeClr val="hlink"/>
                </a:solidFill>
                <a:latin typeface="Arial" panose="020B0604020202020204" pitchFamily="34" charset="0"/>
              </a:rPr>
              <a:t>−2G  </a:t>
            </a:r>
            <a:r>
              <a:rPr sz="3200" i="0" baseline="0">
                <a:latin typeface="Arial" panose="020B0604020202020204" pitchFamily="34" charset="0"/>
              </a:rPr>
              <a:t>.</a:t>
            </a:r>
          </a:p>
          <a:p>
            <a:pPr algn="ctr"/>
            <a:r>
              <a:rPr sz="3200" i="0" baseline="0">
                <a:latin typeface="Arial" panose="020B0604020202020204" pitchFamily="34" charset="0"/>
              </a:rPr>
              <a:t>The maximum throughput</a:t>
            </a:r>
          </a:p>
          <a:p>
            <a:pPr algn="ctr"/>
            <a:r>
              <a:rPr sz="3200" i="0" baseline="0" err="1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sz="3200" i="0" baseline="-18000" err="1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0.184 </a:t>
            </a:r>
            <a:r>
              <a:rPr sz="3200" i="0" baseline="0">
                <a:latin typeface="Arial" panose="020B0604020202020204" pitchFamily="34" charset="0"/>
              </a:rPr>
              <a:t>when G= (1/2).</a:t>
            </a:r>
          </a:p>
        </p:txBody>
      </p:sp>
      <p:grpSp>
        <p:nvGrpSpPr>
          <p:cNvPr id="1139724" name="Group 1139723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9725" name="Picture 11397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39726" name="Text Box 1139725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078230" y="5231765"/>
            <a:ext cx="72250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/>
              <a:t>G the average number of frames generated by the system during one frame transmission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dirty="0">
                <a:sym typeface="+mn-ea"/>
              </a:rPr>
              <a:t>A pure ALOHA network transmits 200-bit frames on a shared channel of 200 kbps. What is the throughput if the system (all stations together) produces</a:t>
            </a:r>
            <a:endParaRPr baseline="0" dirty="0"/>
          </a:p>
          <a:p>
            <a:pPr marL="0" indent="0" algn="just">
              <a:buNone/>
            </a:pPr>
            <a:r>
              <a:rPr dirty="0">
                <a:solidFill>
                  <a:schemeClr val="hlink"/>
                </a:solidFill>
                <a:sym typeface="+mn-ea"/>
              </a:rPr>
              <a:t>a.</a:t>
            </a:r>
            <a:r>
              <a:rPr dirty="0">
                <a:sym typeface="+mn-ea"/>
              </a:rPr>
              <a:t> 1000 frames per second    </a:t>
            </a:r>
            <a:r>
              <a:rPr dirty="0">
                <a:solidFill>
                  <a:schemeClr val="hlink"/>
                </a:solidFill>
                <a:sym typeface="+mn-ea"/>
              </a:rPr>
              <a:t>b.</a:t>
            </a:r>
            <a:r>
              <a:rPr dirty="0">
                <a:sym typeface="+mn-ea"/>
              </a:rPr>
              <a:t> 500 frames per second</a:t>
            </a:r>
            <a:endParaRPr baseline="0" dirty="0"/>
          </a:p>
          <a:p>
            <a:pPr marL="0" indent="0" algn="just">
              <a:buNone/>
            </a:pPr>
            <a:r>
              <a:rPr dirty="0">
                <a:solidFill>
                  <a:schemeClr val="hlink"/>
                </a:solidFill>
                <a:sym typeface="+mn-ea"/>
              </a:rPr>
              <a:t>c.</a:t>
            </a:r>
            <a:r>
              <a:rPr dirty="0">
                <a:sym typeface="+mn-ea"/>
              </a:rPr>
              <a:t> 250 frames per second.</a:t>
            </a:r>
            <a:endParaRPr baseline="0" dirty="0"/>
          </a:p>
          <a:p>
            <a:pPr marL="0" indent="0" algn="just">
              <a:buNone/>
            </a:pPr>
            <a:r>
              <a:rPr dirty="0">
                <a:sym typeface="+mn-ea"/>
              </a:rPr>
              <a:t>The frame transmission time is 200/200 kbps or 1 </a:t>
            </a:r>
            <a:r>
              <a:rPr dirty="0" err="1">
                <a:sym typeface="+mn-ea"/>
              </a:rPr>
              <a:t>ms.</a:t>
            </a:r>
            <a:endParaRPr baseline="0" dirty="0"/>
          </a:p>
          <a:p>
            <a:pPr marL="0" indent="0" algn="just">
              <a:buNone/>
            </a:pPr>
            <a:r>
              <a:rPr dirty="0">
                <a:solidFill>
                  <a:schemeClr val="hlink"/>
                </a:solidFill>
                <a:sym typeface="+mn-ea"/>
              </a:rPr>
              <a:t>a.</a:t>
            </a:r>
            <a:r>
              <a:rPr dirty="0">
                <a:sym typeface="+mn-ea"/>
              </a:rPr>
              <a:t> If the system creates 1000 frames per second, this is 1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frame per millisecond. </a:t>
            </a:r>
            <a:r>
              <a:rPr lang="en-IN" dirty="0">
                <a:sym typeface="+mn-ea"/>
              </a:rPr>
              <a:t>Then G=</a:t>
            </a:r>
            <a:r>
              <a:rPr dirty="0">
                <a:sym typeface="+mn-ea"/>
              </a:rPr>
              <a:t>1. In this case 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S = G× e</a:t>
            </a:r>
            <a:r>
              <a:rPr baseline="30000" dirty="0">
                <a:sym typeface="+mn-ea"/>
              </a:rPr>
              <a:t>−2 G</a:t>
            </a:r>
            <a:r>
              <a:rPr dirty="0">
                <a:sym typeface="+mn-ea"/>
              </a:rPr>
              <a:t> or S = 0.135 (13.5 percent). This means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that the throughput is 1000 × 0.135 = 135 frames. Only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135 frames out of 1000 will probably survive.</a:t>
            </a:r>
          </a:p>
          <a:p>
            <a:pPr marL="0" indent="0" algn="just">
              <a:buNone/>
            </a:pPr>
            <a:endParaRPr baseline="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/>
          <p:nvPr/>
        </p:nvGraphicFramePr>
        <p:xfrm>
          <a:off x="2673350" y="4877435"/>
          <a:ext cx="55276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210050" imgH="590550" progId="Paint.Picture">
                  <p:embed/>
                </p:oleObj>
              </mc:Choice>
              <mc:Fallback>
                <p:oleObj r:id="rId2" imgW="4210050" imgH="5905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73350" y="4877435"/>
                        <a:ext cx="5527675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dirty="0">
                <a:sym typeface="+mn-ea"/>
              </a:rPr>
              <a:t>If the system creates 500 frames per second, this is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(1/2) frame per millisecond. The load is (1/2). In this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case S = G × e </a:t>
            </a:r>
            <a:r>
              <a:rPr baseline="30000" dirty="0">
                <a:sym typeface="+mn-ea"/>
              </a:rPr>
              <a:t>−2G</a:t>
            </a:r>
            <a:r>
              <a:rPr dirty="0">
                <a:sym typeface="+mn-ea"/>
              </a:rPr>
              <a:t> or S = 0.184 (18.4 percent). This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means that the throughput is 500 × 0.184 = 92 and that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only 92 frames out of 500 will probably survive. Note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that this is the maximum throughput case,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percentagewise.</a:t>
            </a:r>
            <a:endParaRPr baseline="0" dirty="0"/>
          </a:p>
          <a:p>
            <a:pPr algn="just"/>
            <a:endParaRPr baseline="0" dirty="0"/>
          </a:p>
          <a:p>
            <a:pPr marL="0" indent="0" algn="just">
              <a:buNone/>
            </a:pPr>
            <a:r>
              <a:rPr dirty="0">
                <a:sym typeface="+mn-ea"/>
              </a:rPr>
              <a:t>If the system creates 250 frames per second, this is </a:t>
            </a:r>
            <a:r>
              <a:rPr lang="en-US" dirty="0">
                <a:sym typeface="+mn-ea"/>
              </a:rPr>
              <a:t>1/4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frame per millisecond. The load is (1/4). In this case 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S = G × e −</a:t>
            </a:r>
            <a:r>
              <a:rPr baseline="30000" dirty="0">
                <a:sym typeface="+mn-ea"/>
              </a:rPr>
              <a:t>2G</a:t>
            </a:r>
            <a:r>
              <a:rPr dirty="0">
                <a:sym typeface="+mn-ea"/>
              </a:rPr>
              <a:t> or S = 0.152 (15.2 percent). This means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that the throughput is 250 × 0.152 = 38. Only 38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    frames out of 250 will probably survive.</a:t>
            </a:r>
            <a:endParaRPr baseline="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Straight Connector 109056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0563" name="Straight Connector 109056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0564" name="Text Box 1090563"/>
          <p:cNvSpPr txBox="1"/>
          <p:nvPr/>
        </p:nvSpPr>
        <p:spPr>
          <a:xfrm>
            <a:off x="304800" y="381000"/>
            <a:ext cx="52609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</a:t>
            </a:r>
            <a:r>
              <a:rPr sz="2000" baseline="0"/>
              <a:t>Frames in a slotted ALOHA network</a:t>
            </a:r>
          </a:p>
        </p:txBody>
      </p:sp>
      <p:sp>
        <p:nvSpPr>
          <p:cNvPr id="1090565" name="Straight Connector 1090564"/>
          <p:cNvSpPr/>
          <p:nvPr/>
        </p:nvSpPr>
        <p:spPr>
          <a:xfrm>
            <a:off x="152400" y="610552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90567" name="Picture 10905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8" y="1433513"/>
            <a:ext cx="8501062" cy="3976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Straight Connector 109260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2611" name="Straight Connector 109261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2612" name="Text Box 1092611"/>
          <p:cNvSpPr txBox="1"/>
          <p:nvPr/>
        </p:nvSpPr>
        <p:spPr>
          <a:xfrm>
            <a:off x="304800" y="381000"/>
            <a:ext cx="63176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</a:t>
            </a:r>
            <a:r>
              <a:rPr sz="2000" baseline="0"/>
              <a:t>Vulnerable time for slotted ALOHA protocol</a:t>
            </a:r>
          </a:p>
        </p:txBody>
      </p:sp>
      <p:sp>
        <p:nvSpPr>
          <p:cNvPr id="1092613" name="Straight Connector 1092612"/>
          <p:cNvSpPr/>
          <p:nvPr/>
        </p:nvSpPr>
        <p:spPr>
          <a:xfrm>
            <a:off x="190500" y="603440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92615" name="Picture 10926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430338"/>
            <a:ext cx="7632700" cy="4360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s 1141761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3" name="Rectangles 1141762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4" name="Rectangles 1141763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5" name="Rectangles 1141764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6" name="Rectangles 114176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7" name="Rectangles 1141766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8" name="Rectangles 1141767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9" name="Straight Connector 1141768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1770" name="Straight Connector 1141769"/>
          <p:cNvSpPr/>
          <p:nvPr/>
        </p:nvSpPr>
        <p:spPr>
          <a:xfrm>
            <a:off x="458788" y="48768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1771" name="Rectangles 1141770"/>
          <p:cNvSpPr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sz="3200" i="0" baseline="0">
                <a:latin typeface="Arial" panose="020B0604020202020204" pitchFamily="34" charset="0"/>
              </a:rPr>
              <a:t>The throughput for slotted ALOHA is </a:t>
            </a:r>
            <a:br>
              <a:rPr sz="3200" i="0" baseline="0">
                <a:latin typeface="Arial" panose="020B0604020202020204" pitchFamily="34" charset="0"/>
              </a:rPr>
            </a:br>
            <a:r>
              <a:rPr sz="3200" i="0" baseline="0" err="1">
                <a:solidFill>
                  <a:schemeClr val="hlink"/>
                </a:solidFill>
                <a:latin typeface="Arial" panose="020B0604020202020204" pitchFamily="34" charset="0"/>
              </a:rPr>
              <a:t>S = G × e</a:t>
            </a:r>
            <a:r>
              <a:rPr sz="3200" i="0" baseline="30000" err="1">
                <a:solidFill>
                  <a:schemeClr val="hlink"/>
                </a:solidFill>
                <a:latin typeface="Arial" panose="020B0604020202020204" pitchFamily="34" charset="0"/>
              </a:rPr>
              <a:t>−G</a:t>
            </a:r>
            <a:r>
              <a:rPr sz="3200" i="0" baseline="0">
                <a:latin typeface="Arial" panose="020B0604020202020204" pitchFamily="34" charset="0"/>
              </a:rPr>
              <a:t> .</a:t>
            </a:r>
          </a:p>
          <a:p>
            <a:pPr algn="ctr"/>
            <a:r>
              <a:rPr sz="3200" i="0" baseline="0">
                <a:latin typeface="Arial" panose="020B0604020202020204" pitchFamily="34" charset="0"/>
              </a:rPr>
              <a:t>The maximum throughput </a:t>
            </a:r>
            <a:br>
              <a:rPr sz="3200" i="0" baseline="0">
                <a:latin typeface="Arial" panose="020B0604020202020204" pitchFamily="34" charset="0"/>
              </a:rPr>
            </a:br>
            <a:r>
              <a:rPr sz="3200" i="0" baseline="0" err="1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sz="3200" i="0" baseline="-18000" err="1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0.368</a:t>
            </a:r>
            <a:r>
              <a:rPr sz="3200" i="0" baseline="0">
                <a:latin typeface="Arial" panose="020B0604020202020204" pitchFamily="34" charset="0"/>
              </a:rPr>
              <a:t> when G = 1.</a:t>
            </a:r>
          </a:p>
        </p:txBody>
      </p:sp>
      <p:grpSp>
        <p:nvGrpSpPr>
          <p:cNvPr id="1141772" name="Group 1141771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1773" name="Picture 11417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1774" name="Text Box 1141773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>
                <a:sym typeface="+mn-ea"/>
              </a:rPr>
              <a:t>A slotted ALOHA  network transmits 200-bit frames on a shared channel of 200 kbps. What is the throughput if the system (all stations together) produces</a:t>
            </a:r>
            <a:endParaRPr baseline="0"/>
          </a:p>
          <a:p>
            <a:pPr marL="0" indent="0" algn="l">
              <a:buNone/>
            </a:pPr>
            <a:r>
              <a:rPr>
                <a:solidFill>
                  <a:schemeClr val="hlink"/>
                </a:solidFill>
                <a:sym typeface="+mn-ea"/>
              </a:rPr>
              <a:t>a.</a:t>
            </a:r>
            <a:r>
              <a:rPr>
                <a:sym typeface="+mn-ea"/>
              </a:rPr>
              <a:t> 1000 frames per second    </a:t>
            </a:r>
            <a:r>
              <a:rPr>
                <a:solidFill>
                  <a:schemeClr val="hlink"/>
                </a:solidFill>
                <a:sym typeface="+mn-ea"/>
              </a:rPr>
              <a:t>b.</a:t>
            </a:r>
            <a:r>
              <a:rPr>
                <a:sym typeface="+mn-ea"/>
              </a:rPr>
              <a:t> 500 frames per second</a:t>
            </a:r>
            <a:endParaRPr baseline="0"/>
          </a:p>
          <a:p>
            <a:pPr marL="0" indent="0" algn="l">
              <a:buNone/>
            </a:pPr>
            <a:r>
              <a:rPr>
                <a:solidFill>
                  <a:schemeClr val="hlink"/>
                </a:solidFill>
                <a:sym typeface="+mn-ea"/>
              </a:rPr>
              <a:t>c.</a:t>
            </a:r>
            <a:r>
              <a:rPr>
                <a:sym typeface="+mn-ea"/>
              </a:rPr>
              <a:t> 250 frames per second.</a:t>
            </a:r>
            <a:endParaRPr baseline="0"/>
          </a:p>
          <a:p>
            <a:pPr marL="0" indent="0" algn="l">
              <a:buNone/>
            </a:pPr>
            <a:endParaRPr lang="en-US"/>
          </a:p>
          <a:p>
            <a:pPr marL="0" indent="0" algn="just">
              <a:buNone/>
            </a:pPr>
            <a:r>
              <a:rPr>
                <a:solidFill>
                  <a:schemeClr val="hlink"/>
                </a:solidFill>
                <a:sym typeface="+mn-ea"/>
              </a:rPr>
              <a:t>Solution</a:t>
            </a:r>
            <a:endParaRPr baseline="0">
              <a:solidFill>
                <a:schemeClr val="hlink"/>
              </a:solidFill>
            </a:endParaRPr>
          </a:p>
          <a:p>
            <a:pPr marL="0" indent="0" algn="just">
              <a:buNone/>
            </a:pPr>
            <a:r>
              <a:rPr>
                <a:sym typeface="+mn-ea"/>
              </a:rPr>
              <a:t>The frame transmission time is 200/200 kbps or 1 ms.</a:t>
            </a:r>
            <a:endParaRPr baseline="0"/>
          </a:p>
          <a:p>
            <a:pPr marL="0" indent="0" algn="just">
              <a:buNone/>
            </a:pPr>
            <a:r>
              <a:rPr>
                <a:solidFill>
                  <a:schemeClr val="hlink"/>
                </a:solidFill>
                <a:sym typeface="+mn-ea"/>
              </a:rPr>
              <a:t>a.</a:t>
            </a:r>
            <a:r>
              <a:rPr err="1">
                <a:sym typeface="+mn-ea"/>
              </a:rPr>
              <a:t> If the system creates 1000 frames per second, this is 1</a:t>
            </a:r>
            <a:br>
              <a:rPr err="1">
                <a:sym typeface="+mn-ea"/>
              </a:rPr>
            </a:br>
            <a:r>
              <a:rPr err="1">
                <a:sym typeface="+mn-ea"/>
              </a:rPr>
              <a:t>    frame per millisecond. The load is 1. In this case </a:t>
            </a:r>
            <a:br>
              <a:rPr err="1">
                <a:sym typeface="+mn-ea"/>
              </a:rPr>
            </a:br>
            <a:r>
              <a:rPr err="1">
                <a:sym typeface="+mn-ea"/>
              </a:rPr>
              <a:t>    S = G× e</a:t>
            </a:r>
            <a:r>
              <a:rPr baseline="30000" err="1">
                <a:sym typeface="+mn-ea"/>
              </a:rPr>
              <a:t>−G</a:t>
            </a:r>
            <a:r>
              <a:rPr>
                <a:sym typeface="+mn-ea"/>
              </a:rPr>
              <a:t> or S = 0.368 (36.8 percent). This means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that the throughput is 1000 × 0.0368 = 368 frames.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Only 386 frames out of 1000 will probably survive.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err="1">
                <a:sym typeface="+mn-ea"/>
              </a:rPr>
              <a:t>If the system creates 500 frames per second, this is</a:t>
            </a:r>
            <a:br>
              <a:rPr err="1">
                <a:sym typeface="+mn-ea"/>
              </a:rPr>
            </a:br>
            <a:r>
              <a:rPr err="1">
                <a:sym typeface="+mn-ea"/>
              </a:rPr>
              <a:t>    (1/2) frame per millisecond. The load is (1/2). In this</a:t>
            </a:r>
            <a:br>
              <a:rPr err="1">
                <a:sym typeface="+mn-ea"/>
              </a:rPr>
            </a:br>
            <a:r>
              <a:rPr err="1">
                <a:sym typeface="+mn-ea"/>
              </a:rPr>
              <a:t>    case S = G × e</a:t>
            </a:r>
            <a:r>
              <a:rPr baseline="30000" err="1">
                <a:sym typeface="+mn-ea"/>
              </a:rPr>
              <a:t>−G</a:t>
            </a:r>
            <a:r>
              <a:rPr>
                <a:sym typeface="+mn-ea"/>
              </a:rPr>
              <a:t> or S = 0.303 (30.3 percent). This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means that the throughput is 500 × 0.0303 = 151. 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Only 151 frames out of 500 will probably survive.</a:t>
            </a:r>
            <a:endParaRPr baseline="0"/>
          </a:p>
          <a:p>
            <a:pPr algn="just"/>
            <a:endParaRPr baseline="0"/>
          </a:p>
          <a:p>
            <a:pPr algn="just"/>
            <a:r>
              <a:rPr>
                <a:sym typeface="+mn-ea"/>
              </a:rPr>
              <a:t>If the system creates 250 frames per second, this is (1/4)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frame per millisecond. The load is (1/4). In this case 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S = G × e </a:t>
            </a:r>
            <a:r>
              <a:rPr baseline="30000">
                <a:sym typeface="+mn-ea"/>
              </a:rPr>
              <a:t>−G</a:t>
            </a:r>
            <a:r>
              <a:rPr>
                <a:sym typeface="+mn-ea"/>
              </a:rPr>
              <a:t> or S = 0.195 (19.5 percent). This means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that the throughput is 250 × 0.195 = 49. Only 49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frames out of 250 will probably survive.</a:t>
            </a:r>
            <a:endParaRPr baseline="0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Straight Connector 109465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4659" name="Straight Connector 109465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4660" name="Text Box 1094659"/>
          <p:cNvSpPr txBox="1"/>
          <p:nvPr/>
        </p:nvSpPr>
        <p:spPr>
          <a:xfrm>
            <a:off x="304800" y="381000"/>
            <a:ext cx="61702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</a:t>
            </a:r>
            <a:r>
              <a:rPr sz="2000" baseline="0"/>
              <a:t>Space/time model of the collision in CSMA</a:t>
            </a:r>
          </a:p>
        </p:txBody>
      </p:sp>
      <p:pic>
        <p:nvPicPr>
          <p:cNvPr id="1094663" name="Picture 10946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90600"/>
            <a:ext cx="7880350" cy="5078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3890645" y="5874072"/>
            <a:ext cx="4583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listen/ sense to medium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dirty="0">
                <a:latin typeface="+mj-lt"/>
                <a:ea typeface="+mj-ea"/>
                <a:cs typeface="+mj-cs"/>
              </a:rPr>
              <a:t>Agenda</a:t>
            </a:r>
            <a:endParaRPr lang="en-AU" altLang="x-none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200000"/>
              </a:lnSpc>
              <a:buNone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ALOHA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</a:rPr>
              <a:t>CSMA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</a:rPr>
              <a:t>CSMA -CD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</a:rPr>
              <a:t>CSMA - CD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Straight Connector 109670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6707" name="Straight Connector 109670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6708" name="Text Box 1096707"/>
          <p:cNvSpPr txBox="1"/>
          <p:nvPr/>
        </p:nvSpPr>
        <p:spPr>
          <a:xfrm>
            <a:off x="304800" y="381000"/>
            <a:ext cx="38265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 </a:t>
            </a:r>
            <a:r>
              <a:rPr sz="2000" baseline="0"/>
              <a:t>Vulnerable time in CSMA</a:t>
            </a:r>
          </a:p>
        </p:txBody>
      </p:sp>
      <p:sp>
        <p:nvSpPr>
          <p:cNvPr id="1096709" name="Straight Connector 1096708"/>
          <p:cNvSpPr/>
          <p:nvPr/>
        </p:nvSpPr>
        <p:spPr>
          <a:xfrm>
            <a:off x="190500" y="604837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96711" name="Picture 10967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35175"/>
            <a:ext cx="8839200" cy="329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Straight Connector 109875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8755" name="Straight Connector 1098754"/>
          <p:cNvSpPr/>
          <p:nvPr/>
        </p:nvSpPr>
        <p:spPr>
          <a:xfrm>
            <a:off x="152400" y="8382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8756" name="Text Box 1098755"/>
          <p:cNvSpPr txBox="1"/>
          <p:nvPr/>
        </p:nvSpPr>
        <p:spPr>
          <a:xfrm>
            <a:off x="304800" y="228600"/>
            <a:ext cx="58127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 </a:t>
            </a:r>
            <a:r>
              <a:rPr sz="2000" baseline="0"/>
              <a:t>Behavior of three persistence methods</a:t>
            </a:r>
          </a:p>
        </p:txBody>
      </p:sp>
      <p:pic>
        <p:nvPicPr>
          <p:cNvPr id="1098759" name="Picture 10987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838200"/>
            <a:ext cx="5100955" cy="5821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Straight Connector 110080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0803" name="Straight Connector 110080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0804" name="Text Box 1100803"/>
          <p:cNvSpPr txBox="1"/>
          <p:nvPr/>
        </p:nvSpPr>
        <p:spPr>
          <a:xfrm>
            <a:off x="304800" y="381000"/>
            <a:ext cx="636651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/>
              <a:t>Flow diagram for three persistence 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5" y="1033462"/>
            <a:ext cx="5734198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Straight Connector 110284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2851" name="Straight Connector 110285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2852" name="Text Box 1102851"/>
          <p:cNvSpPr txBox="1"/>
          <p:nvPr/>
        </p:nvSpPr>
        <p:spPr>
          <a:xfrm>
            <a:off x="304800" y="381000"/>
            <a:ext cx="509905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baseline="0"/>
              <a:t>Collision of the first bit in CSMA/CD</a:t>
            </a:r>
          </a:p>
        </p:txBody>
      </p:sp>
      <p:sp>
        <p:nvSpPr>
          <p:cNvPr id="1102853" name="Straight Connector 1102852"/>
          <p:cNvSpPr/>
          <p:nvPr/>
        </p:nvSpPr>
        <p:spPr>
          <a:xfrm>
            <a:off x="152400" y="587692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02855" name="Picture 11028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033588"/>
            <a:ext cx="9058275" cy="2614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Straight Connector 110489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4899" name="Straight Connector 110489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4900" name="Text Box 1104899"/>
          <p:cNvSpPr txBox="1"/>
          <p:nvPr/>
        </p:nvSpPr>
        <p:spPr>
          <a:xfrm>
            <a:off x="304800" y="381000"/>
            <a:ext cx="503999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</a:t>
            </a:r>
            <a:r>
              <a:rPr sz="2000" baseline="0"/>
              <a:t>Collision and abortion in CSMA/CD</a:t>
            </a:r>
            <a:endParaRPr sz="3200" b="0" i="0" baseline="-18000">
              <a:latin typeface="Arial" panose="020B0604020202020204" pitchFamily="34" charset="0"/>
            </a:endParaRPr>
          </a:p>
          <a:p>
            <a:endParaRPr sz="2000" baseline="0"/>
          </a:p>
        </p:txBody>
      </p:sp>
      <p:sp>
        <p:nvSpPr>
          <p:cNvPr id="1104901" name="Straight Connector 1104900"/>
          <p:cNvSpPr/>
          <p:nvPr/>
        </p:nvSpPr>
        <p:spPr>
          <a:xfrm>
            <a:off x="152400" y="599122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04903" name="Picture 11049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" y="2081213"/>
            <a:ext cx="8994775" cy="2947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network using CSMA/CD has a bandwidth of 10 Mbps. If the maximum propagation time  is 25.6 μs, what is the minimum size of the frame?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T</a:t>
            </a:r>
            <a:r>
              <a:rPr lang="en-US" baseline="-25000"/>
              <a:t>fr</a:t>
            </a:r>
            <a:r>
              <a:rPr lang="en-US"/>
              <a:t> = 2 × Tp = 51.2 μs. </a:t>
            </a:r>
          </a:p>
          <a:p>
            <a:pPr marL="0" indent="0">
              <a:buNone/>
            </a:pPr>
            <a:r>
              <a:rPr lang="en-US"/>
              <a:t>This means, in the worst case, a station needs to transmit for a period of 51.2 μs to detect the collision.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Min frame size =  10 Mbps × 51.2 μs = 512 bits or 64 bytes.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Straight Connector 110694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6947" name="Straight Connector 110694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6948" name="Text Box 1106947"/>
          <p:cNvSpPr txBox="1"/>
          <p:nvPr/>
        </p:nvSpPr>
        <p:spPr>
          <a:xfrm>
            <a:off x="304800" y="381000"/>
            <a:ext cx="45377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</a:t>
            </a:r>
            <a:r>
              <a:rPr sz="2000" baseline="0"/>
              <a:t>Flow diagram for the CSMA/CD</a:t>
            </a:r>
          </a:p>
        </p:txBody>
      </p:sp>
      <p:pic>
        <p:nvPicPr>
          <p:cNvPr id="1106951" name="Picture 11069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3" y="1012825"/>
            <a:ext cx="6297612" cy="5083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Straight Connector 110899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8995" name="Straight Connector 110899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8996" name="Text Box 1108995"/>
          <p:cNvSpPr txBox="1"/>
          <p:nvPr/>
        </p:nvSpPr>
        <p:spPr>
          <a:xfrm>
            <a:off x="304800" y="381000"/>
            <a:ext cx="78606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</a:t>
            </a:r>
            <a:r>
              <a:rPr sz="2000" baseline="0"/>
              <a:t>Energy level during transmission, idleness, or collision</a:t>
            </a:r>
          </a:p>
        </p:txBody>
      </p:sp>
      <p:sp>
        <p:nvSpPr>
          <p:cNvPr id="1108997" name="Straight Connector 1108996"/>
          <p:cNvSpPr/>
          <p:nvPr/>
        </p:nvSpPr>
        <p:spPr>
          <a:xfrm>
            <a:off x="152400" y="596265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08999" name="Picture 11089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8" y="2378075"/>
            <a:ext cx="7212012" cy="227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Straight Connector 111104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1043" name="Straight Connector 111104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1044" name="Text Box 1111043"/>
          <p:cNvSpPr txBox="1"/>
          <p:nvPr/>
        </p:nvSpPr>
        <p:spPr>
          <a:xfrm>
            <a:off x="2924810" y="407035"/>
            <a:ext cx="223774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baseline="0"/>
              <a:t>CSMA/CA</a:t>
            </a:r>
          </a:p>
        </p:txBody>
      </p:sp>
      <p:sp>
        <p:nvSpPr>
          <p:cNvPr id="1111045" name="Straight Connector 1111044"/>
          <p:cNvSpPr/>
          <p:nvPr/>
        </p:nvSpPr>
        <p:spPr>
          <a:xfrm>
            <a:off x="126365" y="580580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11047" name="Picture 11110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2438400"/>
            <a:ext cx="8510587" cy="1944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s 1143809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1" name="Rectangles 1143810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2" name="Rectangles 1143811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3" name="Rectangles 1143812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4" name="Rectangles 1143813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5" name="Rectangles 1143814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6" name="Rectangles 114381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7" name="Straight Connector 1143816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3818" name="Straight Connector 1143817"/>
          <p:cNvSpPr/>
          <p:nvPr/>
        </p:nvSpPr>
        <p:spPr>
          <a:xfrm>
            <a:off x="458788" y="38862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3819" name="Rectangles 1143818"/>
          <p:cNvSpPr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sz="3200" i="0" baseline="0">
                <a:latin typeface="Arial" panose="020B0604020202020204" pitchFamily="34" charset="0"/>
              </a:rPr>
              <a:t>In CSMA/CA, the IFS can also be used to define the priority of a station or a frame.</a:t>
            </a:r>
          </a:p>
        </p:txBody>
      </p:sp>
      <p:grpSp>
        <p:nvGrpSpPr>
          <p:cNvPr id="1143820" name="Group 1143819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3821" name="Picture 11438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3822" name="Text Box 114382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 descr="Uses and Benefits of Computer Network in Business Application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" y="274638"/>
            <a:ext cx="4708525" cy="5803900"/>
          </a:xfrm>
        </p:spPr>
      </p:pic>
      <p:pic>
        <p:nvPicPr>
          <p:cNvPr id="9218" name="Picture 6" descr="Top Team Computer Networks - Home | Faceboo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3" y="488950"/>
            <a:ext cx="4097337" cy="537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s 1145857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59" name="Rectangles 1145858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0" name="Rectangles 1145859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1" name="Rectangles 1145860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2" name="Rectangles 1145861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3" name="Rectangles 1145862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4" name="Rectangles 1145863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5" name="Straight Connector 1145864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5866" name="Straight Connector 1145865"/>
          <p:cNvSpPr/>
          <p:nvPr/>
        </p:nvSpPr>
        <p:spPr>
          <a:xfrm>
            <a:off x="458788" y="54102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5867" name="Rectangles 1145866"/>
          <p:cNvSpPr/>
          <p:nvPr/>
        </p:nvSpPr>
        <p:spPr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sz="3200" i="0" baseline="0">
                <a:latin typeface="Arial" panose="020B0604020202020204" pitchFamily="34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sz="3200" i="0" baseline="0">
                <a:latin typeface="Arial" panose="020B0604020202020204" pitchFamily="34" charset="0"/>
              </a:rPr>
              <a:t>it stops the timer and restarts it when the channel becomes idle.</a:t>
            </a:r>
          </a:p>
        </p:txBody>
      </p:sp>
      <p:grpSp>
        <p:nvGrpSpPr>
          <p:cNvPr id="1145868" name="Group 1145867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5869" name="Picture 11458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5870" name="Text Box 114586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Straight Connector 111308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3091" name="Straight Connector 111309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3092" name="Text Box 1113091"/>
          <p:cNvSpPr txBox="1"/>
          <p:nvPr/>
        </p:nvSpPr>
        <p:spPr>
          <a:xfrm>
            <a:off x="304800" y="381000"/>
            <a:ext cx="40011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 dirty="0">
                <a:solidFill>
                  <a:schemeClr val="folHlink"/>
                </a:solidFill>
              </a:rPr>
              <a:t> </a:t>
            </a:r>
            <a:r>
              <a:rPr sz="2000" baseline="0" dirty="0"/>
              <a:t>Flow diagram for CSMA/CA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E3B77-3A93-A0E2-5DA0-7C1F686DF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021" y="841374"/>
            <a:ext cx="6677957" cy="60166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/>
          <p:nvPr/>
        </p:nvGraphicFramePr>
        <p:xfrm>
          <a:off x="887095" y="281940"/>
          <a:ext cx="6089650" cy="541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29275" imgH="4524375" progId="Paint.Picture">
                  <p:embed/>
                </p:oleObj>
              </mc:Choice>
              <mc:Fallback>
                <p:oleObj r:id="rId2" imgW="5629275" imgH="45243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7095" y="281940"/>
                        <a:ext cx="6089650" cy="541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409055" y="1750695"/>
            <a:ext cx="26269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  <a:cs typeface="+mj-lt"/>
              </a:rPr>
              <a:t>Collision during handshaking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  <a:cs typeface="+mj-lt"/>
              </a:rPr>
              <a:t>NAV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  <a:cs typeface="+mj-lt"/>
              </a:rPr>
              <a:t>Hidden station problem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Which MAC Protocol is used in wireless networks</a:t>
            </a:r>
          </a:p>
          <a:p>
            <a:endParaRPr lang="en-US"/>
          </a:p>
          <a:p>
            <a:r>
              <a:rPr lang="en-US"/>
              <a:t>How is hidden station problem rectified</a:t>
            </a:r>
          </a:p>
          <a:p>
            <a:endParaRPr lang="en-US"/>
          </a:p>
          <a:p>
            <a:r>
              <a:rPr lang="en-US"/>
              <a:t>What is the vulnerable time for CSMA</a:t>
            </a:r>
          </a:p>
          <a:p>
            <a:endParaRPr lang="en-US"/>
          </a:p>
          <a:p>
            <a:r>
              <a:rPr lang="en-US"/>
              <a:t>How priorities are assigned in CSMA/CA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Student should be able to 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The random access protocols such as ALOHA, CSMA, CSMA-CA,CSMA-CD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IN" altLang="x-none" sz="5400" b="1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Straight Connector 107827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8275" name="Straight Connector 107827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8276" name="Text Box 1078275"/>
          <p:cNvSpPr txBox="1"/>
          <p:nvPr/>
        </p:nvSpPr>
        <p:spPr>
          <a:xfrm>
            <a:off x="304800" y="381000"/>
            <a:ext cx="83889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 </a:t>
            </a:r>
            <a:r>
              <a:rPr sz="2000" baseline="0"/>
              <a:t>Taxonomy of </a:t>
            </a:r>
            <a:r>
              <a:rPr lang="en-US" sz="2000" baseline="0"/>
              <a:t>M</a:t>
            </a:r>
            <a:r>
              <a:rPr sz="2000" baseline="0"/>
              <a:t>ultiple-</a:t>
            </a:r>
            <a:r>
              <a:rPr lang="en-US" sz="2000" baseline="0"/>
              <a:t>A</a:t>
            </a:r>
            <a:r>
              <a:rPr sz="2000" baseline="0"/>
              <a:t>ccess </a:t>
            </a:r>
            <a:r>
              <a:rPr lang="en-US" sz="2000" baseline="0"/>
              <a:t>/ Medium Access</a:t>
            </a:r>
            <a:r>
              <a:rPr sz="2000" baseline="0"/>
              <a:t> protocols </a:t>
            </a:r>
          </a:p>
        </p:txBody>
      </p:sp>
      <p:sp>
        <p:nvSpPr>
          <p:cNvPr id="1078277" name="Straight Connector 1078276"/>
          <p:cNvSpPr/>
          <p:nvPr/>
        </p:nvSpPr>
        <p:spPr>
          <a:xfrm>
            <a:off x="152400" y="595439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78279" name="Picture 10782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97063"/>
            <a:ext cx="6554788" cy="3284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s 565249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3200" i="0" baseline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565251" name="Text Box 565250"/>
          <p:cNvSpPr txBox="1"/>
          <p:nvPr/>
        </p:nvSpPr>
        <p:spPr>
          <a:xfrm>
            <a:off x="228600" y="228600"/>
            <a:ext cx="370522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3200" i="0"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RANDOM ACCESS</a:t>
            </a:r>
          </a:p>
        </p:txBody>
      </p:sp>
      <p:sp>
        <p:nvSpPr>
          <p:cNvPr id="565252" name="Text Box 56525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i="0" baseline="0"/>
          </a:p>
        </p:txBody>
      </p:sp>
      <p:sp>
        <p:nvSpPr>
          <p:cNvPr id="565253" name="Rectangles 565252"/>
          <p:cNvSpPr/>
          <p:nvPr/>
        </p:nvSpPr>
        <p:spPr>
          <a:xfrm>
            <a:off x="184150" y="1645444"/>
            <a:ext cx="822960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sz="2000" baseline="0">
                <a:effectLst/>
                <a:latin typeface="+mj-lt"/>
                <a:cs typeface="+mj-lt"/>
              </a:rPr>
              <a:t>In </a:t>
            </a:r>
            <a:r>
              <a:rPr sz="2000" baseline="0">
                <a:solidFill>
                  <a:schemeClr val="hlink"/>
                </a:solidFill>
                <a:effectLst/>
                <a:latin typeface="+mj-lt"/>
                <a:cs typeface="+mj-lt"/>
              </a:rPr>
              <a:t>random access</a:t>
            </a:r>
            <a:r>
              <a:rPr sz="2000" baseline="0">
                <a:effectLst/>
                <a:latin typeface="+mj-lt"/>
                <a:cs typeface="+mj-lt"/>
              </a:rPr>
              <a:t> or </a:t>
            </a:r>
            <a:r>
              <a:rPr sz="2000" baseline="0">
                <a:solidFill>
                  <a:schemeClr val="hlink"/>
                </a:solidFill>
                <a:effectLst/>
                <a:latin typeface="+mj-lt"/>
                <a:cs typeface="+mj-lt"/>
              </a:rPr>
              <a:t>contention</a:t>
            </a:r>
            <a:r>
              <a:rPr sz="2000" baseline="0">
                <a:effectLst/>
                <a:latin typeface="+mj-lt"/>
                <a:cs typeface="+mj-lt"/>
              </a:rPr>
              <a:t> methods, no station is superior to another station and none is assigned the control over another.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sz="2000" baseline="0">
                <a:effectLst/>
                <a:latin typeface="+mj-lt"/>
                <a:cs typeface="+mj-lt"/>
              </a:rPr>
              <a:t>No station permits, or does not permit, another station to send.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baseline="0">
                <a:effectLst/>
                <a:latin typeface="+mj-lt"/>
                <a:cs typeface="+mj-lt"/>
              </a:rPr>
              <a:t>S</a:t>
            </a:r>
            <a:r>
              <a:rPr sz="2000" baseline="0">
                <a:effectLst/>
                <a:latin typeface="+mj-lt"/>
                <a:cs typeface="+mj-lt"/>
              </a:rPr>
              <a:t>tation that has data to send uses a procedure defined by the protocol to make a decision on whether or not to send.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baseline="0">
                <a:effectLst/>
                <a:latin typeface="+mj-lt"/>
                <a:cs typeface="+mj-lt"/>
              </a:rPr>
              <a:t>No scheduled time - random transmission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baseline="0">
                <a:effectLst/>
                <a:latin typeface="+mj-lt"/>
                <a:cs typeface="+mj-lt"/>
              </a:rPr>
              <a:t>Stations compete with one another - contention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Straight Connector 108441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4419" name="Straight Connector 108441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4420" name="Text Box 1084419"/>
          <p:cNvSpPr txBox="1"/>
          <p:nvPr/>
        </p:nvSpPr>
        <p:spPr>
          <a:xfrm>
            <a:off x="304800" y="381000"/>
            <a:ext cx="49123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</a:t>
            </a:r>
            <a:r>
              <a:rPr sz="2000" baseline="0"/>
              <a:t>Frames in a pure ALOHA network</a:t>
            </a:r>
          </a:p>
        </p:txBody>
      </p:sp>
      <p:sp>
        <p:nvSpPr>
          <p:cNvPr id="1084421" name="Straight Connector 1084420"/>
          <p:cNvSpPr/>
          <p:nvPr/>
        </p:nvSpPr>
        <p:spPr>
          <a:xfrm>
            <a:off x="152400" y="603059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84423" name="Picture 1084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600200"/>
            <a:ext cx="8620125" cy="4060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Straight Connector 108646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467" name="Straight Connector 108646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468" name="Text Box 1086467"/>
          <p:cNvSpPr txBox="1"/>
          <p:nvPr/>
        </p:nvSpPr>
        <p:spPr>
          <a:xfrm>
            <a:off x="304800" y="381000"/>
            <a:ext cx="53060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 </a:t>
            </a:r>
            <a:r>
              <a:rPr lang="it-IT" altLang="x-none" sz="2000" baseline="0" dirty="0"/>
              <a:t>Procedure for pure ALOHA protocol</a:t>
            </a:r>
            <a:endParaRPr sz="2000" baseline="0"/>
          </a:p>
        </p:txBody>
      </p:sp>
      <p:sp>
        <p:nvSpPr>
          <p:cNvPr id="1086469" name="Straight Connector 1086468"/>
          <p:cNvSpPr/>
          <p:nvPr/>
        </p:nvSpPr>
        <p:spPr>
          <a:xfrm>
            <a:off x="190500" y="60579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86472" name="Picture 10864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1206500"/>
            <a:ext cx="6088062" cy="473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57895" cy="5135880"/>
          </a:xfrm>
        </p:spPr>
        <p:txBody>
          <a:bodyPr/>
          <a:lstStyle/>
          <a:p>
            <a:pPr marL="0" indent="0" algn="just">
              <a:buNone/>
            </a:pPr>
            <a:r>
              <a:rPr>
                <a:sym typeface="+mn-ea"/>
              </a:rPr>
              <a:t>The stations on a wireless ALOHA network are a maximum of 600 km apart. If we assume that signals propagate at 3 × 10</a:t>
            </a:r>
            <a:r>
              <a:rPr baseline="20000">
                <a:sym typeface="+mn-ea"/>
              </a:rPr>
              <a:t>8</a:t>
            </a:r>
            <a:r>
              <a:rPr err="1">
                <a:sym typeface="+mn-ea"/>
              </a:rPr>
              <a:t> m/s</a:t>
            </a:r>
            <a:r>
              <a:rPr>
                <a:sym typeface="+mn-ea"/>
              </a:rPr>
              <a:t>,  we find  </a:t>
            </a:r>
            <a:endParaRPr baseline="0"/>
          </a:p>
          <a:p>
            <a:pPr marL="0" indent="0" algn="just">
              <a:buNone/>
            </a:pPr>
            <a:r>
              <a:rPr>
                <a:sym typeface="+mn-ea"/>
              </a:rPr>
              <a:t>                       </a:t>
            </a:r>
            <a:r>
              <a:rPr err="1">
                <a:solidFill>
                  <a:schemeClr val="folHlink"/>
                </a:solidFill>
                <a:sym typeface="+mn-ea"/>
              </a:rPr>
              <a:t>T</a:t>
            </a:r>
            <a:r>
              <a:rPr baseline="-10000" err="1">
                <a:solidFill>
                  <a:schemeClr val="folHlink"/>
                </a:solidFill>
                <a:sym typeface="+mn-ea"/>
              </a:rPr>
              <a:t>p</a:t>
            </a:r>
            <a:r>
              <a:rPr baseline="-10000">
                <a:solidFill>
                  <a:schemeClr val="folHlink"/>
                </a:solidFill>
                <a:sym typeface="+mn-ea"/>
              </a:rPr>
              <a:t> </a:t>
            </a:r>
            <a:r>
              <a:rPr>
                <a:solidFill>
                  <a:schemeClr val="folHlink"/>
                </a:solidFill>
                <a:sym typeface="+mn-ea"/>
              </a:rPr>
              <a:t>= (600 × 10</a:t>
            </a:r>
            <a:r>
              <a:rPr lang="en-US" baseline="30000">
                <a:solidFill>
                  <a:schemeClr val="folHlink"/>
                </a:solidFill>
                <a:sym typeface="+mn-ea"/>
              </a:rPr>
              <a:t>3</a:t>
            </a:r>
            <a:r>
              <a:rPr>
                <a:solidFill>
                  <a:schemeClr val="folHlink"/>
                </a:solidFill>
                <a:sym typeface="+mn-ea"/>
              </a:rPr>
              <a:t> ) / (3 × 10</a:t>
            </a:r>
            <a:r>
              <a:rPr baseline="30000">
                <a:solidFill>
                  <a:schemeClr val="folHlink"/>
                </a:solidFill>
                <a:sym typeface="+mn-ea"/>
              </a:rPr>
              <a:t>8</a:t>
            </a:r>
            <a:r>
              <a:rPr>
                <a:solidFill>
                  <a:schemeClr val="folHlink"/>
                </a:solidFill>
                <a:sym typeface="+mn-ea"/>
              </a:rPr>
              <a:t> ) = 2 ms.</a:t>
            </a:r>
            <a:r>
              <a:rPr>
                <a:sym typeface="+mn-ea"/>
              </a:rPr>
              <a:t> </a:t>
            </a:r>
          </a:p>
          <a:p>
            <a:pPr marL="0" indent="0" algn="just">
              <a:buNone/>
            </a:pPr>
            <a:r>
              <a:rPr lang="en-US">
                <a:sym typeface="+mn-ea"/>
              </a:rPr>
              <a:t>Find the value of T</a:t>
            </a:r>
            <a:r>
              <a:rPr lang="en-US" baseline="-25000">
                <a:sym typeface="+mn-ea"/>
              </a:rPr>
              <a:t>B</a:t>
            </a:r>
            <a:r>
              <a:rPr lang="en-US">
                <a:sym typeface="+mn-ea"/>
              </a:rPr>
              <a:t> for different values of K.</a:t>
            </a:r>
          </a:p>
          <a:p>
            <a:pPr marL="0" indent="0" algn="just">
              <a:buNone/>
            </a:pPr>
            <a:endParaRPr baseline="0"/>
          </a:p>
          <a:p>
            <a:pPr algn="just"/>
            <a:endParaRPr baseline="0"/>
          </a:p>
          <a:p>
            <a:pPr marL="0" indent="0" algn="just">
              <a:buNone/>
            </a:pPr>
            <a:r>
              <a:rPr>
                <a:sym typeface="+mn-ea"/>
              </a:rPr>
              <a:t>For K = 1, the range is {0, 1}. The station needs to|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 generate a random number with a value of 0 or 1. This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 means that T</a:t>
            </a:r>
            <a:r>
              <a:rPr baseline="-12000">
                <a:sym typeface="+mn-ea"/>
              </a:rPr>
              <a:t>B</a:t>
            </a:r>
            <a:r>
              <a:rPr>
                <a:sym typeface="+mn-ea"/>
              </a:rPr>
              <a:t> is either 0 ms (0 × 2) or 2 ms (1 × 2),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 based on the outcome of the random variable.</a:t>
            </a:r>
            <a:endParaRPr baseline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Straight Connector 108851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8515" name="Straight Connector 108851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8516" name="Text Box 1088515"/>
          <p:cNvSpPr txBox="1"/>
          <p:nvPr/>
        </p:nvSpPr>
        <p:spPr>
          <a:xfrm>
            <a:off x="304800" y="381000"/>
            <a:ext cx="59690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i="0" baseline="0">
                <a:solidFill>
                  <a:schemeClr val="folHlink"/>
                </a:solidFill>
              </a:rPr>
              <a:t> </a:t>
            </a:r>
            <a:r>
              <a:rPr sz="2000" baseline="0"/>
              <a:t>Vulnerable time for pure ALOHA protocol</a:t>
            </a:r>
          </a:p>
        </p:txBody>
      </p:sp>
      <p:sp>
        <p:nvSpPr>
          <p:cNvPr id="1088517" name="Straight Connector 1088516"/>
          <p:cNvSpPr/>
          <p:nvPr/>
        </p:nvSpPr>
        <p:spPr>
          <a:xfrm>
            <a:off x="190500" y="61341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88520" name="Picture 10885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376363"/>
            <a:ext cx="6992937" cy="4491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4340225" y="5743575"/>
            <a:ext cx="341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j-lt"/>
                <a:cs typeface="+mj-lt"/>
              </a:rPr>
              <a:t>T</a:t>
            </a:r>
            <a:r>
              <a:rPr lang="en-US" sz="1800" b="1" baseline="-25000">
                <a:latin typeface="+mj-lt"/>
                <a:cs typeface="+mj-lt"/>
              </a:rPr>
              <a:t>fr</a:t>
            </a:r>
            <a:r>
              <a:rPr lang="en-US" sz="1800" b="1">
                <a:latin typeface="+mj-lt"/>
                <a:cs typeface="+mj-lt"/>
              </a:rPr>
              <a:t>  - avg frame tr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1345</Words>
  <Application>Microsoft Office PowerPoint</Application>
  <PresentationFormat>On-screen Show (4:3)</PresentationFormat>
  <Paragraphs>138</Paragraphs>
  <Slides>35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Tahoma</vt:lpstr>
      <vt:lpstr>Times</vt:lpstr>
      <vt:lpstr>Times New Roman</vt:lpstr>
      <vt:lpstr>Verdana</vt:lpstr>
      <vt:lpstr>Wingdings</vt:lpstr>
      <vt:lpstr>1_Default Design</vt:lpstr>
      <vt:lpstr>Paintbrush Picture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YOUR UNDERSTANDING</vt:lpstr>
      <vt:lpstr>Outcome</vt:lpstr>
      <vt:lpstr>THANK YOU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</dc:title>
  <dc:subject>Computer Networks</dc:subject>
  <dc:creator>Larry L. Peterson and Bruce S. Davie</dc:creator>
  <cp:lastModifiedBy>Jansi Rani S V</cp:lastModifiedBy>
  <cp:revision>461</cp:revision>
  <dcterms:created xsi:type="dcterms:W3CDTF">2008-07-27T22:34:00Z</dcterms:created>
  <dcterms:modified xsi:type="dcterms:W3CDTF">2022-09-06T17:44:45Z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