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0" r:id="rId2"/>
    <p:sldId id="276" r:id="rId3"/>
    <p:sldId id="326" r:id="rId4"/>
    <p:sldId id="726" r:id="rId5"/>
    <p:sldId id="699" r:id="rId6"/>
    <p:sldId id="700" r:id="rId7"/>
    <p:sldId id="701" r:id="rId8"/>
    <p:sldId id="702" r:id="rId9"/>
    <p:sldId id="703" r:id="rId10"/>
    <p:sldId id="706" r:id="rId11"/>
    <p:sldId id="722" r:id="rId12"/>
    <p:sldId id="705" r:id="rId13"/>
    <p:sldId id="723" r:id="rId14"/>
    <p:sldId id="724" r:id="rId15"/>
    <p:sldId id="707" r:id="rId16"/>
    <p:sldId id="708" r:id="rId17"/>
    <p:sldId id="709" r:id="rId18"/>
    <p:sldId id="728" r:id="rId19"/>
    <p:sldId id="710" r:id="rId20"/>
    <p:sldId id="711" r:id="rId21"/>
    <p:sldId id="727" r:id="rId22"/>
    <p:sldId id="729" r:id="rId23"/>
    <p:sldId id="712" r:id="rId24"/>
    <p:sldId id="715" r:id="rId25"/>
    <p:sldId id="713" r:id="rId26"/>
    <p:sldId id="730" r:id="rId27"/>
    <p:sldId id="714" r:id="rId28"/>
    <p:sldId id="716" r:id="rId29"/>
    <p:sldId id="717" r:id="rId30"/>
    <p:sldId id="718" r:id="rId31"/>
    <p:sldId id="719" r:id="rId32"/>
    <p:sldId id="720" r:id="rId33"/>
    <p:sldId id="721" r:id="rId34"/>
    <p:sldId id="725" r:id="rId35"/>
    <p:sldId id="538" r:id="rId36"/>
    <p:sldId id="377" r:id="rId37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3399FF"/>
    <a:srgbClr val="0033CC"/>
    <a:srgbClr val="000099"/>
    <a:srgbClr val="808080"/>
    <a:srgbClr val="5F5F5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/>
    <p:restoredTop sz="94254"/>
  </p:normalViewPr>
  <p:slideViewPr>
    <p:cSldViewPr showGuides="1">
      <p:cViewPr varScale="1">
        <p:scale>
          <a:sx n="70" d="100"/>
          <a:sy n="70" d="100"/>
        </p:scale>
        <p:origin x="438" y="102"/>
      </p:cViewPr>
      <p:guideLst>
        <p:guide orient="horz" pos="2163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F4F664-1650-487E-AD75-73178DC41CC4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 September 2020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502937-4162-4EF3-B0BD-7E4AA460D5D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30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511245-2F95-47BF-8A9E-A618464C88CC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 September 2020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0C3C9C-4F57-4EAF-9DFC-8E5CF829FAB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58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0483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9CAC58-94A5-469B-8DEA-186603CBD80E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 September 2020</a:t>
            </a:fld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0484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1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335152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12</a:t>
            </a:fld>
            <a:endParaRPr lang="en-US" sz="1200" b="0" i="0" dirty="0"/>
          </a:p>
        </p:txBody>
      </p:sp>
      <p:sp>
        <p:nvSpPr>
          <p:cNvPr id="1122306" name="Slide Image Placeholder 11223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2307" name="Text Placeholder 11223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94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15</a:t>
            </a:fld>
            <a:endParaRPr lang="en-US" sz="1200" b="0" i="0" dirty="0"/>
          </a:p>
        </p:txBody>
      </p:sp>
      <p:sp>
        <p:nvSpPr>
          <p:cNvPr id="1124354" name="Slide Image Placeholder 11243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4355" name="Text Placeholder 11243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60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16</a:t>
            </a:fld>
            <a:endParaRPr lang="en-US" sz="1200" b="0" i="0" dirty="0"/>
          </a:p>
        </p:txBody>
      </p:sp>
      <p:sp>
        <p:nvSpPr>
          <p:cNvPr id="1153026" name="Slide Image Placeholder 11530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3027" name="Text Placeholder 11530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56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17</a:t>
            </a:fld>
            <a:endParaRPr lang="en-US" sz="1200" b="0" i="0" dirty="0"/>
          </a:p>
        </p:txBody>
      </p:sp>
      <p:sp>
        <p:nvSpPr>
          <p:cNvPr id="1155074" name="Slide Image Placeholder 11550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5075" name="Text Placeholder 1155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19</a:t>
            </a:fld>
            <a:endParaRPr lang="en-US" sz="1200" b="0" i="0" dirty="0"/>
          </a:p>
        </p:txBody>
      </p:sp>
      <p:sp>
        <p:nvSpPr>
          <p:cNvPr id="1126402" name="Slide Image Placeholder 11264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03" name="Text Placeholder 11264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701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20</a:t>
            </a:fld>
            <a:endParaRPr lang="en-US" sz="1200" b="0" i="0" dirty="0"/>
          </a:p>
        </p:txBody>
      </p:sp>
      <p:sp>
        <p:nvSpPr>
          <p:cNvPr id="1128450" name="Slide Image Placeholder 11284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8451" name="Text Placeholder 11284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498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23</a:t>
            </a:fld>
            <a:endParaRPr lang="en-US" sz="1200" b="0" i="0" dirty="0"/>
          </a:p>
        </p:txBody>
      </p:sp>
      <p:sp>
        <p:nvSpPr>
          <p:cNvPr id="1130498" name="Slide Image Placeholder 11304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0499" name="Text Placeholder 11304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524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24</a:t>
            </a:fld>
            <a:endParaRPr lang="en-US" sz="1200" b="0" i="0" dirty="0"/>
          </a:p>
        </p:txBody>
      </p:sp>
      <p:sp>
        <p:nvSpPr>
          <p:cNvPr id="1136642" name="Slide Image Placeholder 11366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43" name="Text Placeholder 11366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81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25</a:t>
            </a:fld>
            <a:endParaRPr lang="en-US" sz="1200" b="0" i="0" dirty="0"/>
          </a:p>
        </p:txBody>
      </p:sp>
      <p:sp>
        <p:nvSpPr>
          <p:cNvPr id="1132546" name="Slide Image Placeholder 11325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2547" name="Text Placeholder 11325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379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27</a:t>
            </a:fld>
            <a:endParaRPr lang="en-US" sz="1200" b="0" i="0" dirty="0"/>
          </a:p>
        </p:txBody>
      </p:sp>
      <p:sp>
        <p:nvSpPr>
          <p:cNvPr id="1134594" name="Slide Image Placeholder 11345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4595" name="Text Placeholder 1134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75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1507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360B11-E24C-4B31-A791-74F6013D88E0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 September 2020</a:t>
            </a:fld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1508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81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8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1104608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28</a:t>
            </a:fld>
            <a:endParaRPr lang="en-US" sz="1200" b="0" i="0" dirty="0"/>
          </a:p>
        </p:txBody>
      </p:sp>
      <p:sp>
        <p:nvSpPr>
          <p:cNvPr id="1138690" name="Slide Image Placeholder 11386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8691" name="Text Placeholder 11386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251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29</a:t>
            </a:fld>
            <a:endParaRPr lang="en-US" sz="1200" b="0" i="0" dirty="0"/>
          </a:p>
        </p:txBody>
      </p:sp>
      <p:sp>
        <p:nvSpPr>
          <p:cNvPr id="1157122" name="Slide Image Placeholder 1157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23" name="Text Placeholder 1157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169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30</a:t>
            </a:fld>
            <a:endParaRPr lang="en-US" sz="1200" b="0" i="0" dirty="0"/>
          </a:p>
        </p:txBody>
      </p:sp>
      <p:sp>
        <p:nvSpPr>
          <p:cNvPr id="1058818" name="Slide Image Placeholder 10588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8819" name="Text Placeholder 10588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973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31</a:t>
            </a:fld>
            <a:endParaRPr lang="en-US" sz="1200" b="0" i="0" dirty="0"/>
          </a:p>
        </p:txBody>
      </p:sp>
      <p:sp>
        <p:nvSpPr>
          <p:cNvPr id="1159170" name="Slide Image Placeholder 11591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9171" name="Text Placeholder 11591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288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32</a:t>
            </a:fld>
            <a:endParaRPr lang="en-US" sz="1200" b="0" i="0" dirty="0"/>
          </a:p>
        </p:txBody>
      </p:sp>
      <p:sp>
        <p:nvSpPr>
          <p:cNvPr id="1161218" name="Slide Image Placeholder 11612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1219" name="Text Placeholder 11612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399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33</a:t>
            </a:fld>
            <a:endParaRPr lang="en-US" sz="1200" b="0" i="0" dirty="0"/>
          </a:p>
        </p:txBody>
      </p:sp>
      <p:sp>
        <p:nvSpPr>
          <p:cNvPr id="1173506" name="Slide Image Placeholder 11735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3507" name="Text Placeholder 1173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4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4</a:t>
            </a:fld>
            <a:endParaRPr lang="en-US" sz="1200" b="0" i="0" dirty="0"/>
          </a:p>
        </p:txBody>
      </p:sp>
      <p:sp>
        <p:nvSpPr>
          <p:cNvPr id="1079298" name="Slide Image Placeholder 10792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9299" name="Text Placeholder 10792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87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5</a:t>
            </a:fld>
            <a:endParaRPr lang="en-US" sz="1200" b="0" i="0" dirty="0"/>
          </a:p>
        </p:txBody>
      </p:sp>
      <p:sp>
        <p:nvSpPr>
          <p:cNvPr id="1081346" name="Slide Image Placeholder 10813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1347" name="Text Placeholder 10813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14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6</a:t>
            </a:fld>
            <a:endParaRPr lang="en-US" sz="1200" b="0" i="0" dirty="0"/>
          </a:p>
        </p:txBody>
      </p:sp>
      <p:sp>
        <p:nvSpPr>
          <p:cNvPr id="1116162" name="Slide Image Placeholder 111616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63" name="Text Placeholder 11161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02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7</a:t>
            </a:fld>
            <a:endParaRPr lang="en-US" sz="1200" b="0" i="0" dirty="0"/>
          </a:p>
        </p:txBody>
      </p:sp>
      <p:sp>
        <p:nvSpPr>
          <p:cNvPr id="1118210" name="Slide Image Placeholder 11182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8211" name="Text Placeholder 11182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18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8</a:t>
            </a:fld>
            <a:endParaRPr lang="en-US" sz="1200" b="0" i="0" dirty="0"/>
          </a:p>
        </p:txBody>
      </p:sp>
      <p:sp>
        <p:nvSpPr>
          <p:cNvPr id="1120258" name="Slide Image Placeholder 11202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0259" name="Text Placeholder 11202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840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9</a:t>
            </a:fld>
            <a:endParaRPr lang="en-US" sz="1200" b="0" i="0" dirty="0"/>
          </a:p>
        </p:txBody>
      </p:sp>
      <p:sp>
        <p:nvSpPr>
          <p:cNvPr id="1083394" name="Slide Image Placeholder 10833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3395" name="Text Placeholder 10833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16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10</a:t>
            </a:fld>
            <a:endParaRPr lang="en-US" sz="1200" b="0" i="0" dirty="0"/>
          </a:p>
        </p:txBody>
      </p:sp>
      <p:sp>
        <p:nvSpPr>
          <p:cNvPr id="1150978" name="Slide Image Placeholder 11509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0979" name="Text Placeholder 11509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6593B8-455B-4147-8342-0DD5E2CC034A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6200" y="6400800"/>
            <a:ext cx="1905000" cy="457200"/>
          </a:xfrm>
        </p:spPr>
        <p:txBody>
          <a:bodyPr/>
          <a:lstStyle/>
          <a:p>
            <a:pPr lvl="0"/>
            <a:r>
              <a:t>11.</a:t>
            </a:r>
            <a:fld id="{9A0DB2DC-4C9A-4742-B13C-FB6460FD3503}" type="slidenum">
              <a:rPr lang="en-US" sz="2000" b="1">
                <a:solidFill>
                  <a:schemeClr val="bg2"/>
                </a:solidFill>
                <a:latin typeface="Arial" panose="020B0604020202020204" pitchFamily="34" charset="0"/>
              </a:rPr>
              <a:t>‹#›</a:t>
            </a:fld>
            <a:endParaRPr lang="en-US" sz="2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 indent="-285750"/>
            <a:r>
              <a:rPr lang="en-US" dirty="0"/>
              <a:t>Second level</a:t>
            </a:r>
          </a:p>
          <a:p>
            <a:pPr lvl="2" indent="-228600"/>
            <a:r>
              <a:rPr lang="en-US" dirty="0"/>
              <a:t>Third level</a:t>
            </a:r>
          </a:p>
          <a:p>
            <a:pPr lvl="3" indent="-228600"/>
            <a:r>
              <a:rPr lang="en-US" dirty="0"/>
              <a:t>Fourth level</a:t>
            </a:r>
          </a:p>
          <a:p>
            <a:pPr lvl="4" indent="-228600"/>
            <a:r>
              <a:rPr lang="en-US" dirty="0"/>
              <a:t>Fifth level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18" imgW="9538335" imgH="663575" progId="">
                  <p:embed/>
                </p:oleObj>
              </mc:Choice>
              <mc:Fallback>
                <p:oleObj r:id="rId18" imgW="9538335" imgH="66357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6804025" y="6035675"/>
            <a:ext cx="1439863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D55843-A326-468F-ADB2-F18F489A1FD3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/36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1"/>
          <p:cNvSpPr/>
          <p:nvPr/>
        </p:nvSpPr>
        <p:spPr>
          <a:xfrm>
            <a:off x="2843213" y="886460"/>
            <a:ext cx="5769528" cy="102797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dirty="0" smtClean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Multiple Access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sz="2400" dirty="0" smtClean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 Controlled and Channelization Methods</a:t>
            </a:r>
            <a:endParaRPr lang="en-US" altLang="en-GB" sz="2400" dirty="0">
              <a:solidFill>
                <a:srgbClr val="0000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2" name="Rectangle 12"/>
          <p:cNvSpPr/>
          <p:nvPr/>
        </p:nvSpPr>
        <p:spPr>
          <a:xfrm>
            <a:off x="2843213" y="2060575"/>
            <a:ext cx="5832475" cy="1033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S.V.Jansi Rani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Associate Professor  / CSE</a:t>
            </a:r>
            <a:endParaRPr lang="en-GB" altLang="x-none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endParaRPr lang="en-GB" altLang="x-none" sz="1800" dirty="0">
              <a:solidFill>
                <a:srgbClr val="0066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13"/>
          <p:cNvSpPr txBox="1"/>
          <p:nvPr/>
        </p:nvSpPr>
        <p:spPr>
          <a:xfrm>
            <a:off x="2268538" y="0"/>
            <a:ext cx="43592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charset="0"/>
              </a:rPr>
              <a:t>Computer Networks</a:t>
            </a:r>
            <a:endParaRPr lang="en-GB" altLang="x-none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4" name="Rectangle 40"/>
          <p:cNvSpPr txBox="1"/>
          <p:nvPr/>
        </p:nvSpPr>
        <p:spPr>
          <a:xfrm>
            <a:off x="1044575" y="6454775"/>
            <a:ext cx="7272338" cy="358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</a:pPr>
            <a:endParaRPr lang="en-AU" altLang="en-US" sz="1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s 114995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5" name="Rectangles 114995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6" name="Rectangles 114995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7" name="Rectangles 114995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8" name="Rectangles 114995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9" name="Rectangles 114995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60" name="Rectangles 114995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61" name="Straight Connector 1149960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9962" name="Straight Connector 1149961"/>
          <p:cNvSpPr/>
          <p:nvPr/>
        </p:nvSpPr>
        <p:spPr>
          <a:xfrm>
            <a:off x="458788" y="48768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9963" name="Rectangles 1149962"/>
          <p:cNvSpPr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sz="3200" i="0" baseline="0">
                <a:latin typeface="Arial" panose="020B0604020202020204" pitchFamily="34" charset="0"/>
              </a:rPr>
              <a:t>In FDMA, the available bandwidth </a:t>
            </a:r>
            <a:br>
              <a:rPr sz="3200" i="0" baseline="0">
                <a:latin typeface="Arial" panose="020B0604020202020204" pitchFamily="34" charset="0"/>
              </a:rPr>
            </a:br>
            <a:r>
              <a:rPr sz="3200" i="0" baseline="0">
                <a:latin typeface="Arial" panose="020B0604020202020204" pitchFamily="34" charset="0"/>
              </a:rPr>
              <a:t>of the common channel is divided into bands that are separated by guard bands.</a:t>
            </a:r>
          </a:p>
        </p:txBody>
      </p:sp>
      <p:grpSp>
        <p:nvGrpSpPr>
          <p:cNvPr id="1149964" name="Group 1149963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9965" name="Picture 11499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9966" name="Text Box 114996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FDMA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454624"/>
          </a:xfrm>
        </p:spPr>
        <p:txBody>
          <a:bodyPr/>
          <a:lstStyle/>
          <a:p>
            <a:r>
              <a:rPr lang="en-IN" dirty="0" smtClean="0"/>
              <a:t>Specifies </a:t>
            </a:r>
            <a:r>
              <a:rPr lang="en-IN" dirty="0"/>
              <a:t>a predetermined frequency band for the entire period of </a:t>
            </a:r>
            <a:r>
              <a:rPr lang="en-IN" dirty="0" smtClean="0"/>
              <a:t>communication – stream data</a:t>
            </a:r>
            <a:endParaRPr lang="en-IN" dirty="0"/>
          </a:p>
          <a:p>
            <a:r>
              <a:rPr lang="en-IN" dirty="0" smtClean="0"/>
              <a:t>FDM -  </a:t>
            </a:r>
            <a:r>
              <a:rPr lang="en-IN" dirty="0"/>
              <a:t>physical layer technique that combines the loads from </a:t>
            </a:r>
            <a:r>
              <a:rPr lang="en-IN" dirty="0" smtClean="0"/>
              <a:t>low bandwidth channels </a:t>
            </a:r>
            <a:r>
              <a:rPr lang="en-IN" dirty="0"/>
              <a:t>and transmits them by using a high-bandwidth channel. </a:t>
            </a:r>
            <a:endParaRPr lang="en-IN" dirty="0" smtClean="0"/>
          </a:p>
          <a:p>
            <a:r>
              <a:rPr lang="en-IN" dirty="0" smtClean="0"/>
              <a:t>The channels that </a:t>
            </a:r>
            <a:r>
              <a:rPr lang="en-IN" dirty="0"/>
              <a:t>are combined are low-pass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multiplexer modulates the signals, </a:t>
            </a:r>
            <a:r>
              <a:rPr lang="en-IN" dirty="0" smtClean="0"/>
              <a:t>combines them</a:t>
            </a:r>
            <a:r>
              <a:rPr lang="en-IN" dirty="0"/>
              <a:t>, and creates a </a:t>
            </a:r>
            <a:r>
              <a:rPr lang="en-IN" dirty="0" smtClean="0"/>
              <a:t>band-pass </a:t>
            </a:r>
            <a:r>
              <a:rPr lang="en-IN" dirty="0"/>
              <a:t>signal.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bandwidth of each channel is shifted by </a:t>
            </a:r>
            <a:r>
              <a:rPr lang="en-IN" dirty="0" smtClean="0"/>
              <a:t>the mux.</a:t>
            </a:r>
            <a:endParaRPr lang="en-IN" dirty="0"/>
          </a:p>
          <a:p>
            <a:r>
              <a:rPr lang="en-IN" dirty="0" smtClean="0"/>
              <a:t>FDMA -access </a:t>
            </a:r>
            <a:r>
              <a:rPr lang="en-IN" dirty="0"/>
              <a:t>method in the data-link layer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data link layer </a:t>
            </a:r>
            <a:r>
              <a:rPr lang="en-IN" dirty="0"/>
              <a:t>in each station tells its physical layer to make a </a:t>
            </a:r>
            <a:r>
              <a:rPr lang="en-IN" dirty="0" smtClean="0"/>
              <a:t>band-pass </a:t>
            </a:r>
            <a:r>
              <a:rPr lang="en-IN" dirty="0"/>
              <a:t>signal from </a:t>
            </a:r>
            <a:r>
              <a:rPr lang="en-IN" dirty="0" smtClean="0"/>
              <a:t>the data </a:t>
            </a:r>
            <a:r>
              <a:rPr lang="en-IN" dirty="0"/>
              <a:t>passed to it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3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Straight Connector 112128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1283" name="Straight Connector 112128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1284" name="Text Box 1121283"/>
          <p:cNvSpPr txBox="1"/>
          <p:nvPr/>
        </p:nvSpPr>
        <p:spPr>
          <a:xfrm>
            <a:off x="304800" y="381000"/>
            <a:ext cx="622054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Frequency-division </a:t>
            </a:r>
            <a:r>
              <a:rPr sz="2000" baseline="0" dirty="0"/>
              <a:t>multiple access (FDMA)</a:t>
            </a:r>
          </a:p>
        </p:txBody>
      </p:sp>
      <p:pic>
        <p:nvPicPr>
          <p:cNvPr id="1121289" name="Picture 1121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8" y="1231900"/>
            <a:ext cx="7212012" cy="478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TDMA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stations </a:t>
            </a:r>
            <a:r>
              <a:rPr lang="en-IN" dirty="0"/>
              <a:t>share the bandwidth of </a:t>
            </a:r>
            <a:r>
              <a:rPr lang="en-IN" dirty="0" smtClean="0"/>
              <a:t>the channel </a:t>
            </a:r>
            <a:r>
              <a:rPr lang="en-IN" dirty="0"/>
              <a:t>in time.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station is allocated a time slot during which it can send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Problem - synchronization </a:t>
            </a:r>
            <a:r>
              <a:rPr lang="en-IN" dirty="0"/>
              <a:t>between the different</a:t>
            </a:r>
          </a:p>
          <a:p>
            <a:r>
              <a:rPr lang="en-IN" dirty="0"/>
              <a:t>stations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Each </a:t>
            </a:r>
            <a:r>
              <a:rPr lang="en-IN" dirty="0"/>
              <a:t>station needs to know the beginning of its slot and the location of its </a:t>
            </a:r>
            <a:r>
              <a:rPr lang="en-IN" dirty="0" smtClean="0"/>
              <a:t>slot – difficult - propagation </a:t>
            </a:r>
            <a:r>
              <a:rPr lang="en-IN" dirty="0"/>
              <a:t>delays </a:t>
            </a:r>
            <a:r>
              <a:rPr lang="en-IN" dirty="0" smtClean="0"/>
              <a:t> - use  </a:t>
            </a:r>
            <a:r>
              <a:rPr lang="en-IN" dirty="0"/>
              <a:t>insert </a:t>
            </a:r>
            <a:r>
              <a:rPr lang="en-IN" i="1" dirty="0" smtClean="0"/>
              <a:t>guard times</a:t>
            </a:r>
            <a:endParaRPr lang="en-IN" dirty="0"/>
          </a:p>
          <a:p>
            <a:r>
              <a:rPr lang="en-IN" dirty="0" smtClean="0"/>
              <a:t>Synchronization - </a:t>
            </a:r>
            <a:r>
              <a:rPr lang="en-IN" i="1" dirty="0" smtClean="0"/>
              <a:t>preamble bits</a:t>
            </a:r>
            <a:r>
              <a:rPr lang="en-IN" dirty="0" smtClean="0"/>
              <a:t> - at the beginning of each slot.</a:t>
            </a:r>
          </a:p>
        </p:txBody>
      </p:sp>
    </p:spTree>
    <p:extLst>
      <p:ext uri="{BB962C8B-B14F-4D97-AF65-F5344CB8AC3E}">
        <p14:creationId xmlns:p14="http://schemas.microsoft.com/office/powerpoint/2010/main" val="36072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TDMA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TDM  - physical layer technique that combines the data from slower channels and transmits them by using a faster channel. </a:t>
            </a:r>
          </a:p>
          <a:p>
            <a:r>
              <a:rPr lang="en-IN" dirty="0"/>
              <a:t>The process uses a </a:t>
            </a:r>
            <a:r>
              <a:rPr lang="en-IN" dirty="0" smtClean="0"/>
              <a:t>physical multiplexer </a:t>
            </a:r>
            <a:r>
              <a:rPr lang="en-IN" dirty="0"/>
              <a:t>that interleaves data units from each channel.</a:t>
            </a:r>
          </a:p>
          <a:p>
            <a:r>
              <a:rPr lang="en-IN" dirty="0" smtClean="0"/>
              <a:t>TDMA- access </a:t>
            </a:r>
            <a:r>
              <a:rPr lang="en-IN" dirty="0"/>
              <a:t>method </a:t>
            </a:r>
            <a:r>
              <a:rPr lang="en-IN" dirty="0" smtClean="0"/>
              <a:t>in DL </a:t>
            </a:r>
          </a:p>
          <a:p>
            <a:r>
              <a:rPr lang="en-IN" dirty="0" smtClean="0"/>
              <a:t>The data-link layer </a:t>
            </a:r>
            <a:r>
              <a:rPr lang="en-IN" dirty="0"/>
              <a:t>in each station tells its physical layer to use the allocated time slot. 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2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Straight Connector 112332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3331" name="Straight Connector 112333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3332" name="Text Box 1123331"/>
          <p:cNvSpPr txBox="1"/>
          <p:nvPr/>
        </p:nvSpPr>
        <p:spPr>
          <a:xfrm>
            <a:off x="304800" y="381000"/>
            <a:ext cx="5471370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Time-division </a:t>
            </a:r>
            <a:r>
              <a:rPr sz="2000" baseline="0" dirty="0"/>
              <a:t>multiple access (TDMA)</a:t>
            </a:r>
          </a:p>
        </p:txBody>
      </p:sp>
      <p:pic>
        <p:nvPicPr>
          <p:cNvPr id="1123335" name="Picture 11233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3013"/>
            <a:ext cx="7212013" cy="4776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s 115200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3" name="Rectangles 1152002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4" name="Rectangles 115200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5" name="Rectangles 115200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6" name="Rectangles 115200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7" name="Rectangles 115200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8" name="Rectangles 115200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9" name="Straight Connector 1152008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2010" name="Straight Connector 1152009"/>
          <p:cNvSpPr/>
          <p:nvPr/>
        </p:nvSpPr>
        <p:spPr>
          <a:xfrm>
            <a:off x="458788" y="44196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2011" name="Rectangles 1152010"/>
          <p:cNvSpPr/>
          <p:nvPr/>
        </p:nvSpPr>
        <p:spPr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sz="3200" i="0" baseline="0">
                <a:latin typeface="Arial" panose="020B0604020202020204" pitchFamily="34" charset="0"/>
              </a:rPr>
              <a:t>In TDMA, the bandwidth is just one channel that is timeshared between different stations.</a:t>
            </a:r>
          </a:p>
        </p:txBody>
      </p:sp>
      <p:grpSp>
        <p:nvGrpSpPr>
          <p:cNvPr id="1152012" name="Group 1152011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2013" name="Picture 11520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2014" name="Text Box 1152013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s 1154049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1" name="Rectangles 1154050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2" name="Rectangles 1154051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3" name="Rectangles 1154052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4" name="Rectangles 115405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5" name="Rectangles 115405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6" name="Rectangles 115405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7" name="Straight Connector 1154056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4058" name="Straight Connector 1154057"/>
          <p:cNvSpPr/>
          <p:nvPr/>
        </p:nvSpPr>
        <p:spPr>
          <a:xfrm>
            <a:off x="458788" y="39624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4059" name="Rectangles 1154058"/>
          <p:cNvSpPr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sz="3200" i="0" baseline="0">
                <a:latin typeface="Arial" panose="020B0604020202020204" pitchFamily="34" charset="0"/>
              </a:rPr>
              <a:t>In CDMA, one channel carries all transmissions simultaneously.</a:t>
            </a:r>
          </a:p>
        </p:txBody>
      </p:sp>
      <p:grpSp>
        <p:nvGrpSpPr>
          <p:cNvPr id="1154060" name="Group 1154059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4061" name="Picture 11540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4062" name="Text Box 115406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CDMA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CDMA is based on coding theory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Each </a:t>
            </a:r>
            <a:r>
              <a:rPr lang="en-IN" dirty="0"/>
              <a:t>station is assigned a code, which is a </a:t>
            </a:r>
            <a:r>
              <a:rPr lang="en-IN" dirty="0" smtClean="0"/>
              <a:t>sequence of </a:t>
            </a:r>
            <a:r>
              <a:rPr lang="en-IN" dirty="0"/>
              <a:t>numbers called </a:t>
            </a:r>
            <a:r>
              <a:rPr lang="en-IN" i="1" dirty="0" smtClean="0"/>
              <a:t>chips</a:t>
            </a:r>
          </a:p>
          <a:p>
            <a:r>
              <a:rPr lang="en-IN" dirty="0"/>
              <a:t>They are called </a:t>
            </a:r>
            <a:r>
              <a:rPr lang="en-IN" b="1" i="1" dirty="0"/>
              <a:t>orthogonal sequences </a:t>
            </a:r>
            <a:r>
              <a:rPr lang="en-IN" dirty="0"/>
              <a:t>and have the </a:t>
            </a:r>
            <a:r>
              <a:rPr lang="en-IN" dirty="0" smtClean="0"/>
              <a:t>certain  properties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Straight Connector 112537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5379" name="Straight Connector 112537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5380" name="Text Box 1125379"/>
          <p:cNvSpPr txBox="1"/>
          <p:nvPr/>
        </p:nvSpPr>
        <p:spPr>
          <a:xfrm>
            <a:off x="304800" y="381000"/>
            <a:ext cx="5913094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Simple </a:t>
            </a:r>
            <a:r>
              <a:rPr sz="2000" baseline="0" dirty="0"/>
              <a:t>idea of communication with code</a:t>
            </a:r>
          </a:p>
        </p:txBody>
      </p:sp>
      <p:sp>
        <p:nvSpPr>
          <p:cNvPr id="1125381" name="Straight Connector 1125380"/>
          <p:cNvSpPr/>
          <p:nvPr/>
        </p:nvSpPr>
        <p:spPr>
          <a:xfrm>
            <a:off x="152400" y="6021288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5383" name="Picture 11253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1338263"/>
            <a:ext cx="7258050" cy="4300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dirty="0">
                <a:latin typeface="+mj-lt"/>
                <a:ea typeface="+mj-ea"/>
                <a:cs typeface="+mj-cs"/>
              </a:rPr>
              <a:t>Agenda</a:t>
            </a:r>
            <a:endParaRPr lang="en-AU" altLang="x-none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+mn-lt"/>
                <a:ea typeface="+mn-ea"/>
                <a:cs typeface="+mn-cs"/>
              </a:rPr>
              <a:t>Medium Access Control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600" dirty="0" smtClean="0"/>
              <a:t>Controlled Access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400" dirty="0" smtClean="0"/>
              <a:t>Reservation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400" dirty="0" smtClean="0"/>
              <a:t>Polling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400" dirty="0" smtClean="0"/>
              <a:t>Token Passing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600" dirty="0" smtClean="0">
                <a:latin typeface="+mn-lt"/>
              </a:rPr>
              <a:t>Channelization Protocols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400" dirty="0" smtClean="0"/>
              <a:t>FDMA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+mn-lt"/>
              </a:rPr>
              <a:t>TDMA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400" dirty="0" smtClean="0"/>
              <a:t>CDMA</a:t>
            </a:r>
            <a:endParaRPr lang="en-US" sz="184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Straight Connector 112742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427" name="Straight Connector 112742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428" name="Text Box 1127427"/>
          <p:cNvSpPr txBox="1"/>
          <p:nvPr/>
        </p:nvSpPr>
        <p:spPr>
          <a:xfrm>
            <a:off x="304800" y="381000"/>
            <a:ext cx="241123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Chip </a:t>
            </a:r>
            <a:r>
              <a:rPr sz="2000" baseline="0" dirty="0"/>
              <a:t>sequences</a:t>
            </a:r>
          </a:p>
        </p:txBody>
      </p:sp>
      <p:sp>
        <p:nvSpPr>
          <p:cNvPr id="1127429" name="Straight Connector 1127428"/>
          <p:cNvSpPr/>
          <p:nvPr/>
        </p:nvSpPr>
        <p:spPr>
          <a:xfrm>
            <a:off x="152400" y="594928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7431" name="Picture 11274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70200"/>
            <a:ext cx="8775700" cy="86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1</a:t>
            </a:r>
            <a:r>
              <a:rPr lang="en-IN" b="1" dirty="0"/>
              <a:t>. </a:t>
            </a:r>
            <a:r>
              <a:rPr lang="en-IN" dirty="0"/>
              <a:t>If we multiply each code by another, we get 0.</a:t>
            </a:r>
          </a:p>
          <a:p>
            <a:pPr marL="0" indent="0">
              <a:buNone/>
            </a:pPr>
            <a:r>
              <a:rPr lang="en-IN" b="1" dirty="0"/>
              <a:t>2. </a:t>
            </a:r>
            <a:r>
              <a:rPr lang="en-IN" dirty="0"/>
              <a:t>If we multiply each code by itself, we get 4 </a:t>
            </a:r>
          </a:p>
        </p:txBody>
      </p:sp>
    </p:spTree>
    <p:extLst>
      <p:ext uri="{BB962C8B-B14F-4D97-AF65-F5344CB8AC3E}">
        <p14:creationId xmlns:p14="http://schemas.microsoft.com/office/powerpoint/2010/main" val="3270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9" y="1124744"/>
            <a:ext cx="7831531" cy="421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2" y="5229200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Straight Connector 112947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475" name="Straight Connector 112947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476" name="Text Box 1129475"/>
          <p:cNvSpPr txBox="1"/>
          <p:nvPr/>
        </p:nvSpPr>
        <p:spPr>
          <a:xfrm>
            <a:off x="304800" y="381000"/>
            <a:ext cx="4258986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Data </a:t>
            </a:r>
            <a:r>
              <a:rPr sz="2000" baseline="0" dirty="0"/>
              <a:t>representation in CDMA</a:t>
            </a:r>
          </a:p>
        </p:txBody>
      </p:sp>
      <p:sp>
        <p:nvSpPr>
          <p:cNvPr id="1129477" name="Straight Connector 1129476"/>
          <p:cNvSpPr/>
          <p:nvPr/>
        </p:nvSpPr>
        <p:spPr>
          <a:xfrm>
            <a:off x="152400" y="594928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9479" name="Picture 11294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" y="3016250"/>
            <a:ext cx="8126412" cy="71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Straight Connector 113561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619" name="Straight Connector 113561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620" name="Text Box 1135619"/>
          <p:cNvSpPr txBox="1"/>
          <p:nvPr/>
        </p:nvSpPr>
        <p:spPr>
          <a:xfrm>
            <a:off x="304800" y="381000"/>
            <a:ext cx="7221144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Decoding </a:t>
            </a:r>
            <a:r>
              <a:rPr sz="2000" baseline="0" dirty="0"/>
              <a:t>of the composite signal for one in CDMA</a:t>
            </a:r>
          </a:p>
        </p:txBody>
      </p:sp>
      <p:sp>
        <p:nvSpPr>
          <p:cNvPr id="1135621" name="Straight Connector 1135620"/>
          <p:cNvSpPr/>
          <p:nvPr/>
        </p:nvSpPr>
        <p:spPr>
          <a:xfrm>
            <a:off x="152400" y="6021288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35623" name="Picture 1135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301750"/>
            <a:ext cx="7358062" cy="433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Straight Connector 113152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523" name="Straight Connector 113152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524" name="Text Box 1131523"/>
          <p:cNvSpPr txBox="1"/>
          <p:nvPr/>
        </p:nvSpPr>
        <p:spPr>
          <a:xfrm>
            <a:off x="304800" y="381000"/>
            <a:ext cx="371492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Sharing </a:t>
            </a:r>
            <a:r>
              <a:rPr sz="2000" baseline="0" dirty="0"/>
              <a:t>channel in CDMA</a:t>
            </a:r>
          </a:p>
        </p:txBody>
      </p:sp>
      <p:sp>
        <p:nvSpPr>
          <p:cNvPr id="1131525" name="Straight Connector 1131524"/>
          <p:cNvSpPr/>
          <p:nvPr/>
        </p:nvSpPr>
        <p:spPr>
          <a:xfrm>
            <a:off x="185738" y="60198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31527" name="Picture 11315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1524000"/>
            <a:ext cx="8729662" cy="449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20888"/>
            <a:ext cx="3781425" cy="3143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Station 3 wants to listen to station 2, then decode with station 2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092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Straight Connector 113356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3571" name="Straight Connector 113357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3572" name="Text Box 1133571"/>
          <p:cNvSpPr txBox="1"/>
          <p:nvPr/>
        </p:nvSpPr>
        <p:spPr>
          <a:xfrm>
            <a:off x="304800" y="381000"/>
            <a:ext cx="6728765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Digital </a:t>
            </a:r>
            <a:r>
              <a:rPr sz="2000" baseline="0" dirty="0"/>
              <a:t>signal created by four stations in CDMA</a:t>
            </a:r>
          </a:p>
        </p:txBody>
      </p:sp>
      <p:sp>
        <p:nvSpPr>
          <p:cNvPr id="1133573" name="Straight Connector 1133572"/>
          <p:cNvSpPr/>
          <p:nvPr/>
        </p:nvSpPr>
        <p:spPr>
          <a:xfrm>
            <a:off x="152400" y="6021288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33575" name="Picture 11335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552575"/>
            <a:ext cx="8026400" cy="423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Straight Connector 113766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667" name="Straight Connector 113766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668" name="Text Box 1137667"/>
          <p:cNvSpPr txBox="1"/>
          <p:nvPr/>
        </p:nvSpPr>
        <p:spPr>
          <a:xfrm>
            <a:off x="304800" y="381000"/>
            <a:ext cx="7462043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General </a:t>
            </a:r>
            <a:r>
              <a:rPr sz="2000" baseline="0" dirty="0"/>
              <a:t>rule and examples of creating Walsh tables</a:t>
            </a:r>
          </a:p>
        </p:txBody>
      </p:sp>
      <p:pic>
        <p:nvPicPr>
          <p:cNvPr id="1137671" name="Picture 11376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1417638"/>
            <a:ext cx="5988050" cy="4525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s 1156097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099" name="Rectangles 115609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0" name="Rectangles 1156099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1" name="Rectangles 1156100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2" name="Rectangles 1156101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3" name="Rectangles 1156102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4" name="Rectangles 115610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5" name="Straight Connector 1156104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6106" name="Straight Connector 1156105"/>
          <p:cNvSpPr/>
          <p:nvPr/>
        </p:nvSpPr>
        <p:spPr>
          <a:xfrm>
            <a:off x="458788" y="38862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6107" name="Rectangles 1156106"/>
          <p:cNvSpPr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sz="3200" i="0" baseline="0">
                <a:latin typeface="Arial" panose="020B0604020202020204" pitchFamily="34" charset="0"/>
              </a:rPr>
              <a:t>The number of sequences in a Walsh table needs to be N = 2</a:t>
            </a:r>
            <a:r>
              <a:rPr sz="3200" i="0" baseline="30000">
                <a:latin typeface="Arial" panose="020B0604020202020204" pitchFamily="34" charset="0"/>
              </a:rPr>
              <a:t>m</a:t>
            </a:r>
            <a:r>
              <a:rPr sz="3200" i="0" baseline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156108" name="Group 1156107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6109" name="Picture 1156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6110" name="Text Box 115610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 descr="Uses and Benefits of Computer Network in Business Applicatio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274638"/>
            <a:ext cx="4708525" cy="5803900"/>
          </a:xfrm>
        </p:spPr>
      </p:pic>
      <p:pic>
        <p:nvPicPr>
          <p:cNvPr id="9218" name="Picture 6" descr="Top Team Computer Networks - Home | Faceboo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488950"/>
            <a:ext cx="4097337" cy="537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s 95027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5" name="Rectangles 95027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6" name="Rectangles 95027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7" name="Rectangles 95027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8" name="Rectangles 95027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9" name="Rectangles 95027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80" name="Rectangles 95027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81" name="Rectangles 950280"/>
          <p:cNvSpPr/>
          <p:nvPr/>
        </p:nvSpPr>
        <p:spPr>
          <a:xfrm>
            <a:off x="212725" y="1120917"/>
            <a:ext cx="8686800" cy="83099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sz="2400" baseline="0" dirty="0"/>
              <a:t>Find the chips for a network with</a:t>
            </a:r>
          </a:p>
          <a:p>
            <a:pPr algn="just"/>
            <a:r>
              <a:rPr sz="2400" baseline="0" dirty="0">
                <a:solidFill>
                  <a:schemeClr val="hlink"/>
                </a:solidFill>
              </a:rPr>
              <a:t>a.</a:t>
            </a:r>
            <a:r>
              <a:rPr sz="2400" baseline="0" dirty="0"/>
              <a:t> Two stations           </a:t>
            </a:r>
            <a:r>
              <a:rPr sz="2400" baseline="0" dirty="0">
                <a:solidFill>
                  <a:schemeClr val="hlink"/>
                </a:solidFill>
              </a:rPr>
              <a:t>b.</a:t>
            </a:r>
            <a:r>
              <a:rPr sz="2400" baseline="0" dirty="0"/>
              <a:t> Four stations</a:t>
            </a:r>
          </a:p>
        </p:txBody>
      </p:sp>
      <p:sp>
        <p:nvSpPr>
          <p:cNvPr id="950283" name="Text Box 950282"/>
          <p:cNvSpPr txBox="1"/>
          <p:nvPr/>
        </p:nvSpPr>
        <p:spPr>
          <a:xfrm>
            <a:off x="1143000" y="0"/>
            <a:ext cx="2124299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3200" baseline="0" dirty="0" smtClean="0">
                <a:solidFill>
                  <a:schemeClr val="hlink"/>
                </a:solidFill>
              </a:rPr>
              <a:t>Example</a:t>
            </a:r>
            <a:endParaRPr sz="3200" baseline="0" dirty="0">
              <a:solidFill>
                <a:schemeClr val="hlink"/>
              </a:solidFill>
            </a:endParaRPr>
          </a:p>
        </p:txBody>
      </p:sp>
      <p:sp>
        <p:nvSpPr>
          <p:cNvPr id="950284" name="Rectangles 950283"/>
          <p:cNvSpPr/>
          <p:nvPr/>
        </p:nvSpPr>
        <p:spPr>
          <a:xfrm>
            <a:off x="142662" y="2112109"/>
            <a:ext cx="8686800" cy="206210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sz="1600" baseline="0" dirty="0">
                <a:solidFill>
                  <a:schemeClr val="hlink"/>
                </a:solidFill>
              </a:rPr>
              <a:t>Solution</a:t>
            </a:r>
          </a:p>
          <a:p>
            <a:r>
              <a:rPr sz="1600" baseline="0" dirty="0"/>
              <a:t>We can use the rows of W</a:t>
            </a:r>
            <a:r>
              <a:rPr sz="1600" baseline="-10000" dirty="0"/>
              <a:t>2</a:t>
            </a:r>
            <a:r>
              <a:rPr sz="1600" baseline="0" dirty="0"/>
              <a:t> and W</a:t>
            </a:r>
            <a:r>
              <a:rPr sz="1600" baseline="-10000" dirty="0"/>
              <a:t>4</a:t>
            </a:r>
            <a:r>
              <a:rPr sz="1600" baseline="0" dirty="0"/>
              <a:t> in Figure 12.29:</a:t>
            </a:r>
          </a:p>
          <a:p>
            <a:r>
              <a:rPr sz="1600" baseline="0" dirty="0">
                <a:solidFill>
                  <a:schemeClr val="hlink"/>
                </a:solidFill>
              </a:rPr>
              <a:t>a.</a:t>
            </a:r>
            <a:r>
              <a:rPr sz="1600" baseline="0" dirty="0"/>
              <a:t> For a two-station network, we have </a:t>
            </a:r>
            <a:r>
              <a:rPr sz="1600" i="0" baseline="0" dirty="0"/>
              <a:t/>
            </a:r>
            <a:br>
              <a:rPr sz="1600" i="0" baseline="0" dirty="0"/>
            </a:br>
            <a:r>
              <a:rPr sz="1600" i="0" baseline="0" dirty="0"/>
              <a:t>                           [+1 +1] and [+1 −1].</a:t>
            </a:r>
          </a:p>
          <a:p>
            <a:endParaRPr sz="1600" i="0" baseline="0" dirty="0"/>
          </a:p>
          <a:p>
            <a:r>
              <a:rPr sz="1600" baseline="0" dirty="0">
                <a:solidFill>
                  <a:schemeClr val="hlink"/>
                </a:solidFill>
              </a:rPr>
              <a:t>b</a:t>
            </a:r>
            <a:r>
              <a:rPr sz="1600" baseline="0" dirty="0"/>
              <a:t>. For a four-station network we have </a:t>
            </a:r>
            <a:br>
              <a:rPr sz="1600" baseline="0" dirty="0"/>
            </a:br>
            <a:r>
              <a:rPr sz="1600" baseline="0" dirty="0"/>
              <a:t>                       </a:t>
            </a:r>
            <a:r>
              <a:rPr sz="1600" i="0" baseline="0" dirty="0"/>
              <a:t>[+1 +1 +1 +1], [+1 −1 +1 −1], </a:t>
            </a:r>
            <a:br>
              <a:rPr sz="1600" i="0" baseline="0" dirty="0"/>
            </a:br>
            <a:r>
              <a:rPr sz="1600" i="0" baseline="0" dirty="0"/>
              <a:t>                 [+1 +1 −1 −1],</a:t>
            </a:r>
            <a:r>
              <a:rPr sz="1600" baseline="0" dirty="0"/>
              <a:t>  and   </a:t>
            </a:r>
            <a:r>
              <a:rPr sz="1600" i="0" baseline="0" dirty="0"/>
              <a:t>[+1 −1 −1 +1].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s 115814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47" name="Rectangles 1158146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48" name="Rectangles 1158147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49" name="Rectangles 1158148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50" name="Rectangles 1158149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51" name="Rectangles 1158150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52" name="Rectangles 1158151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53" name="Rectangles 1158152"/>
          <p:cNvSpPr/>
          <p:nvPr/>
        </p:nvSpPr>
        <p:spPr>
          <a:xfrm>
            <a:off x="356394" y="1004888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sz="2800" baseline="0" dirty="0"/>
              <a:t>What is the number of sequences if we have 90 stations in our network?</a:t>
            </a:r>
          </a:p>
        </p:txBody>
      </p:sp>
      <p:sp>
        <p:nvSpPr>
          <p:cNvPr id="1158154" name="Text Box 1158153"/>
          <p:cNvSpPr txBox="1"/>
          <p:nvPr/>
        </p:nvSpPr>
        <p:spPr>
          <a:xfrm>
            <a:off x="1143000" y="0"/>
            <a:ext cx="2124299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3200" baseline="0" dirty="0" smtClean="0">
                <a:solidFill>
                  <a:schemeClr val="hlink"/>
                </a:solidFill>
              </a:rPr>
              <a:t>Example</a:t>
            </a:r>
            <a:endParaRPr sz="3200" baseline="0" dirty="0">
              <a:solidFill>
                <a:schemeClr val="hlink"/>
              </a:solidFill>
            </a:endParaRPr>
          </a:p>
        </p:txBody>
      </p:sp>
      <p:sp>
        <p:nvSpPr>
          <p:cNvPr id="1158155" name="Rectangles 1158154"/>
          <p:cNvSpPr/>
          <p:nvPr/>
        </p:nvSpPr>
        <p:spPr>
          <a:xfrm>
            <a:off x="152400" y="2438400"/>
            <a:ext cx="8686800" cy="13234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sz="2000" baseline="0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sz="2000" baseline="0" dirty="0"/>
              <a:t>The number of sequences needs to be 2</a:t>
            </a:r>
            <a:r>
              <a:rPr sz="2000" baseline="30000" dirty="0"/>
              <a:t>m</a:t>
            </a:r>
            <a:r>
              <a:rPr sz="2000" baseline="0" dirty="0"/>
              <a:t>. We need to choose m = 7 and N = 2</a:t>
            </a:r>
            <a:r>
              <a:rPr sz="2000" baseline="30000" dirty="0"/>
              <a:t>7</a:t>
            </a:r>
            <a:r>
              <a:rPr sz="2000" baseline="0" dirty="0"/>
              <a:t> or 128. We can </a:t>
            </a:r>
            <a:r>
              <a:rPr sz="2000" baseline="0" dirty="0" smtClean="0"/>
              <a:t>then</a:t>
            </a:r>
            <a:r>
              <a:rPr lang="en-IN" sz="2000" baseline="0" dirty="0" smtClean="0"/>
              <a:t> </a:t>
            </a:r>
            <a:r>
              <a:rPr sz="2000" baseline="0" dirty="0" smtClean="0"/>
              <a:t>use</a:t>
            </a:r>
            <a:r>
              <a:rPr lang="en-IN" sz="2000" baseline="0" dirty="0" smtClean="0"/>
              <a:t> </a:t>
            </a:r>
            <a:r>
              <a:rPr lang="en-IN" sz="2000" dirty="0" smtClean="0"/>
              <a:t>9</a:t>
            </a:r>
            <a:r>
              <a:rPr sz="2000" baseline="0" dirty="0" smtClean="0"/>
              <a:t>0 </a:t>
            </a:r>
            <a:r>
              <a:rPr sz="2000" baseline="0" dirty="0"/>
              <a:t/>
            </a:r>
            <a:br>
              <a:rPr sz="2000" baseline="0" dirty="0"/>
            </a:br>
            <a:r>
              <a:rPr sz="2000" baseline="0" dirty="0"/>
              <a:t>of the sequences as the chips.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s 116019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5" name="Rectangles 116019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6" name="Rectangles 116019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7" name="Rectangles 116019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8" name="Rectangles 116019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9" name="Rectangles 116019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200" name="Rectangles 116019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201" name="Rectangles 1160200"/>
          <p:cNvSpPr/>
          <p:nvPr/>
        </p:nvSpPr>
        <p:spPr>
          <a:xfrm>
            <a:off x="228600" y="1143000"/>
            <a:ext cx="8686800" cy="9233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sz="1800" baseline="0" dirty="0"/>
              <a:t>Prove that a receiving station can get the data sent by a specific sender if it multiplies the entire data on the channel by the sender’s chip code and then divides it by the number </a:t>
            </a:r>
            <a:r>
              <a:rPr sz="1800" dirty="0"/>
              <a:t>of stations.</a:t>
            </a:r>
          </a:p>
        </p:txBody>
      </p:sp>
      <p:sp>
        <p:nvSpPr>
          <p:cNvPr id="1160202" name="Text Box 1160201"/>
          <p:cNvSpPr txBox="1"/>
          <p:nvPr/>
        </p:nvSpPr>
        <p:spPr>
          <a:xfrm>
            <a:off x="1143000" y="0"/>
            <a:ext cx="2124299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3200" baseline="0" dirty="0" smtClean="0">
                <a:solidFill>
                  <a:schemeClr val="hlink"/>
                </a:solidFill>
              </a:rPr>
              <a:t>Example</a:t>
            </a:r>
            <a:endParaRPr sz="3200" baseline="0" dirty="0">
              <a:solidFill>
                <a:schemeClr val="hlink"/>
              </a:solidFill>
            </a:endParaRPr>
          </a:p>
        </p:txBody>
      </p:sp>
      <p:sp>
        <p:nvSpPr>
          <p:cNvPr id="1160203" name="Rectangles 1160202"/>
          <p:cNvSpPr/>
          <p:nvPr/>
        </p:nvSpPr>
        <p:spPr>
          <a:xfrm>
            <a:off x="228600" y="3200400"/>
            <a:ext cx="8686800" cy="175432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sz="1800" dirty="0"/>
              <a:t>Solution</a:t>
            </a:r>
          </a:p>
          <a:p>
            <a:pPr algn="just"/>
            <a:r>
              <a:rPr sz="1800" dirty="0"/>
              <a:t>Let us prove this for the first station, using our previous four-station example. We can say that the data on the channel </a:t>
            </a:r>
            <a:br>
              <a:rPr sz="1800" dirty="0"/>
            </a:br>
            <a:r>
              <a:rPr sz="1800" dirty="0"/>
              <a:t>      D = (d1 ⋅ c1 + d2 ⋅ c2 + d3 ⋅ c3 + d4 ⋅ c4). </a:t>
            </a:r>
            <a:br>
              <a:rPr sz="1800" dirty="0"/>
            </a:br>
            <a:r>
              <a:rPr sz="1800" dirty="0"/>
              <a:t>The receiver which wants to get the data sent by station 1 multiplies these data by c1.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s 117248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3" name="Rectangles 1172482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4" name="Rectangles 117248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5" name="Rectangles 117248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6" name="Rectangles 117248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7" name="Rectangles 117248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8" name="Rectangles 117248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9" name="Rectangles 1172488"/>
          <p:cNvSpPr/>
          <p:nvPr/>
        </p:nvSpPr>
        <p:spPr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/>
            <a:endParaRPr baseline="0"/>
          </a:p>
        </p:txBody>
      </p:sp>
      <p:sp>
        <p:nvSpPr>
          <p:cNvPr id="1172490" name="Text Box 1172489"/>
          <p:cNvSpPr txBox="1"/>
          <p:nvPr/>
        </p:nvSpPr>
        <p:spPr>
          <a:xfrm>
            <a:off x="1143000" y="0"/>
            <a:ext cx="2124299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3200" baseline="0" dirty="0" smtClean="0">
                <a:solidFill>
                  <a:schemeClr val="hlink"/>
                </a:solidFill>
              </a:rPr>
              <a:t>Example</a:t>
            </a:r>
            <a:endParaRPr sz="3200" baseline="0" dirty="0">
              <a:solidFill>
                <a:schemeClr val="hlink"/>
              </a:solidFill>
            </a:endParaRPr>
          </a:p>
        </p:txBody>
      </p:sp>
      <p:sp>
        <p:nvSpPr>
          <p:cNvPr id="1172491" name="Rectangles 1172490"/>
          <p:cNvSpPr/>
          <p:nvPr/>
        </p:nvSpPr>
        <p:spPr>
          <a:xfrm>
            <a:off x="228600" y="3810000"/>
            <a:ext cx="8686800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sz="1800" baseline="0" dirty="0"/>
              <a:t>When we divide the result by N, we get d</a:t>
            </a:r>
            <a:r>
              <a:rPr sz="1800" baseline="-10000" dirty="0"/>
              <a:t>1 </a:t>
            </a:r>
            <a:r>
              <a:rPr sz="1800" baseline="0" dirty="0"/>
              <a:t>.</a:t>
            </a:r>
          </a:p>
        </p:txBody>
      </p:sp>
      <p:pic>
        <p:nvPicPr>
          <p:cNvPr id="1172492" name="Picture 11724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981200"/>
            <a:ext cx="6362700" cy="1503363"/>
          </a:xfrm>
          <a:prstGeom prst="rect">
            <a:avLst/>
          </a:prstGeom>
          <a:noFill/>
          <a:ln w="57150" cap="flat" cmpd="thickThin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Your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Select is used by ____________ station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When same codes are multiplied, the resulting code will be ____.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CDMA shares channel from ____________ stations.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474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Student should be able to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Explain the various controlled access MAC protocols such as reservation, polling and token passing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Understand the channelization methods such as FDMA, TDMA and CDMA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IN" altLang="x-none" sz="5400" b="1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Straight Connector 107827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8275" name="Straight Connector 107827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8276" name="Text Box 1078275"/>
          <p:cNvSpPr txBox="1"/>
          <p:nvPr/>
        </p:nvSpPr>
        <p:spPr>
          <a:xfrm>
            <a:off x="304800" y="381000"/>
            <a:ext cx="83889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 </a:t>
            </a:r>
            <a:r>
              <a:rPr sz="2000" baseline="0"/>
              <a:t>Taxonomy of </a:t>
            </a:r>
            <a:r>
              <a:rPr lang="en-US" sz="2000" baseline="0"/>
              <a:t>M</a:t>
            </a:r>
            <a:r>
              <a:rPr sz="2000" baseline="0"/>
              <a:t>ultiple-</a:t>
            </a:r>
            <a:r>
              <a:rPr lang="en-US" sz="2000" baseline="0"/>
              <a:t>A</a:t>
            </a:r>
            <a:r>
              <a:rPr sz="2000" baseline="0"/>
              <a:t>ccess </a:t>
            </a:r>
            <a:r>
              <a:rPr lang="en-US" sz="2000" baseline="0"/>
              <a:t>/ Medium Access</a:t>
            </a:r>
            <a:r>
              <a:rPr sz="2000" baseline="0"/>
              <a:t> protocols </a:t>
            </a:r>
          </a:p>
        </p:txBody>
      </p:sp>
      <p:sp>
        <p:nvSpPr>
          <p:cNvPr id="1078277" name="Straight Connector 1078276"/>
          <p:cNvSpPr/>
          <p:nvPr/>
        </p:nvSpPr>
        <p:spPr>
          <a:xfrm>
            <a:off x="152400" y="595439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78279" name="Picture 10782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634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s 108032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3200" i="0" baseline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1080323" name="Text Box 1080322"/>
          <p:cNvSpPr txBox="1"/>
          <p:nvPr/>
        </p:nvSpPr>
        <p:spPr>
          <a:xfrm>
            <a:off x="228600" y="406400"/>
            <a:ext cx="58308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3200" i="0" baseline="0" dirty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12-2   CONTROLLED ACCESS</a:t>
            </a:r>
          </a:p>
        </p:txBody>
      </p:sp>
      <p:sp>
        <p:nvSpPr>
          <p:cNvPr id="1080324" name="Text Box 1080323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i="0" baseline="0"/>
          </a:p>
        </p:txBody>
      </p:sp>
      <p:sp>
        <p:nvSpPr>
          <p:cNvPr id="1080325" name="Rectangles 1080324"/>
          <p:cNvSpPr/>
          <p:nvPr/>
        </p:nvSpPr>
        <p:spPr>
          <a:xfrm>
            <a:off x="304800" y="1852802"/>
            <a:ext cx="8229600" cy="15696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sz="2400" baseline="0" dirty="0">
                <a:effectLst>
                  <a:outerShdw blurRad="38100" dist="38100" dir="2700000">
                    <a:srgbClr val="C0C0C0"/>
                  </a:outerShdw>
                </a:effectLst>
              </a:rPr>
              <a:t>In </a:t>
            </a:r>
            <a:r>
              <a:rPr sz="2400" baseline="0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controlled access</a:t>
            </a:r>
            <a:r>
              <a:rPr sz="2400" baseline="0" dirty="0">
                <a:effectLst>
                  <a:outerShdw blurRad="38100" dist="38100" dir="2700000">
                    <a:srgbClr val="C0C0C0"/>
                  </a:outerShdw>
                </a:effectLst>
              </a:rPr>
              <a:t>, the stations consult one another to find which station has the right to send. A station cannot send unless it has been authorized by other stations. </a:t>
            </a:r>
          </a:p>
        </p:txBody>
      </p:sp>
      <p:sp>
        <p:nvSpPr>
          <p:cNvPr id="1080326" name="Rectangles 1080325"/>
          <p:cNvSpPr/>
          <p:nvPr/>
        </p:nvSpPr>
        <p:spPr>
          <a:xfrm>
            <a:off x="611560" y="4293096"/>
            <a:ext cx="6705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</a:pPr>
            <a:r>
              <a:rPr lang="fr-FR" altLang="x-none" sz="2400" i="0" baseline="0" dirty="0" err="1">
                <a:solidFill>
                  <a:srgbClr val="0033CC"/>
                </a:solidFill>
              </a:rPr>
              <a:t>Reservation</a:t>
            </a:r>
            <a:r>
              <a:rPr lang="fr-FR" altLang="x-none" sz="2400" i="0" baseline="0" dirty="0">
                <a:solidFill>
                  <a:srgbClr val="0033CC"/>
                </a:solidFill>
              </a:rPr>
              <a:t/>
            </a:r>
            <a:br>
              <a:rPr lang="fr-FR" altLang="x-none" sz="2400" i="0" baseline="0" dirty="0">
                <a:solidFill>
                  <a:srgbClr val="0033CC"/>
                </a:solidFill>
              </a:rPr>
            </a:br>
            <a:r>
              <a:rPr lang="fr-FR" altLang="x-none" sz="2400" i="0" baseline="0" dirty="0">
                <a:solidFill>
                  <a:srgbClr val="0033CC"/>
                </a:solidFill>
              </a:rPr>
              <a:t>Polling</a:t>
            </a:r>
            <a:br>
              <a:rPr lang="fr-FR" altLang="x-none" sz="2400" i="0" baseline="0" dirty="0">
                <a:solidFill>
                  <a:srgbClr val="0033CC"/>
                </a:solidFill>
              </a:rPr>
            </a:br>
            <a:r>
              <a:rPr sz="2400" i="0" baseline="0" dirty="0">
                <a:solidFill>
                  <a:srgbClr val="0033CC"/>
                </a:solidFill>
              </a:rPr>
              <a:t>Token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Straight Connector 111513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5139" name="Straight Connector 111513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5140" name="Text Box 1115139"/>
          <p:cNvSpPr txBox="1"/>
          <p:nvPr/>
        </p:nvSpPr>
        <p:spPr>
          <a:xfrm>
            <a:off x="304800" y="381000"/>
            <a:ext cx="4098494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Reservation </a:t>
            </a:r>
            <a:r>
              <a:rPr sz="2000" baseline="0" dirty="0"/>
              <a:t>access method</a:t>
            </a:r>
          </a:p>
        </p:txBody>
      </p:sp>
      <p:sp>
        <p:nvSpPr>
          <p:cNvPr id="1115141" name="Straight Connector 1115140"/>
          <p:cNvSpPr/>
          <p:nvPr/>
        </p:nvSpPr>
        <p:spPr>
          <a:xfrm>
            <a:off x="381000" y="6093296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15143" name="Picture 1115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2514600"/>
            <a:ext cx="786130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Straight Connector 111718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7187" name="Straight Connector 111718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7188" name="Text Box 1117187"/>
          <p:cNvSpPr txBox="1"/>
          <p:nvPr/>
        </p:nvSpPr>
        <p:spPr>
          <a:xfrm>
            <a:off x="304800" y="381000"/>
            <a:ext cx="7273145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 dirty="0" smtClean="0"/>
              <a:t>Select </a:t>
            </a:r>
            <a:r>
              <a:rPr sz="2000" baseline="0" dirty="0"/>
              <a:t>and poll functions in polling access method</a:t>
            </a:r>
          </a:p>
        </p:txBody>
      </p:sp>
      <p:sp>
        <p:nvSpPr>
          <p:cNvPr id="1117189" name="Straight Connector 1117188"/>
          <p:cNvSpPr/>
          <p:nvPr/>
        </p:nvSpPr>
        <p:spPr>
          <a:xfrm>
            <a:off x="76200" y="6021288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17191" name="Picture 1117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951038"/>
            <a:ext cx="8483600" cy="3078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Straight Connector 111923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9235" name="Straight Connector 111923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9236" name="Text Box 1119235"/>
          <p:cNvSpPr txBox="1"/>
          <p:nvPr/>
        </p:nvSpPr>
        <p:spPr>
          <a:xfrm>
            <a:off x="76200" y="381000"/>
            <a:ext cx="865743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800" baseline="0" dirty="0" smtClean="0"/>
              <a:t>Logical </a:t>
            </a:r>
            <a:r>
              <a:rPr sz="1800" baseline="0" dirty="0"/>
              <a:t>ring and physical topology in token-passing access method</a:t>
            </a:r>
          </a:p>
        </p:txBody>
      </p:sp>
      <p:pic>
        <p:nvPicPr>
          <p:cNvPr id="1119239" name="Picture 1119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36650"/>
            <a:ext cx="7102475" cy="503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s 1082369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3200" i="0" baseline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1082371" name="Text Box 1082370"/>
          <p:cNvSpPr txBox="1"/>
          <p:nvPr/>
        </p:nvSpPr>
        <p:spPr>
          <a:xfrm>
            <a:off x="228600" y="406400"/>
            <a:ext cx="3761992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3200" i="0" baseline="0" dirty="0" smtClean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CHANNELIZATION</a:t>
            </a:r>
            <a:endParaRPr sz="3200" i="0" baseline="0" dirty="0">
              <a:effectLst>
                <a:outerShdw blurRad="38100" dist="38100" dir="2700000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082372" name="Text Box 108237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i="0" baseline="0"/>
          </a:p>
        </p:txBody>
      </p:sp>
      <p:sp>
        <p:nvSpPr>
          <p:cNvPr id="1082373" name="Rectangles 1082372"/>
          <p:cNvSpPr/>
          <p:nvPr/>
        </p:nvSpPr>
        <p:spPr>
          <a:xfrm>
            <a:off x="304800" y="1298804"/>
            <a:ext cx="8229600" cy="2677656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sz="2400" baseline="0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Channelization</a:t>
            </a:r>
            <a:r>
              <a:rPr sz="2400" baseline="0" dirty="0">
                <a:effectLst>
                  <a:outerShdw blurRad="38100" dist="38100" dir="2700000">
                    <a:srgbClr val="C0C0C0"/>
                  </a:outerShdw>
                </a:effectLst>
              </a:rPr>
              <a:t> is a multiple-access method in which the available bandwidth of a link is shared in time, frequency, or through code, between different </a:t>
            </a:r>
            <a:r>
              <a:rPr sz="2400" baseline="0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stations</a:t>
            </a:r>
            <a:endParaRPr lang="en-IN" sz="2400" baseline="0" dirty="0" smtClean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algn="just" eaLnBrk="1" hangingPunct="1"/>
            <a:r>
              <a:rPr lang="en-IN" sz="2400" dirty="0">
                <a:effectLst>
                  <a:outerShdw blurRad="38100" dist="38100" dir="2700000">
                    <a:srgbClr val="C0C0C0"/>
                  </a:outerShdw>
                </a:effectLst>
              </a:rPr>
              <a:t>	</a:t>
            </a:r>
            <a:r>
              <a:rPr lang="en-IN" sz="2400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FDMA</a:t>
            </a:r>
          </a:p>
          <a:p>
            <a:pPr algn="just" eaLnBrk="1" hangingPunct="1"/>
            <a:r>
              <a:rPr lang="en-IN" sz="2400" baseline="0" dirty="0">
                <a:effectLst>
                  <a:outerShdw blurRad="38100" dist="38100" dir="2700000">
                    <a:srgbClr val="C0C0C0"/>
                  </a:outerShdw>
                </a:effectLst>
              </a:rPr>
              <a:t>	</a:t>
            </a:r>
            <a:r>
              <a:rPr lang="en-IN" sz="2400" baseline="0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TDMA</a:t>
            </a:r>
          </a:p>
          <a:p>
            <a:pPr algn="just" eaLnBrk="1" hangingPunct="1"/>
            <a:r>
              <a:rPr lang="en-IN" sz="2400" dirty="0">
                <a:effectLst>
                  <a:outerShdw blurRad="38100" dist="38100" dir="2700000">
                    <a:srgbClr val="C0C0C0"/>
                  </a:outerShdw>
                </a:effectLst>
              </a:rPr>
              <a:t>	</a:t>
            </a:r>
            <a:r>
              <a:rPr lang="en-IN" sz="2400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CDMA</a:t>
            </a:r>
            <a:endParaRPr sz="2400" baseline="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825</Words>
  <Application>Microsoft Office PowerPoint</Application>
  <PresentationFormat>On-screen Show (4:3)</PresentationFormat>
  <Paragraphs>130</Paragraphs>
  <Slides>36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宋体</vt:lpstr>
      <vt:lpstr>Arial</vt:lpstr>
      <vt:lpstr>Arial Black</vt:lpstr>
      <vt:lpstr>Tahoma</vt:lpstr>
      <vt:lpstr>Times</vt:lpstr>
      <vt:lpstr>Times New Roman</vt:lpstr>
      <vt:lpstr>Verdana</vt:lpstr>
      <vt:lpstr>Wingdings</vt:lpstr>
      <vt:lpstr>1_Default Design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FDMA</vt:lpstr>
      <vt:lpstr>PowerPoint Presentation</vt:lpstr>
      <vt:lpstr>TDMA</vt:lpstr>
      <vt:lpstr>TDMA</vt:lpstr>
      <vt:lpstr>PowerPoint Presentation</vt:lpstr>
      <vt:lpstr>PowerPoint Presentation</vt:lpstr>
      <vt:lpstr>PowerPoint Presentation</vt:lpstr>
      <vt:lpstr>CDMA</vt:lpstr>
      <vt:lpstr>PowerPoint Presentation</vt:lpstr>
      <vt:lpstr>PowerPoint Presentation</vt:lpstr>
      <vt:lpstr>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Your Understanding</vt:lpstr>
      <vt:lpstr>Outcome</vt:lpstr>
      <vt:lpstr>THANK YOU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Admin</cp:lastModifiedBy>
  <cp:revision>466</cp:revision>
  <dcterms:created xsi:type="dcterms:W3CDTF">2008-07-27T22:34:00Z</dcterms:created>
  <dcterms:modified xsi:type="dcterms:W3CDTF">2020-09-01T08:57:04Z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