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handoutMasterIdLst>
    <p:handoutMasterId r:id="rId70"/>
  </p:handoutMasterIdLst>
  <p:sldIdLst>
    <p:sldId id="270" r:id="rId2"/>
    <p:sldId id="276" r:id="rId3"/>
    <p:sldId id="326" r:id="rId4"/>
    <p:sldId id="766" r:id="rId5"/>
    <p:sldId id="728" r:id="rId6"/>
    <p:sldId id="731" r:id="rId7"/>
    <p:sldId id="730" r:id="rId8"/>
    <p:sldId id="732" r:id="rId9"/>
    <p:sldId id="733" r:id="rId10"/>
    <p:sldId id="734" r:id="rId11"/>
    <p:sldId id="735" r:id="rId12"/>
    <p:sldId id="736" r:id="rId13"/>
    <p:sldId id="737" r:id="rId14"/>
    <p:sldId id="738" r:id="rId15"/>
    <p:sldId id="739" r:id="rId16"/>
    <p:sldId id="767" r:id="rId17"/>
    <p:sldId id="768" r:id="rId18"/>
    <p:sldId id="769" r:id="rId19"/>
    <p:sldId id="850" r:id="rId20"/>
    <p:sldId id="851" r:id="rId21"/>
    <p:sldId id="770" r:id="rId22"/>
    <p:sldId id="810" r:id="rId23"/>
    <p:sldId id="898" r:id="rId24"/>
    <p:sldId id="811" r:id="rId25"/>
    <p:sldId id="741" r:id="rId26"/>
    <p:sldId id="742" r:id="rId27"/>
    <p:sldId id="743" r:id="rId28"/>
    <p:sldId id="744" r:id="rId29"/>
    <p:sldId id="745" r:id="rId30"/>
    <p:sldId id="746" r:id="rId31"/>
    <p:sldId id="747" r:id="rId32"/>
    <p:sldId id="748" r:id="rId33"/>
    <p:sldId id="749" r:id="rId34"/>
    <p:sldId id="750" r:id="rId35"/>
    <p:sldId id="751" r:id="rId36"/>
    <p:sldId id="752" r:id="rId37"/>
    <p:sldId id="753" r:id="rId38"/>
    <p:sldId id="754" r:id="rId39"/>
    <p:sldId id="840" r:id="rId40"/>
    <p:sldId id="841" r:id="rId41"/>
    <p:sldId id="899" r:id="rId42"/>
    <p:sldId id="846" r:id="rId43"/>
    <p:sldId id="756" r:id="rId44"/>
    <p:sldId id="847" r:id="rId45"/>
    <p:sldId id="848" r:id="rId46"/>
    <p:sldId id="849" r:id="rId47"/>
    <p:sldId id="757" r:id="rId48"/>
    <p:sldId id="758" r:id="rId49"/>
    <p:sldId id="759" r:id="rId50"/>
    <p:sldId id="853" r:id="rId51"/>
    <p:sldId id="855" r:id="rId52"/>
    <p:sldId id="852" r:id="rId53"/>
    <p:sldId id="760" r:id="rId54"/>
    <p:sldId id="856" r:id="rId55"/>
    <p:sldId id="857" r:id="rId56"/>
    <p:sldId id="858" r:id="rId57"/>
    <p:sldId id="859" r:id="rId58"/>
    <p:sldId id="860" r:id="rId59"/>
    <p:sldId id="761" r:id="rId60"/>
    <p:sldId id="762" r:id="rId61"/>
    <p:sldId id="763" r:id="rId62"/>
    <p:sldId id="764" r:id="rId63"/>
    <p:sldId id="861" r:id="rId64"/>
    <p:sldId id="765" r:id="rId65"/>
    <p:sldId id="725" r:id="rId66"/>
    <p:sldId id="538" r:id="rId67"/>
    <p:sldId id="377" r:id="rId68"/>
  </p:sldIdLst>
  <p:sldSz cx="9144000" cy="6858000" type="screen4x3"/>
  <p:notesSz cx="7099300" cy="10234613"/>
  <p:defaultTextStyle>
    <a:defPPr>
      <a:defRPr lang="en-US"/>
    </a:defPPr>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Black" panose="020B0A040201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Black" panose="020B0A040201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Black" panose="020B0A040201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Black" panose="020B0A040201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Black" panose="020B0A040201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Black" panose="020B0A040201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Black" panose="020B0A040201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Black" panose="020B0A040201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Black" panose="020B0A04020102020204" pitchFamily="34" charset="0"/>
        <a:ea typeface="+mn-ea"/>
        <a:cs typeface="+mn-cs"/>
      </a:defRPr>
    </a:lvl9pPr>
  </p:defaultTextStyle>
  <p:extLst>
    <p:ext uri="{EFAFB233-063F-42B5-8137-9DF3F51BA10A}">
      <p15:sldGuideLst xmlns:p15="http://schemas.microsoft.com/office/powerpoint/2012/main">
        <p15:guide id="1" orient="horz" pos="216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0066"/>
    <a:srgbClr val="3399FF"/>
    <a:srgbClr val="0033CC"/>
    <a:srgbClr val="000099"/>
    <a:srgbClr val="808080"/>
    <a:srgbClr val="5F5F5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34"/>
    <p:restoredTop sz="94254"/>
  </p:normalViewPr>
  <p:slideViewPr>
    <p:cSldViewPr showGuides="1">
      <p:cViewPr varScale="1">
        <p:scale>
          <a:sx n="70" d="100"/>
          <a:sy n="70" d="100"/>
        </p:scale>
        <p:origin x="438" y="84"/>
      </p:cViewPr>
      <p:guideLst>
        <p:guide orient="horz" pos="2163"/>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ln>
          <a:effectLst/>
        </p:spPr>
        <p:txBody>
          <a:bodyPr vert="horz" wrap="square" lIns="96661" tIns="48331" rIns="96661" bIns="48331" numCol="1" anchor="t" anchorCtr="0" compatLnSpc="1"/>
          <a:lstStyle>
            <a:lvl1pPr defTabSz="967105" eaLnBrk="0" hangingPunct="0">
              <a:spcBef>
                <a:spcPct val="0"/>
              </a:spcBef>
              <a:buClrTx/>
              <a:buSzTx/>
              <a:buFontTx/>
              <a:buNone/>
              <a:defRPr sz="1300">
                <a:latin typeface="Times New Roman" panose="02020603050405020304" charset="0"/>
                <a:cs typeface="+mn-cs"/>
              </a:defRPr>
            </a:lvl1pPr>
          </a:lstStyle>
          <a:p>
            <a:pPr marL="0" marR="0" lvl="0" indent="0" algn="l" defTabSz="967105"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a:ln>
                  <a:noFill/>
                </a:ln>
                <a:solidFill>
                  <a:schemeClr val="tx1"/>
                </a:solidFill>
                <a:effectLst/>
                <a:uLnTx/>
                <a:uFillTx/>
                <a:latin typeface="Times New Roman" panose="02020603050405020304" charset="0"/>
                <a:ea typeface="+mn-ea"/>
                <a:cs typeface="+mn-cs"/>
              </a:rPr>
              <a:t>The University of Adelaide, School of Computer Science</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ln>
          <a:effectLst/>
        </p:spPr>
        <p:txBody>
          <a:bodyPr vert="horz" wrap="square" lIns="96661" tIns="48331" rIns="96661" bIns="48331" numCol="1" anchor="t" anchorCtr="0" compatLnSpc="1"/>
          <a:lstStyle>
            <a:lvl1pPr algn="r" defTabSz="967105" eaLnBrk="0" hangingPunct="0">
              <a:spcBef>
                <a:spcPct val="0"/>
              </a:spcBef>
              <a:buClrTx/>
              <a:buSzTx/>
              <a:buFontTx/>
              <a:buNone/>
              <a:defRPr sz="1300">
                <a:latin typeface="Times New Roman" panose="02020603050405020304" charset="0"/>
                <a:cs typeface="+mn-cs"/>
              </a:defRPr>
            </a:lvl1pPr>
          </a:lstStyle>
          <a:p>
            <a:pPr marL="0" marR="0" lvl="0" indent="0" algn="r" defTabSz="967105" rtl="0" eaLnBrk="0" fontAlgn="base" latinLnBrk="0" hangingPunct="0">
              <a:lnSpc>
                <a:spcPct val="100000"/>
              </a:lnSpc>
              <a:spcBef>
                <a:spcPct val="0"/>
              </a:spcBef>
              <a:spcAft>
                <a:spcPct val="0"/>
              </a:spcAft>
              <a:buClrTx/>
              <a:buSzTx/>
              <a:buFontTx/>
              <a:buNone/>
              <a:defRPr/>
            </a:pPr>
            <a:fld id="{35F4F664-1650-487E-AD75-73178DC41CC4}" type="datetime3">
              <a:rPr kumimoji="0" lang="en-US" sz="1300" b="0" i="0" u="none" strike="noStrike" kern="1200" cap="none" spc="0" normalizeH="0" baseline="0" noProof="0">
                <a:ln>
                  <a:noFill/>
                </a:ln>
                <a:solidFill>
                  <a:schemeClr val="tx1"/>
                </a:solidFill>
                <a:effectLst/>
                <a:uLnTx/>
                <a:uFillTx/>
                <a:latin typeface="Times New Roman" panose="02020603050405020304" charset="0"/>
                <a:ea typeface="+mn-ea"/>
                <a:cs typeface="+mn-cs"/>
              </a:rPr>
              <a:t>20 November 2020</a:t>
            </a:fld>
            <a:endParaRPr kumimoji="0" lang="en-US" sz="13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ln>
          <a:effectLst/>
        </p:spPr>
        <p:txBody>
          <a:bodyPr vert="horz" wrap="square" lIns="96661" tIns="48331" rIns="96661" bIns="48331" numCol="1" anchor="b" anchorCtr="0" compatLnSpc="1"/>
          <a:lstStyle>
            <a:lvl1pPr defTabSz="967105" eaLnBrk="0" hangingPunct="0">
              <a:spcBef>
                <a:spcPct val="0"/>
              </a:spcBef>
              <a:buClrTx/>
              <a:buSzTx/>
              <a:buFontTx/>
              <a:buNone/>
              <a:defRPr sz="1300">
                <a:latin typeface="Times New Roman" panose="02020603050405020304" charset="0"/>
                <a:cs typeface="+mn-cs"/>
              </a:defRPr>
            </a:lvl1pPr>
          </a:lstStyle>
          <a:p>
            <a:pPr marL="0" marR="0" lvl="0" indent="0" algn="l" defTabSz="967105"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a:ln>
                  <a:noFill/>
                </a:ln>
                <a:solidFill>
                  <a:schemeClr val="tx1"/>
                </a:solidFill>
                <a:effectLst/>
                <a:uLnTx/>
                <a:uFillTx/>
                <a:latin typeface="Times New Roman" panose="02020603050405020304" charset="0"/>
                <a:ea typeface="+mn-ea"/>
                <a:cs typeface="+mn-cs"/>
              </a:rPr>
              <a:t>Chapter 2 — Instructions: Language of the Computer</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ln>
          <a:effectLst/>
        </p:spPr>
        <p:txBody>
          <a:bodyPr vert="horz" wrap="square" lIns="96661" tIns="48331" rIns="96661" bIns="48331" numCol="1" anchor="b" anchorCtr="0" compatLnSpc="1"/>
          <a:lstStyle>
            <a:lvl1pPr algn="r" defTabSz="967105">
              <a:defRPr sz="1300">
                <a:latin typeface="Times New Roman" panose="02020603050405020304" charset="0"/>
              </a:defRPr>
            </a:lvl1pPr>
          </a:lstStyle>
          <a:p>
            <a:pPr marL="0" marR="0" lvl="0" indent="0" algn="r" defTabSz="967105" rtl="0" eaLnBrk="0" fontAlgn="base" latinLnBrk="0" hangingPunct="0">
              <a:lnSpc>
                <a:spcPct val="100000"/>
              </a:lnSpc>
              <a:spcBef>
                <a:spcPct val="0"/>
              </a:spcBef>
              <a:spcAft>
                <a:spcPct val="0"/>
              </a:spcAft>
              <a:buClrTx/>
              <a:buSzTx/>
              <a:buFontTx/>
              <a:buNone/>
              <a:defRPr/>
            </a:pPr>
            <a:fld id="{E2502937-4162-4EF3-B0BD-7E4AA460D5DF}" type="slidenum">
              <a:rPr kumimoji="0" lang="en-US" sz="1300" b="0" i="0" u="none" strike="noStrike" kern="1200" cap="none" spc="0" normalizeH="0" baseline="0" noProof="0">
                <a:ln>
                  <a:noFill/>
                </a:ln>
                <a:solidFill>
                  <a:schemeClr val="tx1"/>
                </a:solidFill>
                <a:effectLst/>
                <a:uLnTx/>
                <a:uFillTx/>
                <a:latin typeface="Times New Roman" panose="02020603050405020304" charset="0"/>
                <a:ea typeface="+mn-ea"/>
                <a:cs typeface="Arial" panose="020B0604020202020204" pitchFamily="34" charset="0"/>
              </a:rPr>
              <a:t>‹#›</a:t>
            </a:fld>
            <a:endParaRPr kumimoji="0" lang="en-US" sz="1300" b="0" i="0" u="none" strike="noStrike" kern="1200" cap="none" spc="0" normalizeH="0" baseline="0" noProof="0">
              <a:ln>
                <a:noFill/>
              </a:ln>
              <a:solidFill>
                <a:schemeClr val="tx1"/>
              </a:solidFill>
              <a:effectLst/>
              <a:uLnTx/>
              <a:uFillTx/>
              <a:latin typeface="Times New Roman" panose="02020603050405020304" charset="0"/>
              <a:ea typeface="+mn-ea"/>
              <a:cs typeface="Arial" panose="020B0604020202020204" pitchFamily="34" charset="0"/>
            </a:endParaRPr>
          </a:p>
        </p:txBody>
      </p:sp>
    </p:spTree>
    <p:extLst>
      <p:ext uri="{BB962C8B-B14F-4D97-AF65-F5344CB8AC3E}">
        <p14:creationId xmlns:p14="http://schemas.microsoft.com/office/powerpoint/2010/main" val="907251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6661" tIns="48331" rIns="96661" bIns="48331" numCol="1" anchor="t" anchorCtr="0" compatLnSpc="1"/>
          <a:lstStyle>
            <a:lvl1pPr defTabSz="967105" eaLnBrk="0" hangingPunct="0">
              <a:spcBef>
                <a:spcPct val="0"/>
              </a:spcBef>
              <a:buClrTx/>
              <a:buSzTx/>
              <a:buFontTx/>
              <a:buNone/>
              <a:defRPr sz="1300">
                <a:latin typeface="Times New Roman" panose="02020603050405020304" charset="0"/>
                <a:cs typeface="+mn-cs"/>
              </a:defRPr>
            </a:lvl1pPr>
          </a:lstStyle>
          <a:p>
            <a:pPr marL="0" marR="0" lvl="0" indent="0" algn="l" defTabSz="967105"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a:ln>
                  <a:noFill/>
                </a:ln>
                <a:solidFill>
                  <a:schemeClr val="tx1"/>
                </a:solidFill>
                <a:effectLst/>
                <a:uLnTx/>
                <a:uFillTx/>
                <a:latin typeface="Times New Roman" panose="02020603050405020304" charset="0"/>
                <a:ea typeface="+mn-ea"/>
                <a:cs typeface="+mn-cs"/>
              </a:rPr>
              <a:t>The University of Adelaide, School of Computer Science</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6661" tIns="48331" rIns="96661" bIns="48331" numCol="1" anchor="t" anchorCtr="0" compatLnSpc="1"/>
          <a:lstStyle>
            <a:lvl1pPr algn="r" defTabSz="967105" eaLnBrk="0" hangingPunct="0">
              <a:spcBef>
                <a:spcPct val="0"/>
              </a:spcBef>
              <a:buClrTx/>
              <a:buSzTx/>
              <a:buFontTx/>
              <a:buNone/>
              <a:defRPr sz="1300">
                <a:latin typeface="Times New Roman" panose="02020603050405020304" charset="0"/>
                <a:cs typeface="+mn-cs"/>
              </a:defRPr>
            </a:lvl1pPr>
          </a:lstStyle>
          <a:p>
            <a:pPr marL="0" marR="0" lvl="0" indent="0" algn="r" defTabSz="967105" rtl="0" eaLnBrk="0" fontAlgn="base" latinLnBrk="0" hangingPunct="0">
              <a:lnSpc>
                <a:spcPct val="100000"/>
              </a:lnSpc>
              <a:spcBef>
                <a:spcPct val="0"/>
              </a:spcBef>
              <a:spcAft>
                <a:spcPct val="0"/>
              </a:spcAft>
              <a:buClrTx/>
              <a:buSzTx/>
              <a:buFontTx/>
              <a:buNone/>
              <a:defRPr/>
            </a:pPr>
            <a:fld id="{B2511245-2F95-47BF-8A9E-A618464C88CC}" type="datetime3">
              <a:rPr kumimoji="0" lang="en-US" sz="1300" b="0" i="0" u="none" strike="noStrike" kern="1200" cap="none" spc="0" normalizeH="0" baseline="0" noProof="0">
                <a:ln>
                  <a:noFill/>
                </a:ln>
                <a:solidFill>
                  <a:schemeClr val="tx1"/>
                </a:solidFill>
                <a:effectLst/>
                <a:uLnTx/>
                <a:uFillTx/>
                <a:latin typeface="Times New Roman" panose="02020603050405020304" charset="0"/>
                <a:ea typeface="+mn-ea"/>
                <a:cs typeface="+mn-cs"/>
              </a:rPr>
              <a:t>20 November 2020</a:t>
            </a:fld>
            <a:endParaRPr kumimoji="0" lang="en-US" sz="1300" b="0" i="0" u="none" strike="noStrike" kern="1200" cap="none" spc="0" normalizeH="0" baseline="0" noProof="0">
              <a:ln>
                <a:noFill/>
              </a:ln>
              <a:solidFill>
                <a:schemeClr val="tx1"/>
              </a:solidFill>
              <a:effectLst/>
              <a:uLnTx/>
              <a:uFillTx/>
              <a:latin typeface="Times New Roman" panose="02020603050405020304" charset="0"/>
              <a:ea typeface="+mn-ea"/>
              <a:cs typeface="+mn-cs"/>
            </a:endParaRPr>
          </a:p>
        </p:txBody>
      </p:sp>
      <p:sp>
        <p:nvSpPr>
          <p:cNvPr id="4100" name="Rectangle 4"/>
          <p:cNvSpPr>
            <a:spLocks noGrp="1" noRot="1" noChangeAspect="1" noTextEdit="1"/>
          </p:cNvSpPr>
          <p:nvPr>
            <p:ph type="sldImg"/>
          </p:nvPr>
        </p:nvSpPr>
        <p:spPr>
          <a:xfrm>
            <a:off x="990600" y="768350"/>
            <a:ext cx="5118100" cy="3838575"/>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ln>
          <a:effectLst/>
        </p:spPr>
        <p:txBody>
          <a:bodyPr vert="horz" wrap="square" lIns="96661" tIns="48331" rIns="96661" bIns="48331"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n-ea"/>
                <a:cs typeface="+mn-cs"/>
              </a:rPr>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6661" tIns="48331" rIns="96661" bIns="48331" numCol="1" anchor="b" anchorCtr="0" compatLnSpc="1"/>
          <a:lstStyle>
            <a:lvl1pPr defTabSz="967105" eaLnBrk="0" hangingPunct="0">
              <a:spcBef>
                <a:spcPct val="0"/>
              </a:spcBef>
              <a:buClrTx/>
              <a:buSzTx/>
              <a:buFontTx/>
              <a:buNone/>
              <a:defRPr sz="1300">
                <a:latin typeface="Times New Roman" panose="02020603050405020304" charset="0"/>
                <a:cs typeface="+mn-cs"/>
              </a:defRPr>
            </a:lvl1pPr>
          </a:lstStyle>
          <a:p>
            <a:pPr marL="0" marR="0" lvl="0" indent="0" algn="l" defTabSz="967105"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a:ln>
                  <a:noFill/>
                </a:ln>
                <a:solidFill>
                  <a:schemeClr val="tx1"/>
                </a:solidFill>
                <a:effectLst/>
                <a:uLnTx/>
                <a:uFillTx/>
                <a:latin typeface="Times New Roman" panose="02020603050405020304" charset="0"/>
                <a:ea typeface="+mn-ea"/>
                <a:cs typeface="+mn-cs"/>
              </a:rPr>
              <a:t>Chapter 2 — Instructions: Language of the Computer</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6661" tIns="48331" rIns="96661" bIns="48331" numCol="1" anchor="b" anchorCtr="0" compatLnSpc="1"/>
          <a:lstStyle>
            <a:lvl1pPr algn="r" defTabSz="967105">
              <a:defRPr sz="1300">
                <a:latin typeface="Times New Roman" panose="02020603050405020304" charset="0"/>
              </a:defRPr>
            </a:lvl1pPr>
          </a:lstStyle>
          <a:p>
            <a:pPr marL="0" marR="0" lvl="0" indent="0" algn="r" defTabSz="967105" rtl="0" eaLnBrk="0" fontAlgn="base" latinLnBrk="0" hangingPunct="0">
              <a:lnSpc>
                <a:spcPct val="100000"/>
              </a:lnSpc>
              <a:spcBef>
                <a:spcPct val="0"/>
              </a:spcBef>
              <a:spcAft>
                <a:spcPct val="0"/>
              </a:spcAft>
              <a:buClrTx/>
              <a:buSzTx/>
              <a:buFontTx/>
              <a:buNone/>
              <a:defRPr/>
            </a:pPr>
            <a:fld id="{2F0C3C9C-4F57-4EAF-9DFC-8E5CF829FAB8}" type="slidenum">
              <a:rPr kumimoji="0" lang="en-US" sz="1300" b="0" i="0" u="none" strike="noStrike" kern="1200" cap="none" spc="0" normalizeH="0" baseline="0" noProof="0">
                <a:ln>
                  <a:noFill/>
                </a:ln>
                <a:solidFill>
                  <a:schemeClr val="tx1"/>
                </a:solidFill>
                <a:effectLst/>
                <a:uLnTx/>
                <a:uFillTx/>
                <a:latin typeface="Times New Roman" panose="02020603050405020304" charset="0"/>
                <a:ea typeface="+mn-ea"/>
                <a:cs typeface="Arial" panose="020B0604020202020204" pitchFamily="34" charset="0"/>
              </a:rPr>
              <a:t>‹#›</a:t>
            </a:fld>
            <a:endParaRPr kumimoji="0" lang="en-US" sz="1300" b="0" i="0" u="none" strike="noStrike" kern="1200" cap="none" spc="0" normalizeH="0" baseline="0" noProof="0">
              <a:ln>
                <a:noFill/>
              </a:ln>
              <a:solidFill>
                <a:schemeClr val="tx1"/>
              </a:solidFill>
              <a:effectLst/>
              <a:uLnTx/>
              <a:uFillTx/>
              <a:latin typeface="Times New Roman" panose="02020603050405020304" charset="0"/>
              <a:ea typeface="+mn-ea"/>
              <a:cs typeface="Arial" panose="020B0604020202020204" pitchFamily="34" charset="0"/>
            </a:endParaRPr>
          </a:p>
        </p:txBody>
      </p:sp>
    </p:spTree>
    <p:extLst>
      <p:ext uri="{BB962C8B-B14F-4D97-AF65-F5344CB8AC3E}">
        <p14:creationId xmlns:p14="http://schemas.microsoft.com/office/powerpoint/2010/main" val="2112804029"/>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txBox="1">
            <a:spLocks noGrp="1" noChangeArrowheads="1"/>
          </p:cNvSpPr>
          <p:nvPr>
            <p:ph type="hdr" sz="quarter"/>
          </p:nvPr>
        </p:nvSpPr>
        <p:spPr bwMode="auto"/>
        <p:txBody>
          <a:bodyPr wrap="square" lIns="96661" tIns="48331" rIns="96661" bIns="48331" numCol="1" anchor="t" anchorCtr="0" compatLnSpc="1"/>
          <a:lstStyle>
            <a:lvl1pPr defTabSz="967105" eaLnBrk="0" hangingPunct="0">
              <a:defRPr sz="3200">
                <a:solidFill>
                  <a:schemeClr val="tx1"/>
                </a:solidFill>
                <a:latin typeface="Arial Black" panose="020B0A04020102020204" pitchFamily="34" charset="0"/>
              </a:defRPr>
            </a:lvl1pPr>
            <a:lvl2pPr marL="742950" indent="-285750" defTabSz="967105" eaLnBrk="0" hangingPunct="0">
              <a:defRPr sz="3200">
                <a:solidFill>
                  <a:schemeClr val="tx1"/>
                </a:solidFill>
                <a:latin typeface="Arial Black" panose="020B0A04020102020204" pitchFamily="34" charset="0"/>
              </a:defRPr>
            </a:lvl2pPr>
            <a:lvl3pPr marL="1143000" indent="-228600" defTabSz="967105" eaLnBrk="0" hangingPunct="0">
              <a:defRPr sz="3200">
                <a:solidFill>
                  <a:schemeClr val="tx1"/>
                </a:solidFill>
                <a:latin typeface="Arial Black" panose="020B0A04020102020204" pitchFamily="34" charset="0"/>
              </a:defRPr>
            </a:lvl3pPr>
            <a:lvl4pPr marL="1600200" indent="-228600" defTabSz="967105" eaLnBrk="0" hangingPunct="0">
              <a:defRPr sz="3200">
                <a:solidFill>
                  <a:schemeClr val="tx1"/>
                </a:solidFill>
                <a:latin typeface="Arial Black" panose="020B0A04020102020204" pitchFamily="34" charset="0"/>
              </a:defRPr>
            </a:lvl4pPr>
            <a:lvl5pPr marL="2057400" indent="-228600" defTabSz="967105" eaLnBrk="0" hangingPunct="0">
              <a:defRPr sz="3200">
                <a:solidFill>
                  <a:schemeClr val="tx1"/>
                </a:solidFill>
                <a:latin typeface="Arial Black" panose="020B0A04020102020204" pitchFamily="34" charset="0"/>
              </a:defRPr>
            </a:lvl5pPr>
            <a:lvl6pPr marL="2514600" indent="-228600" defTabSz="967105" eaLnBrk="0" fontAlgn="base" hangingPunct="0">
              <a:spcBef>
                <a:spcPct val="0"/>
              </a:spcBef>
              <a:spcAft>
                <a:spcPct val="0"/>
              </a:spcAft>
              <a:defRPr sz="3200">
                <a:solidFill>
                  <a:schemeClr val="tx1"/>
                </a:solidFill>
                <a:latin typeface="Arial Black" panose="020B0A04020102020204" pitchFamily="34" charset="0"/>
              </a:defRPr>
            </a:lvl6pPr>
            <a:lvl7pPr marL="2971800" indent="-228600" defTabSz="967105" eaLnBrk="0" fontAlgn="base" hangingPunct="0">
              <a:spcBef>
                <a:spcPct val="0"/>
              </a:spcBef>
              <a:spcAft>
                <a:spcPct val="0"/>
              </a:spcAft>
              <a:defRPr sz="3200">
                <a:solidFill>
                  <a:schemeClr val="tx1"/>
                </a:solidFill>
                <a:latin typeface="Arial Black" panose="020B0A04020102020204" pitchFamily="34" charset="0"/>
              </a:defRPr>
            </a:lvl7pPr>
            <a:lvl8pPr marL="3429000" indent="-228600" defTabSz="967105" eaLnBrk="0" fontAlgn="base" hangingPunct="0">
              <a:spcBef>
                <a:spcPct val="0"/>
              </a:spcBef>
              <a:spcAft>
                <a:spcPct val="0"/>
              </a:spcAft>
              <a:defRPr sz="3200">
                <a:solidFill>
                  <a:schemeClr val="tx1"/>
                </a:solidFill>
                <a:latin typeface="Arial Black" panose="020B0A04020102020204" pitchFamily="34" charset="0"/>
              </a:defRPr>
            </a:lvl8pPr>
            <a:lvl9pPr marL="3886200" indent="-228600" defTabSz="967105" eaLnBrk="0" fontAlgn="base" hangingPunct="0">
              <a:spcBef>
                <a:spcPct val="0"/>
              </a:spcBef>
              <a:spcAft>
                <a:spcPct val="0"/>
              </a:spcAft>
              <a:defRPr sz="3200">
                <a:solidFill>
                  <a:schemeClr val="tx1"/>
                </a:solidFill>
                <a:latin typeface="Arial Black" panose="020B0A04020102020204" pitchFamily="34" charset="0"/>
              </a:defRPr>
            </a:lvl9pPr>
          </a:lstStyle>
          <a:p>
            <a:pPr marL="0" marR="0" lvl="0" indent="0" algn="l" defTabSz="967105"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smtClean="0">
                <a:ln>
                  <a:noFill/>
                </a:ln>
                <a:solidFill>
                  <a:schemeClr val="tx1"/>
                </a:solidFill>
                <a:effectLst/>
                <a:uLnTx/>
                <a:uFillTx/>
                <a:latin typeface="Times New Roman" panose="02020603050405020304" charset="0"/>
                <a:ea typeface="+mn-ea"/>
                <a:cs typeface="+mn-cs"/>
              </a:rPr>
              <a:t>The University of Adelaide, School of Computer Science</a:t>
            </a:r>
          </a:p>
        </p:txBody>
      </p:sp>
      <p:sp>
        <p:nvSpPr>
          <p:cNvPr id="20483" name="Rectangle 3"/>
          <p:cNvSpPr txBox="1">
            <a:spLocks noGrp="1" noChangeArrowheads="1"/>
          </p:cNvSpPr>
          <p:nvPr>
            <p:ph type="dt" sz="half"/>
          </p:nvPr>
        </p:nvSpPr>
        <p:spPr bwMode="auto"/>
        <p:txBody>
          <a:bodyPr wrap="square" lIns="96661" tIns="48331" rIns="96661" bIns="48331" numCol="1" anchor="t" anchorCtr="0" compatLnSpc="1"/>
          <a:lstStyle>
            <a:lvl1pPr defTabSz="967105" eaLnBrk="0" hangingPunct="0">
              <a:defRPr sz="3200">
                <a:solidFill>
                  <a:schemeClr val="tx1"/>
                </a:solidFill>
                <a:latin typeface="Arial Black" panose="020B0A04020102020204" pitchFamily="34" charset="0"/>
              </a:defRPr>
            </a:lvl1pPr>
            <a:lvl2pPr marL="742950" indent="-285750" defTabSz="967105" eaLnBrk="0" hangingPunct="0">
              <a:defRPr sz="3200">
                <a:solidFill>
                  <a:schemeClr val="tx1"/>
                </a:solidFill>
                <a:latin typeface="Arial Black" panose="020B0A04020102020204" pitchFamily="34" charset="0"/>
              </a:defRPr>
            </a:lvl2pPr>
            <a:lvl3pPr marL="1143000" indent="-228600" defTabSz="967105" eaLnBrk="0" hangingPunct="0">
              <a:defRPr sz="3200">
                <a:solidFill>
                  <a:schemeClr val="tx1"/>
                </a:solidFill>
                <a:latin typeface="Arial Black" panose="020B0A04020102020204" pitchFamily="34" charset="0"/>
              </a:defRPr>
            </a:lvl3pPr>
            <a:lvl4pPr marL="1600200" indent="-228600" defTabSz="967105" eaLnBrk="0" hangingPunct="0">
              <a:defRPr sz="3200">
                <a:solidFill>
                  <a:schemeClr val="tx1"/>
                </a:solidFill>
                <a:latin typeface="Arial Black" panose="020B0A04020102020204" pitchFamily="34" charset="0"/>
              </a:defRPr>
            </a:lvl4pPr>
            <a:lvl5pPr marL="2057400" indent="-228600" defTabSz="967105" eaLnBrk="0" hangingPunct="0">
              <a:defRPr sz="3200">
                <a:solidFill>
                  <a:schemeClr val="tx1"/>
                </a:solidFill>
                <a:latin typeface="Arial Black" panose="020B0A04020102020204" pitchFamily="34" charset="0"/>
              </a:defRPr>
            </a:lvl5pPr>
            <a:lvl6pPr marL="2514600" indent="-228600" defTabSz="967105" eaLnBrk="0" fontAlgn="base" hangingPunct="0">
              <a:spcBef>
                <a:spcPct val="0"/>
              </a:spcBef>
              <a:spcAft>
                <a:spcPct val="0"/>
              </a:spcAft>
              <a:defRPr sz="3200">
                <a:solidFill>
                  <a:schemeClr val="tx1"/>
                </a:solidFill>
                <a:latin typeface="Arial Black" panose="020B0A04020102020204" pitchFamily="34" charset="0"/>
              </a:defRPr>
            </a:lvl6pPr>
            <a:lvl7pPr marL="2971800" indent="-228600" defTabSz="967105" eaLnBrk="0" fontAlgn="base" hangingPunct="0">
              <a:spcBef>
                <a:spcPct val="0"/>
              </a:spcBef>
              <a:spcAft>
                <a:spcPct val="0"/>
              </a:spcAft>
              <a:defRPr sz="3200">
                <a:solidFill>
                  <a:schemeClr val="tx1"/>
                </a:solidFill>
                <a:latin typeface="Arial Black" panose="020B0A04020102020204" pitchFamily="34" charset="0"/>
              </a:defRPr>
            </a:lvl7pPr>
            <a:lvl8pPr marL="3429000" indent="-228600" defTabSz="967105" eaLnBrk="0" fontAlgn="base" hangingPunct="0">
              <a:spcBef>
                <a:spcPct val="0"/>
              </a:spcBef>
              <a:spcAft>
                <a:spcPct val="0"/>
              </a:spcAft>
              <a:defRPr sz="3200">
                <a:solidFill>
                  <a:schemeClr val="tx1"/>
                </a:solidFill>
                <a:latin typeface="Arial Black" panose="020B0A04020102020204" pitchFamily="34" charset="0"/>
              </a:defRPr>
            </a:lvl8pPr>
            <a:lvl9pPr marL="3886200" indent="-228600" defTabSz="967105" eaLnBrk="0" fontAlgn="base" hangingPunct="0">
              <a:spcBef>
                <a:spcPct val="0"/>
              </a:spcBef>
              <a:spcAft>
                <a:spcPct val="0"/>
              </a:spcAft>
              <a:defRPr sz="3200">
                <a:solidFill>
                  <a:schemeClr val="tx1"/>
                </a:solidFill>
                <a:latin typeface="Arial Black" panose="020B0A04020102020204" pitchFamily="34" charset="0"/>
              </a:defRPr>
            </a:lvl9pPr>
          </a:lstStyle>
          <a:p>
            <a:pPr marL="0" marR="0" lvl="0" indent="0" algn="r" defTabSz="967105" rtl="0" eaLnBrk="0" fontAlgn="base" latinLnBrk="0" hangingPunct="0">
              <a:lnSpc>
                <a:spcPct val="100000"/>
              </a:lnSpc>
              <a:spcBef>
                <a:spcPct val="0"/>
              </a:spcBef>
              <a:spcAft>
                <a:spcPct val="0"/>
              </a:spcAft>
              <a:buClrTx/>
              <a:buSzTx/>
              <a:buFontTx/>
              <a:buNone/>
              <a:defRPr/>
            </a:pPr>
            <a:fld id="{E19CAC58-94A5-469B-8DEA-186603CBD80E}" type="datetime3">
              <a:rPr kumimoji="0" lang="en-US" sz="1300" b="0" i="0" u="none" strike="noStrike" kern="1200" cap="none" spc="0" normalizeH="0" baseline="0" noProof="0" smtClean="0">
                <a:ln>
                  <a:noFill/>
                </a:ln>
                <a:solidFill>
                  <a:schemeClr val="tx1"/>
                </a:solidFill>
                <a:effectLst/>
                <a:uLnTx/>
                <a:uFillTx/>
                <a:latin typeface="Times New Roman" panose="02020603050405020304" charset="0"/>
                <a:ea typeface="+mn-ea"/>
                <a:cs typeface="+mn-cs"/>
              </a:rPr>
              <a:t>20 November 2020</a:t>
            </a:fld>
            <a:endParaRPr kumimoji="0" lang="en-US" sz="1300" b="0" i="0" u="none" strike="noStrike" kern="1200" cap="none" spc="0" normalizeH="0" baseline="0" noProof="0" smtClean="0">
              <a:ln>
                <a:noFill/>
              </a:ln>
              <a:solidFill>
                <a:schemeClr val="tx1"/>
              </a:solidFill>
              <a:effectLst/>
              <a:uLnTx/>
              <a:uFillTx/>
              <a:latin typeface="Times New Roman" panose="02020603050405020304" charset="0"/>
              <a:ea typeface="+mn-ea"/>
              <a:cs typeface="+mn-cs"/>
            </a:endParaRPr>
          </a:p>
        </p:txBody>
      </p:sp>
      <p:sp>
        <p:nvSpPr>
          <p:cNvPr id="20484" name="Rectangle 6"/>
          <p:cNvSpPr txBox="1">
            <a:spLocks noGrp="1" noChangeArrowheads="1"/>
          </p:cNvSpPr>
          <p:nvPr>
            <p:ph type="ftr" sz="quarter"/>
          </p:nvPr>
        </p:nvSpPr>
        <p:spPr bwMode="auto"/>
        <p:txBody>
          <a:bodyPr wrap="square" lIns="96661" tIns="48331" rIns="96661" bIns="48331" numCol="1" anchor="b" anchorCtr="0" compatLnSpc="1"/>
          <a:lstStyle>
            <a:lvl1pPr defTabSz="967105" eaLnBrk="0" hangingPunct="0">
              <a:defRPr sz="3200">
                <a:solidFill>
                  <a:schemeClr val="tx1"/>
                </a:solidFill>
                <a:latin typeface="Arial Black" panose="020B0A04020102020204" pitchFamily="34" charset="0"/>
              </a:defRPr>
            </a:lvl1pPr>
            <a:lvl2pPr marL="742950" indent="-285750" defTabSz="967105" eaLnBrk="0" hangingPunct="0">
              <a:defRPr sz="3200">
                <a:solidFill>
                  <a:schemeClr val="tx1"/>
                </a:solidFill>
                <a:latin typeface="Arial Black" panose="020B0A04020102020204" pitchFamily="34" charset="0"/>
              </a:defRPr>
            </a:lvl2pPr>
            <a:lvl3pPr marL="1143000" indent="-228600" defTabSz="967105" eaLnBrk="0" hangingPunct="0">
              <a:defRPr sz="3200">
                <a:solidFill>
                  <a:schemeClr val="tx1"/>
                </a:solidFill>
                <a:latin typeface="Arial Black" panose="020B0A04020102020204" pitchFamily="34" charset="0"/>
              </a:defRPr>
            </a:lvl3pPr>
            <a:lvl4pPr marL="1600200" indent="-228600" defTabSz="967105" eaLnBrk="0" hangingPunct="0">
              <a:defRPr sz="3200">
                <a:solidFill>
                  <a:schemeClr val="tx1"/>
                </a:solidFill>
                <a:latin typeface="Arial Black" panose="020B0A04020102020204" pitchFamily="34" charset="0"/>
              </a:defRPr>
            </a:lvl4pPr>
            <a:lvl5pPr marL="2057400" indent="-228600" defTabSz="967105" eaLnBrk="0" hangingPunct="0">
              <a:defRPr sz="3200">
                <a:solidFill>
                  <a:schemeClr val="tx1"/>
                </a:solidFill>
                <a:latin typeface="Arial Black" panose="020B0A04020102020204" pitchFamily="34" charset="0"/>
              </a:defRPr>
            </a:lvl5pPr>
            <a:lvl6pPr marL="2514600" indent="-228600" defTabSz="967105" eaLnBrk="0" fontAlgn="base" hangingPunct="0">
              <a:spcBef>
                <a:spcPct val="0"/>
              </a:spcBef>
              <a:spcAft>
                <a:spcPct val="0"/>
              </a:spcAft>
              <a:defRPr sz="3200">
                <a:solidFill>
                  <a:schemeClr val="tx1"/>
                </a:solidFill>
                <a:latin typeface="Arial Black" panose="020B0A04020102020204" pitchFamily="34" charset="0"/>
              </a:defRPr>
            </a:lvl6pPr>
            <a:lvl7pPr marL="2971800" indent="-228600" defTabSz="967105" eaLnBrk="0" fontAlgn="base" hangingPunct="0">
              <a:spcBef>
                <a:spcPct val="0"/>
              </a:spcBef>
              <a:spcAft>
                <a:spcPct val="0"/>
              </a:spcAft>
              <a:defRPr sz="3200">
                <a:solidFill>
                  <a:schemeClr val="tx1"/>
                </a:solidFill>
                <a:latin typeface="Arial Black" panose="020B0A04020102020204" pitchFamily="34" charset="0"/>
              </a:defRPr>
            </a:lvl7pPr>
            <a:lvl8pPr marL="3429000" indent="-228600" defTabSz="967105" eaLnBrk="0" fontAlgn="base" hangingPunct="0">
              <a:spcBef>
                <a:spcPct val="0"/>
              </a:spcBef>
              <a:spcAft>
                <a:spcPct val="0"/>
              </a:spcAft>
              <a:defRPr sz="3200">
                <a:solidFill>
                  <a:schemeClr val="tx1"/>
                </a:solidFill>
                <a:latin typeface="Arial Black" panose="020B0A04020102020204" pitchFamily="34" charset="0"/>
              </a:defRPr>
            </a:lvl8pPr>
            <a:lvl9pPr marL="3886200" indent="-228600" defTabSz="967105" eaLnBrk="0" fontAlgn="base" hangingPunct="0">
              <a:spcBef>
                <a:spcPct val="0"/>
              </a:spcBef>
              <a:spcAft>
                <a:spcPct val="0"/>
              </a:spcAft>
              <a:defRPr sz="3200">
                <a:solidFill>
                  <a:schemeClr val="tx1"/>
                </a:solidFill>
                <a:latin typeface="Arial Black" panose="020B0A04020102020204" pitchFamily="34" charset="0"/>
              </a:defRPr>
            </a:lvl9pPr>
          </a:lstStyle>
          <a:p>
            <a:pPr marL="0" marR="0" lvl="0" indent="0" algn="l" defTabSz="967105"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smtClean="0">
                <a:ln>
                  <a:noFill/>
                </a:ln>
                <a:solidFill>
                  <a:schemeClr val="tx1"/>
                </a:solidFill>
                <a:effectLst/>
                <a:uLnTx/>
                <a:uFillTx/>
                <a:latin typeface="Times New Roman" panose="02020603050405020304" charset="0"/>
                <a:ea typeface="+mn-ea"/>
                <a:cs typeface="+mn-cs"/>
              </a:rPr>
              <a:t>Chapter 2 — Instructions: Language of the Computer</a:t>
            </a:r>
          </a:p>
        </p:txBody>
      </p:sp>
      <p:sp>
        <p:nvSpPr>
          <p:cNvPr id="6148"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6661" tIns="48331" rIns="96661" bIns="48331" anchor="b"/>
          <a:lstStyle/>
          <a:p>
            <a:pPr lvl="0" algn="r" defTabSz="967105" eaLnBrk="1" hangingPunct="1"/>
            <a:fld id="{9A0DB2DC-4C9A-4742-B13C-FB6460FD3503}" type="slidenum">
              <a:rPr lang="en-US" altLang="zh-CN" sz="1300" dirty="0">
                <a:latin typeface="Times New Roman" panose="02020603050405020304" charset="0"/>
              </a:rPr>
              <a:t>1</a:t>
            </a:fld>
            <a:endParaRPr lang="en-US" altLang="zh-CN" sz="1300" dirty="0">
              <a:latin typeface="Times New Roman" panose="02020603050405020304" charset="0"/>
            </a:endParaRPr>
          </a:p>
        </p:txBody>
      </p:sp>
      <p:sp>
        <p:nvSpPr>
          <p:cNvPr id="6149" name="Rectangle 2"/>
          <p:cNvSpPr>
            <a:spLocks noGrp="1" noRot="1" noChangeAspect="1" noTextEdit="1"/>
          </p:cNvSpPr>
          <p:nvPr>
            <p:ph type="sldImg"/>
          </p:nvPr>
        </p:nvSpPr>
        <p:spPr/>
      </p:sp>
      <p:sp>
        <p:nvSpPr>
          <p:cNvPr id="6150" name="Rectangle 3"/>
          <p:cNvSpPr>
            <a:spLocks noGrp="1"/>
          </p:cNvSpPr>
          <p:nvPr>
            <p:ph type="body"/>
          </p:nvPr>
        </p:nvSpPr>
        <p:spPr/>
        <p:txBody>
          <a:bodyPr wrap="square" lIns="96661" tIns="48331" rIns="96661" bIns="48331" anchor="t"/>
          <a:lstStyle/>
          <a:p>
            <a:pPr lvl="0" eaLnBrk="1" hangingPunct="1"/>
            <a:endParaRPr lang="en-AU" altLang="x-none" dirty="0"/>
          </a:p>
        </p:txBody>
      </p:sp>
    </p:spTree>
    <p:extLst>
      <p:ext uri="{BB962C8B-B14F-4D97-AF65-F5344CB8AC3E}">
        <p14:creationId xmlns:p14="http://schemas.microsoft.com/office/powerpoint/2010/main" val="3848808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txBox="1">
            <a:spLocks noGrp="1" noChangeArrowheads="1"/>
          </p:cNvSpPr>
          <p:nvPr>
            <p:ph type="hdr" sz="quarter"/>
          </p:nvPr>
        </p:nvSpPr>
        <p:spPr bwMode="auto"/>
        <p:txBody>
          <a:bodyPr wrap="square" lIns="96661" tIns="48331" rIns="96661" bIns="48331" numCol="1" anchor="t" anchorCtr="0" compatLnSpc="1"/>
          <a:lstStyle>
            <a:lvl1pPr defTabSz="967105" eaLnBrk="0" hangingPunct="0">
              <a:defRPr sz="3200">
                <a:solidFill>
                  <a:schemeClr val="tx1"/>
                </a:solidFill>
                <a:latin typeface="Arial Black" panose="020B0A04020102020204" pitchFamily="34" charset="0"/>
              </a:defRPr>
            </a:lvl1pPr>
            <a:lvl2pPr marL="742950" indent="-285750" defTabSz="967105" eaLnBrk="0" hangingPunct="0">
              <a:defRPr sz="3200">
                <a:solidFill>
                  <a:schemeClr val="tx1"/>
                </a:solidFill>
                <a:latin typeface="Arial Black" panose="020B0A04020102020204" pitchFamily="34" charset="0"/>
              </a:defRPr>
            </a:lvl2pPr>
            <a:lvl3pPr marL="1143000" indent="-228600" defTabSz="967105" eaLnBrk="0" hangingPunct="0">
              <a:defRPr sz="3200">
                <a:solidFill>
                  <a:schemeClr val="tx1"/>
                </a:solidFill>
                <a:latin typeface="Arial Black" panose="020B0A04020102020204" pitchFamily="34" charset="0"/>
              </a:defRPr>
            </a:lvl3pPr>
            <a:lvl4pPr marL="1600200" indent="-228600" defTabSz="967105" eaLnBrk="0" hangingPunct="0">
              <a:defRPr sz="3200">
                <a:solidFill>
                  <a:schemeClr val="tx1"/>
                </a:solidFill>
                <a:latin typeface="Arial Black" panose="020B0A04020102020204" pitchFamily="34" charset="0"/>
              </a:defRPr>
            </a:lvl4pPr>
            <a:lvl5pPr marL="2057400" indent="-228600" defTabSz="967105" eaLnBrk="0" hangingPunct="0">
              <a:defRPr sz="3200">
                <a:solidFill>
                  <a:schemeClr val="tx1"/>
                </a:solidFill>
                <a:latin typeface="Arial Black" panose="020B0A04020102020204" pitchFamily="34" charset="0"/>
              </a:defRPr>
            </a:lvl5pPr>
            <a:lvl6pPr marL="2514600" indent="-228600" defTabSz="967105" eaLnBrk="0" fontAlgn="base" hangingPunct="0">
              <a:spcBef>
                <a:spcPct val="0"/>
              </a:spcBef>
              <a:spcAft>
                <a:spcPct val="0"/>
              </a:spcAft>
              <a:defRPr sz="3200">
                <a:solidFill>
                  <a:schemeClr val="tx1"/>
                </a:solidFill>
                <a:latin typeface="Arial Black" panose="020B0A04020102020204" pitchFamily="34" charset="0"/>
              </a:defRPr>
            </a:lvl6pPr>
            <a:lvl7pPr marL="2971800" indent="-228600" defTabSz="967105" eaLnBrk="0" fontAlgn="base" hangingPunct="0">
              <a:spcBef>
                <a:spcPct val="0"/>
              </a:spcBef>
              <a:spcAft>
                <a:spcPct val="0"/>
              </a:spcAft>
              <a:defRPr sz="3200">
                <a:solidFill>
                  <a:schemeClr val="tx1"/>
                </a:solidFill>
                <a:latin typeface="Arial Black" panose="020B0A04020102020204" pitchFamily="34" charset="0"/>
              </a:defRPr>
            </a:lvl7pPr>
            <a:lvl8pPr marL="3429000" indent="-228600" defTabSz="967105" eaLnBrk="0" fontAlgn="base" hangingPunct="0">
              <a:spcBef>
                <a:spcPct val="0"/>
              </a:spcBef>
              <a:spcAft>
                <a:spcPct val="0"/>
              </a:spcAft>
              <a:defRPr sz="3200">
                <a:solidFill>
                  <a:schemeClr val="tx1"/>
                </a:solidFill>
                <a:latin typeface="Arial Black" panose="020B0A04020102020204" pitchFamily="34" charset="0"/>
              </a:defRPr>
            </a:lvl8pPr>
            <a:lvl9pPr marL="3886200" indent="-228600" defTabSz="967105" eaLnBrk="0" fontAlgn="base" hangingPunct="0">
              <a:spcBef>
                <a:spcPct val="0"/>
              </a:spcBef>
              <a:spcAft>
                <a:spcPct val="0"/>
              </a:spcAft>
              <a:defRPr sz="3200">
                <a:solidFill>
                  <a:schemeClr val="tx1"/>
                </a:solidFill>
                <a:latin typeface="Arial Black" panose="020B0A04020102020204" pitchFamily="34" charset="0"/>
              </a:defRPr>
            </a:lvl9pPr>
          </a:lstStyle>
          <a:p>
            <a:pPr marL="0" marR="0" lvl="0" indent="0" algn="l" defTabSz="967105"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smtClean="0">
                <a:ln>
                  <a:noFill/>
                </a:ln>
                <a:solidFill>
                  <a:schemeClr val="tx1"/>
                </a:solidFill>
                <a:effectLst/>
                <a:uLnTx/>
                <a:uFillTx/>
                <a:latin typeface="Times New Roman" panose="02020603050405020304" charset="0"/>
                <a:ea typeface="+mn-ea"/>
                <a:cs typeface="+mn-cs"/>
              </a:rPr>
              <a:t>The University of Adelaide, School of Computer Science</a:t>
            </a:r>
          </a:p>
        </p:txBody>
      </p:sp>
      <p:sp>
        <p:nvSpPr>
          <p:cNvPr id="21507" name="Rectangle 3"/>
          <p:cNvSpPr txBox="1">
            <a:spLocks noGrp="1" noChangeArrowheads="1"/>
          </p:cNvSpPr>
          <p:nvPr>
            <p:ph type="dt" sz="half"/>
          </p:nvPr>
        </p:nvSpPr>
        <p:spPr bwMode="auto"/>
        <p:txBody>
          <a:bodyPr wrap="square" lIns="96661" tIns="48331" rIns="96661" bIns="48331" numCol="1" anchor="t" anchorCtr="0" compatLnSpc="1"/>
          <a:lstStyle>
            <a:lvl1pPr defTabSz="967105" eaLnBrk="0" hangingPunct="0">
              <a:defRPr sz="3200">
                <a:solidFill>
                  <a:schemeClr val="tx1"/>
                </a:solidFill>
                <a:latin typeface="Arial Black" panose="020B0A04020102020204" pitchFamily="34" charset="0"/>
              </a:defRPr>
            </a:lvl1pPr>
            <a:lvl2pPr marL="742950" indent="-285750" defTabSz="967105" eaLnBrk="0" hangingPunct="0">
              <a:defRPr sz="3200">
                <a:solidFill>
                  <a:schemeClr val="tx1"/>
                </a:solidFill>
                <a:latin typeface="Arial Black" panose="020B0A04020102020204" pitchFamily="34" charset="0"/>
              </a:defRPr>
            </a:lvl2pPr>
            <a:lvl3pPr marL="1143000" indent="-228600" defTabSz="967105" eaLnBrk="0" hangingPunct="0">
              <a:defRPr sz="3200">
                <a:solidFill>
                  <a:schemeClr val="tx1"/>
                </a:solidFill>
                <a:latin typeface="Arial Black" panose="020B0A04020102020204" pitchFamily="34" charset="0"/>
              </a:defRPr>
            </a:lvl3pPr>
            <a:lvl4pPr marL="1600200" indent="-228600" defTabSz="967105" eaLnBrk="0" hangingPunct="0">
              <a:defRPr sz="3200">
                <a:solidFill>
                  <a:schemeClr val="tx1"/>
                </a:solidFill>
                <a:latin typeface="Arial Black" panose="020B0A04020102020204" pitchFamily="34" charset="0"/>
              </a:defRPr>
            </a:lvl4pPr>
            <a:lvl5pPr marL="2057400" indent="-228600" defTabSz="967105" eaLnBrk="0" hangingPunct="0">
              <a:defRPr sz="3200">
                <a:solidFill>
                  <a:schemeClr val="tx1"/>
                </a:solidFill>
                <a:latin typeface="Arial Black" panose="020B0A04020102020204" pitchFamily="34" charset="0"/>
              </a:defRPr>
            </a:lvl5pPr>
            <a:lvl6pPr marL="2514600" indent="-228600" defTabSz="967105" eaLnBrk="0" fontAlgn="base" hangingPunct="0">
              <a:spcBef>
                <a:spcPct val="0"/>
              </a:spcBef>
              <a:spcAft>
                <a:spcPct val="0"/>
              </a:spcAft>
              <a:defRPr sz="3200">
                <a:solidFill>
                  <a:schemeClr val="tx1"/>
                </a:solidFill>
                <a:latin typeface="Arial Black" panose="020B0A04020102020204" pitchFamily="34" charset="0"/>
              </a:defRPr>
            </a:lvl6pPr>
            <a:lvl7pPr marL="2971800" indent="-228600" defTabSz="967105" eaLnBrk="0" fontAlgn="base" hangingPunct="0">
              <a:spcBef>
                <a:spcPct val="0"/>
              </a:spcBef>
              <a:spcAft>
                <a:spcPct val="0"/>
              </a:spcAft>
              <a:defRPr sz="3200">
                <a:solidFill>
                  <a:schemeClr val="tx1"/>
                </a:solidFill>
                <a:latin typeface="Arial Black" panose="020B0A04020102020204" pitchFamily="34" charset="0"/>
              </a:defRPr>
            </a:lvl7pPr>
            <a:lvl8pPr marL="3429000" indent="-228600" defTabSz="967105" eaLnBrk="0" fontAlgn="base" hangingPunct="0">
              <a:spcBef>
                <a:spcPct val="0"/>
              </a:spcBef>
              <a:spcAft>
                <a:spcPct val="0"/>
              </a:spcAft>
              <a:defRPr sz="3200">
                <a:solidFill>
                  <a:schemeClr val="tx1"/>
                </a:solidFill>
                <a:latin typeface="Arial Black" panose="020B0A04020102020204" pitchFamily="34" charset="0"/>
              </a:defRPr>
            </a:lvl8pPr>
            <a:lvl9pPr marL="3886200" indent="-228600" defTabSz="967105" eaLnBrk="0" fontAlgn="base" hangingPunct="0">
              <a:spcBef>
                <a:spcPct val="0"/>
              </a:spcBef>
              <a:spcAft>
                <a:spcPct val="0"/>
              </a:spcAft>
              <a:defRPr sz="3200">
                <a:solidFill>
                  <a:schemeClr val="tx1"/>
                </a:solidFill>
                <a:latin typeface="Arial Black" panose="020B0A04020102020204" pitchFamily="34" charset="0"/>
              </a:defRPr>
            </a:lvl9pPr>
          </a:lstStyle>
          <a:p>
            <a:pPr marL="0" marR="0" lvl="0" indent="0" algn="r" defTabSz="967105" rtl="0" eaLnBrk="0" fontAlgn="base" latinLnBrk="0" hangingPunct="0">
              <a:lnSpc>
                <a:spcPct val="100000"/>
              </a:lnSpc>
              <a:spcBef>
                <a:spcPct val="0"/>
              </a:spcBef>
              <a:spcAft>
                <a:spcPct val="0"/>
              </a:spcAft>
              <a:buClrTx/>
              <a:buSzTx/>
              <a:buFontTx/>
              <a:buNone/>
              <a:defRPr/>
            </a:pPr>
            <a:fld id="{38360B11-E24C-4B31-A791-74F6013D88E0}" type="datetime3">
              <a:rPr kumimoji="0" lang="en-US" sz="1300" b="0" i="0" u="none" strike="noStrike" kern="1200" cap="none" spc="0" normalizeH="0" baseline="0" noProof="0" smtClean="0">
                <a:ln>
                  <a:noFill/>
                </a:ln>
                <a:solidFill>
                  <a:schemeClr val="tx1"/>
                </a:solidFill>
                <a:effectLst/>
                <a:uLnTx/>
                <a:uFillTx/>
                <a:latin typeface="Times New Roman" panose="02020603050405020304" charset="0"/>
                <a:ea typeface="+mn-ea"/>
                <a:cs typeface="+mn-cs"/>
              </a:rPr>
              <a:t>20 November 2020</a:t>
            </a:fld>
            <a:endParaRPr kumimoji="0" lang="en-US" sz="1300" b="0" i="0" u="none" strike="noStrike" kern="1200" cap="none" spc="0" normalizeH="0" baseline="0" noProof="0" smtClean="0">
              <a:ln>
                <a:noFill/>
              </a:ln>
              <a:solidFill>
                <a:schemeClr val="tx1"/>
              </a:solidFill>
              <a:effectLst/>
              <a:uLnTx/>
              <a:uFillTx/>
              <a:latin typeface="Times New Roman" panose="02020603050405020304" charset="0"/>
              <a:ea typeface="+mn-ea"/>
              <a:cs typeface="+mn-cs"/>
            </a:endParaRPr>
          </a:p>
        </p:txBody>
      </p:sp>
      <p:sp>
        <p:nvSpPr>
          <p:cNvPr id="21508" name="Rectangle 6"/>
          <p:cNvSpPr txBox="1">
            <a:spLocks noGrp="1" noChangeArrowheads="1"/>
          </p:cNvSpPr>
          <p:nvPr>
            <p:ph type="ftr" sz="quarter"/>
          </p:nvPr>
        </p:nvSpPr>
        <p:spPr bwMode="auto"/>
        <p:txBody>
          <a:bodyPr wrap="square" lIns="96661" tIns="48331" rIns="96661" bIns="48331" numCol="1" anchor="b" anchorCtr="0" compatLnSpc="1"/>
          <a:lstStyle>
            <a:lvl1pPr defTabSz="967105" eaLnBrk="0" hangingPunct="0">
              <a:defRPr sz="3200">
                <a:solidFill>
                  <a:schemeClr val="tx1"/>
                </a:solidFill>
                <a:latin typeface="Arial Black" panose="020B0A04020102020204" pitchFamily="34" charset="0"/>
              </a:defRPr>
            </a:lvl1pPr>
            <a:lvl2pPr marL="742950" indent="-285750" defTabSz="967105" eaLnBrk="0" hangingPunct="0">
              <a:defRPr sz="3200">
                <a:solidFill>
                  <a:schemeClr val="tx1"/>
                </a:solidFill>
                <a:latin typeface="Arial Black" panose="020B0A04020102020204" pitchFamily="34" charset="0"/>
              </a:defRPr>
            </a:lvl2pPr>
            <a:lvl3pPr marL="1143000" indent="-228600" defTabSz="967105" eaLnBrk="0" hangingPunct="0">
              <a:defRPr sz="3200">
                <a:solidFill>
                  <a:schemeClr val="tx1"/>
                </a:solidFill>
                <a:latin typeface="Arial Black" panose="020B0A04020102020204" pitchFamily="34" charset="0"/>
              </a:defRPr>
            </a:lvl3pPr>
            <a:lvl4pPr marL="1600200" indent="-228600" defTabSz="967105" eaLnBrk="0" hangingPunct="0">
              <a:defRPr sz="3200">
                <a:solidFill>
                  <a:schemeClr val="tx1"/>
                </a:solidFill>
                <a:latin typeface="Arial Black" panose="020B0A04020102020204" pitchFamily="34" charset="0"/>
              </a:defRPr>
            </a:lvl4pPr>
            <a:lvl5pPr marL="2057400" indent="-228600" defTabSz="967105" eaLnBrk="0" hangingPunct="0">
              <a:defRPr sz="3200">
                <a:solidFill>
                  <a:schemeClr val="tx1"/>
                </a:solidFill>
                <a:latin typeface="Arial Black" panose="020B0A04020102020204" pitchFamily="34" charset="0"/>
              </a:defRPr>
            </a:lvl5pPr>
            <a:lvl6pPr marL="2514600" indent="-228600" defTabSz="967105" eaLnBrk="0" fontAlgn="base" hangingPunct="0">
              <a:spcBef>
                <a:spcPct val="0"/>
              </a:spcBef>
              <a:spcAft>
                <a:spcPct val="0"/>
              </a:spcAft>
              <a:defRPr sz="3200">
                <a:solidFill>
                  <a:schemeClr val="tx1"/>
                </a:solidFill>
                <a:latin typeface="Arial Black" panose="020B0A04020102020204" pitchFamily="34" charset="0"/>
              </a:defRPr>
            </a:lvl6pPr>
            <a:lvl7pPr marL="2971800" indent="-228600" defTabSz="967105" eaLnBrk="0" fontAlgn="base" hangingPunct="0">
              <a:spcBef>
                <a:spcPct val="0"/>
              </a:spcBef>
              <a:spcAft>
                <a:spcPct val="0"/>
              </a:spcAft>
              <a:defRPr sz="3200">
                <a:solidFill>
                  <a:schemeClr val="tx1"/>
                </a:solidFill>
                <a:latin typeface="Arial Black" panose="020B0A04020102020204" pitchFamily="34" charset="0"/>
              </a:defRPr>
            </a:lvl7pPr>
            <a:lvl8pPr marL="3429000" indent="-228600" defTabSz="967105" eaLnBrk="0" fontAlgn="base" hangingPunct="0">
              <a:spcBef>
                <a:spcPct val="0"/>
              </a:spcBef>
              <a:spcAft>
                <a:spcPct val="0"/>
              </a:spcAft>
              <a:defRPr sz="3200">
                <a:solidFill>
                  <a:schemeClr val="tx1"/>
                </a:solidFill>
                <a:latin typeface="Arial Black" panose="020B0A04020102020204" pitchFamily="34" charset="0"/>
              </a:defRPr>
            </a:lvl8pPr>
            <a:lvl9pPr marL="3886200" indent="-228600" defTabSz="967105" eaLnBrk="0" fontAlgn="base" hangingPunct="0">
              <a:spcBef>
                <a:spcPct val="0"/>
              </a:spcBef>
              <a:spcAft>
                <a:spcPct val="0"/>
              </a:spcAft>
              <a:defRPr sz="3200">
                <a:solidFill>
                  <a:schemeClr val="tx1"/>
                </a:solidFill>
                <a:latin typeface="Arial Black" panose="020B0A04020102020204" pitchFamily="34" charset="0"/>
              </a:defRPr>
            </a:lvl9pPr>
          </a:lstStyle>
          <a:p>
            <a:pPr marL="0" marR="0" lvl="0" indent="0" algn="l" defTabSz="967105"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smtClean="0">
                <a:ln>
                  <a:noFill/>
                </a:ln>
                <a:solidFill>
                  <a:schemeClr val="tx1"/>
                </a:solidFill>
                <a:effectLst/>
                <a:uLnTx/>
                <a:uFillTx/>
                <a:latin typeface="Times New Roman" panose="02020603050405020304" charset="0"/>
                <a:ea typeface="+mn-ea"/>
                <a:cs typeface="+mn-cs"/>
              </a:rPr>
              <a:t>Chapter 2 — Instructions: Language of the Computer</a:t>
            </a:r>
          </a:p>
        </p:txBody>
      </p:sp>
      <p:sp>
        <p:nvSpPr>
          <p:cNvPr id="8196"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6661" tIns="48331" rIns="96661" bIns="48331" anchor="b"/>
          <a:lstStyle/>
          <a:p>
            <a:pPr lvl="0" algn="r" defTabSz="967105"/>
            <a:fld id="{9A0DB2DC-4C9A-4742-B13C-FB6460FD3503}" type="slidenum">
              <a:rPr lang="en-US" altLang="zh-CN" sz="1300" dirty="0">
                <a:latin typeface="Times New Roman" panose="02020603050405020304" charset="0"/>
              </a:rPr>
              <a:t>2</a:t>
            </a:fld>
            <a:endParaRPr lang="en-US" altLang="zh-CN" sz="1300" dirty="0">
              <a:latin typeface="Times New Roman" panose="02020603050405020304" charset="0"/>
            </a:endParaRPr>
          </a:p>
        </p:txBody>
      </p:sp>
      <p:sp>
        <p:nvSpPr>
          <p:cNvPr id="8197" name="Rectangle 2"/>
          <p:cNvSpPr>
            <a:spLocks noGrp="1" noRot="1" noChangeAspect="1" noTextEdit="1"/>
          </p:cNvSpPr>
          <p:nvPr>
            <p:ph type="sldImg"/>
          </p:nvPr>
        </p:nvSpPr>
        <p:spPr/>
      </p:sp>
      <p:sp>
        <p:nvSpPr>
          <p:cNvPr id="8198" name="Rectangle 3"/>
          <p:cNvSpPr>
            <a:spLocks noGrp="1"/>
          </p:cNvSpPr>
          <p:nvPr>
            <p:ph type="body"/>
          </p:nvPr>
        </p:nvSpPr>
        <p:spPr/>
        <p:txBody>
          <a:bodyPr wrap="square" lIns="96661" tIns="48331" rIns="96661" bIns="48331" anchor="t"/>
          <a:lstStyle/>
          <a:p>
            <a:pPr lvl="0" eaLnBrk="1" hangingPunct="1"/>
            <a:endParaRPr lang="en-AU" altLang="x-none" dirty="0"/>
          </a:p>
        </p:txBody>
      </p:sp>
    </p:spTree>
    <p:extLst>
      <p:ext uri="{BB962C8B-B14F-4D97-AF65-F5344CB8AC3E}">
        <p14:creationId xmlns:p14="http://schemas.microsoft.com/office/powerpoint/2010/main" val="358761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lvl="0" algn="r"/>
            <a:fld id="{9A0DB2DC-4C9A-4742-B13C-FB6460FD3503}" type="slidenum">
              <a:rPr lang="en-US" sz="1200" b="0" dirty="0"/>
              <a:t>4</a:t>
            </a:fld>
            <a:endParaRPr lang="en-US" sz="1200" b="0" dirty="0"/>
          </a:p>
        </p:txBody>
      </p:sp>
      <p:sp>
        <p:nvSpPr>
          <p:cNvPr id="964610" name="Slide Image Placeholder 964609"/>
          <p:cNvSpPr>
            <a:spLocks noGrp="1" noRot="1" noChangeAspect="1" noTextEdit="1"/>
          </p:cNvSpPr>
          <p:nvPr>
            <p:ph type="sldImg"/>
          </p:nvPr>
        </p:nvSpPr>
        <p:spPr/>
      </p:sp>
      <p:sp>
        <p:nvSpPr>
          <p:cNvPr id="964611" name="Text Placeholder 964610"/>
          <p:cNvSpPr>
            <a:spLocks noGrp="1"/>
          </p:cNvSpPr>
          <p:nvPr>
            <p:ph type="body" idx="1"/>
          </p:nvPr>
        </p:nvSpPr>
        <p:spPr/>
        <p:txBody>
          <a:bodyPr/>
          <a:lstStyle/>
          <a:p>
            <a:pPr lvl="0"/>
            <a:endParaRPr dirty="0"/>
          </a:p>
        </p:txBody>
      </p:sp>
    </p:spTree>
    <p:extLst>
      <p:ext uri="{BB962C8B-B14F-4D97-AF65-F5344CB8AC3E}">
        <p14:creationId xmlns:p14="http://schemas.microsoft.com/office/powerpoint/2010/main" val="901146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smtClean="0"/>
              <a:t>Click to edit Master subtitle style</a:t>
            </a:r>
            <a:endParaRPr 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p>
          <a:p>
            <a:pPr lvl="1" fontAlgn="base"/>
            <a:r>
              <a:rPr lang="en-US" strike="noStrike" noProof="1" smtClean="0"/>
              <a:t>Second level</a:t>
            </a:r>
          </a:p>
          <a:p>
            <a:pPr lvl="2" fontAlgn="base"/>
            <a:r>
              <a:rPr lang="en-US" strike="noStrike" noProof="1" smtClean="0"/>
              <a:t>Third level</a:t>
            </a:r>
          </a:p>
          <a:p>
            <a:pPr lvl="3" fontAlgn="base"/>
            <a:r>
              <a:rPr lang="en-US" strike="noStrike" noProof="1" smtClean="0"/>
              <a:t>Fourth level</a:t>
            </a:r>
          </a:p>
          <a:p>
            <a:pPr lvl="4" fontAlgn="base"/>
            <a:r>
              <a:rPr lang="en-US" strike="noStrike" noProof="1" smtClean="0"/>
              <a:t>Fifth level</a:t>
            </a:r>
            <a:endParaRPr 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p>
          <a:p>
            <a:pPr lvl="1" fontAlgn="base"/>
            <a:r>
              <a:rPr lang="en-US" strike="noStrike" noProof="1" smtClean="0"/>
              <a:t>Second level</a:t>
            </a:r>
          </a:p>
          <a:p>
            <a:pPr lvl="2" fontAlgn="base"/>
            <a:r>
              <a:rPr lang="en-US" strike="noStrike" noProof="1" smtClean="0"/>
              <a:t>Third level</a:t>
            </a:r>
          </a:p>
          <a:p>
            <a:pPr lvl="3" fontAlgn="base"/>
            <a:r>
              <a:rPr lang="en-US" strike="noStrike" noProof="1" smtClean="0"/>
              <a:t>Fourth level</a:t>
            </a:r>
          </a:p>
          <a:p>
            <a:pPr lvl="4" fontAlgn="base"/>
            <a:r>
              <a:rPr lang="en-US" strike="noStrike" noProof="1" smtClean="0"/>
              <a:t>Fifth level</a:t>
            </a:r>
            <a:endParaRPr 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chemeClr val="bg1"/>
        </a:solidFill>
        <a:effectLst/>
      </p:bgPr>
    </p:bg>
    <p:spTree>
      <p:nvGrpSpPr>
        <p:cNvPr id="1" name=""/>
        <p:cNvGrpSpPr/>
        <p:nvPr/>
      </p:nvGrpSpPr>
      <p:grpSpPr>
        <a:xfrm>
          <a:off x="0" y="0"/>
          <a:ext cx="0" cy="0"/>
          <a:chOff x="0" y="0"/>
          <a:chExt cx="0" cy="0"/>
        </a:xfrm>
      </p:grpSpPr>
      <p:sp>
        <p:nvSpPr>
          <p:cNvPr id="8" name="Rectangle 7"/>
          <p:cNvSpPr>
            <a:spLocks noChangeArrowheads="1"/>
          </p:cNvSpPr>
          <p:nvPr/>
        </p:nvSpPr>
        <p:spPr bwMode="auto">
          <a:xfrm>
            <a:off x="0" y="0"/>
            <a:ext cx="9144000" cy="765175"/>
          </a:xfrm>
          <a:prstGeom prst="rect">
            <a:avLst/>
          </a:prstGeom>
          <a:solidFill>
            <a:schemeClr val="accent6">
              <a:lumMod val="40000"/>
              <a:lumOff val="60000"/>
            </a:schemeClr>
          </a:solidFill>
          <a:ln w="9525">
            <a:no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GB" sz="2400" b="0" i="0" u="none" strike="noStrike" kern="1200" cap="none" spc="0" normalizeH="0" baseline="0" noProof="0">
              <a:ln>
                <a:noFill/>
              </a:ln>
              <a:solidFill>
                <a:schemeClr val="bg1"/>
              </a:solidFill>
              <a:effectLst/>
              <a:uLnTx/>
              <a:uFillTx/>
              <a:latin typeface="Arial" panose="020B0604020202020204" pitchFamily="34" charset="0"/>
              <a:ea typeface="+mn-ea"/>
              <a:cs typeface="+mn-cs"/>
            </a:endParaRPr>
          </a:p>
        </p:txBody>
      </p:sp>
      <p:sp>
        <p:nvSpPr>
          <p:cNvPr id="9" name="Rectangle 9"/>
          <p:cNvSpPr>
            <a:spLocks noChangeArrowheads="1"/>
          </p:cNvSpPr>
          <p:nvPr/>
        </p:nvSpPr>
        <p:spPr bwMode="auto">
          <a:xfrm>
            <a:off x="0" y="765175"/>
            <a:ext cx="9144000" cy="17463"/>
          </a:xfrm>
          <a:prstGeom prst="rect">
            <a:avLst/>
          </a:prstGeom>
          <a:solidFill>
            <a:srgbClr val="000000"/>
          </a:solidFill>
          <a:ln>
            <a:noFill/>
          </a:ln>
        </p:spPr>
        <p:txBody>
          <a:bodyPr wrap="none" anchor="ctr"/>
          <a:lstStyle>
            <a:lvl1pPr>
              <a:defRPr sz="3200">
                <a:solidFill>
                  <a:schemeClr val="tx1"/>
                </a:solidFill>
                <a:latin typeface="Arial Black" panose="020B0A04020102020204" pitchFamily="34" charset="0"/>
                <a:cs typeface="Arial" panose="020B0604020202020204" pitchFamily="34" charset="0"/>
              </a:defRPr>
            </a:lvl1pPr>
            <a:lvl2pPr marL="742950" indent="-285750">
              <a:defRPr sz="3200">
                <a:solidFill>
                  <a:schemeClr val="tx1"/>
                </a:solidFill>
                <a:latin typeface="Arial Black" panose="020B0A04020102020204" pitchFamily="34" charset="0"/>
                <a:cs typeface="Arial" panose="020B0604020202020204" pitchFamily="34" charset="0"/>
              </a:defRPr>
            </a:lvl2pPr>
            <a:lvl3pPr marL="1143000" indent="-228600">
              <a:defRPr sz="3200">
                <a:solidFill>
                  <a:schemeClr val="tx1"/>
                </a:solidFill>
                <a:latin typeface="Arial Black" panose="020B0A04020102020204" pitchFamily="34" charset="0"/>
                <a:cs typeface="Arial" panose="020B0604020202020204" pitchFamily="34" charset="0"/>
              </a:defRPr>
            </a:lvl3pPr>
            <a:lvl4pPr marL="1600200" indent="-228600">
              <a:defRPr sz="3200">
                <a:solidFill>
                  <a:schemeClr val="tx1"/>
                </a:solidFill>
                <a:latin typeface="Arial Black" panose="020B0A04020102020204" pitchFamily="34" charset="0"/>
                <a:cs typeface="Arial" panose="020B0604020202020204" pitchFamily="34" charset="0"/>
              </a:defRPr>
            </a:lvl4pPr>
            <a:lvl5pPr marL="2057400" indent="-228600">
              <a:defRPr sz="3200">
                <a:solidFill>
                  <a:schemeClr val="tx1"/>
                </a:solidFill>
                <a:latin typeface="Arial Black" panose="020B0A040201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3200" b="0" i="0" u="none" strike="noStrike" kern="1200" cap="none" spc="0" normalizeH="0" baseline="0" noProof="0" smtClean="0">
              <a:ln>
                <a:noFill/>
              </a:ln>
              <a:solidFill>
                <a:schemeClr val="tx1"/>
              </a:solidFill>
              <a:effectLst/>
              <a:uLnTx/>
              <a:uFillTx/>
              <a:latin typeface="Arial Black" panose="020B0A04020102020204" pitchFamily="34" charset="0"/>
              <a:ea typeface="+mn-ea"/>
              <a:cs typeface="Arial" panose="020B0604020202020204" pitchFamily="34" charset="0"/>
            </a:endParaRPr>
          </a:p>
        </p:txBody>
      </p:sp>
      <p:sp>
        <p:nvSpPr>
          <p:cNvPr id="10" name="Rectangle 19"/>
          <p:cNvSpPr>
            <a:spLocks noChangeArrowheads="1"/>
          </p:cNvSpPr>
          <p:nvPr/>
        </p:nvSpPr>
        <p:spPr bwMode="auto">
          <a:xfrm>
            <a:off x="2197100" y="765175"/>
            <a:ext cx="46038" cy="5732463"/>
          </a:xfrm>
          <a:prstGeom prst="rect">
            <a:avLst/>
          </a:prstGeom>
          <a:gradFill rotWithShape="1">
            <a:gsLst>
              <a:gs pos="0">
                <a:srgbClr val="808080"/>
              </a:gs>
              <a:gs pos="100000">
                <a:srgbClr val="FFFFFF"/>
              </a:gs>
            </a:gsLst>
            <a:lin ang="5400000" scaled="1"/>
          </a:gradFill>
          <a:ln>
            <a:noFill/>
          </a:ln>
        </p:spPr>
        <p:txBody>
          <a:bodyPr wrap="none" anchor="ctr"/>
          <a:lstStyle>
            <a:lvl1pPr>
              <a:defRPr sz="3200">
                <a:solidFill>
                  <a:schemeClr val="tx1"/>
                </a:solidFill>
                <a:latin typeface="Arial Black" panose="020B0A04020102020204" pitchFamily="34" charset="0"/>
                <a:cs typeface="Arial" panose="020B0604020202020204" pitchFamily="34" charset="0"/>
              </a:defRPr>
            </a:lvl1pPr>
            <a:lvl2pPr marL="742950" indent="-285750">
              <a:defRPr sz="3200">
                <a:solidFill>
                  <a:schemeClr val="tx1"/>
                </a:solidFill>
                <a:latin typeface="Arial Black" panose="020B0A04020102020204" pitchFamily="34" charset="0"/>
                <a:cs typeface="Arial" panose="020B0604020202020204" pitchFamily="34" charset="0"/>
              </a:defRPr>
            </a:lvl2pPr>
            <a:lvl3pPr marL="1143000" indent="-228600">
              <a:defRPr sz="3200">
                <a:solidFill>
                  <a:schemeClr val="tx1"/>
                </a:solidFill>
                <a:latin typeface="Arial Black" panose="020B0A04020102020204" pitchFamily="34" charset="0"/>
                <a:cs typeface="Arial" panose="020B0604020202020204" pitchFamily="34" charset="0"/>
              </a:defRPr>
            </a:lvl3pPr>
            <a:lvl4pPr marL="1600200" indent="-228600">
              <a:defRPr sz="3200">
                <a:solidFill>
                  <a:schemeClr val="tx1"/>
                </a:solidFill>
                <a:latin typeface="Arial Black" panose="020B0A04020102020204" pitchFamily="34" charset="0"/>
                <a:cs typeface="Arial" panose="020B0604020202020204" pitchFamily="34" charset="0"/>
              </a:defRPr>
            </a:lvl4pPr>
            <a:lvl5pPr marL="2057400" indent="-228600">
              <a:defRPr sz="3200">
                <a:solidFill>
                  <a:schemeClr val="tx1"/>
                </a:solidFill>
                <a:latin typeface="Arial Black" panose="020B0A040201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3200" b="0" i="0" u="none" strike="noStrike" kern="1200" cap="none" spc="0" normalizeH="0" baseline="0" noProof="0" smtClean="0">
              <a:ln>
                <a:noFill/>
              </a:ln>
              <a:solidFill>
                <a:schemeClr val="tx1"/>
              </a:solidFill>
              <a:effectLst/>
              <a:uLnTx/>
              <a:uFillTx/>
              <a:latin typeface="Arial Black" panose="020B0A04020102020204" pitchFamily="34" charset="0"/>
              <a:ea typeface="+mn-ea"/>
              <a:cs typeface="Arial" panose="020B0604020202020204" pitchFamily="34" charset="0"/>
            </a:endParaRPr>
          </a:p>
        </p:txBody>
      </p:sp>
      <p:sp>
        <p:nvSpPr>
          <p:cNvPr id="11" name="Rectangle 20"/>
          <p:cNvSpPr>
            <a:spLocks noChangeArrowheads="1"/>
          </p:cNvSpPr>
          <p:nvPr/>
        </p:nvSpPr>
        <p:spPr bwMode="auto">
          <a:xfrm>
            <a:off x="2559050" y="1195388"/>
            <a:ext cx="46038" cy="3816350"/>
          </a:xfrm>
          <a:prstGeom prst="rect">
            <a:avLst/>
          </a:prstGeom>
          <a:gradFill rotWithShape="1">
            <a:gsLst>
              <a:gs pos="0">
                <a:srgbClr val="767D79"/>
              </a:gs>
              <a:gs pos="100000">
                <a:schemeClr val="bg1"/>
              </a:gs>
            </a:gsLst>
            <a:lin ang="5400000" scaled="1"/>
          </a:gradFill>
          <a:ln>
            <a:noFill/>
          </a:ln>
        </p:spPr>
        <p:txBody>
          <a:bodyPr wrap="none" anchor="ctr"/>
          <a:lstStyle>
            <a:lvl1pPr>
              <a:defRPr sz="3200">
                <a:solidFill>
                  <a:schemeClr val="tx1"/>
                </a:solidFill>
                <a:latin typeface="Arial Black" panose="020B0A04020102020204" pitchFamily="34" charset="0"/>
                <a:cs typeface="Arial" panose="020B0604020202020204" pitchFamily="34" charset="0"/>
              </a:defRPr>
            </a:lvl1pPr>
            <a:lvl2pPr marL="742950" indent="-285750">
              <a:defRPr sz="3200">
                <a:solidFill>
                  <a:schemeClr val="tx1"/>
                </a:solidFill>
                <a:latin typeface="Arial Black" panose="020B0A04020102020204" pitchFamily="34" charset="0"/>
                <a:cs typeface="Arial" panose="020B0604020202020204" pitchFamily="34" charset="0"/>
              </a:defRPr>
            </a:lvl2pPr>
            <a:lvl3pPr marL="1143000" indent="-228600">
              <a:defRPr sz="3200">
                <a:solidFill>
                  <a:schemeClr val="tx1"/>
                </a:solidFill>
                <a:latin typeface="Arial Black" panose="020B0A04020102020204" pitchFamily="34" charset="0"/>
                <a:cs typeface="Arial" panose="020B0604020202020204" pitchFamily="34" charset="0"/>
              </a:defRPr>
            </a:lvl3pPr>
            <a:lvl4pPr marL="1600200" indent="-228600">
              <a:defRPr sz="3200">
                <a:solidFill>
                  <a:schemeClr val="tx1"/>
                </a:solidFill>
                <a:latin typeface="Arial Black" panose="020B0A04020102020204" pitchFamily="34" charset="0"/>
                <a:cs typeface="Arial" panose="020B0604020202020204" pitchFamily="34" charset="0"/>
              </a:defRPr>
            </a:lvl4pPr>
            <a:lvl5pPr marL="2057400" indent="-228600">
              <a:defRPr sz="3200">
                <a:solidFill>
                  <a:schemeClr val="tx1"/>
                </a:solidFill>
                <a:latin typeface="Arial Black" panose="020B0A040201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3200" b="0" i="0" u="none" strike="noStrike" kern="1200" cap="none" spc="0" normalizeH="0" baseline="0" noProof="0" smtClean="0">
              <a:ln>
                <a:noFill/>
              </a:ln>
              <a:solidFill>
                <a:schemeClr val="tx1"/>
              </a:solidFill>
              <a:effectLst/>
              <a:uLnTx/>
              <a:uFillTx/>
              <a:latin typeface="Arial Black" panose="020B0A04020102020204" pitchFamily="34" charset="0"/>
              <a:ea typeface="+mn-ea"/>
              <a:cs typeface="Arial" panose="020B0604020202020204" pitchFamily="34" charset="0"/>
            </a:endParaRPr>
          </a:p>
        </p:txBody>
      </p:sp>
      <p:sp>
        <p:nvSpPr>
          <p:cNvPr id="12" name="Rectangle 21"/>
          <p:cNvSpPr>
            <a:spLocks noChangeArrowheads="1"/>
          </p:cNvSpPr>
          <p:nvPr/>
        </p:nvSpPr>
        <p:spPr bwMode="auto">
          <a:xfrm>
            <a:off x="2341563" y="1916113"/>
            <a:ext cx="6623050" cy="46038"/>
          </a:xfrm>
          <a:prstGeom prst="rect">
            <a:avLst/>
          </a:prstGeom>
          <a:gradFill rotWithShape="1">
            <a:gsLst>
              <a:gs pos="0">
                <a:srgbClr val="5F5F5F"/>
              </a:gs>
              <a:gs pos="100000">
                <a:schemeClr val="bg1"/>
              </a:gs>
            </a:gsLst>
            <a:lin ang="0" scaled="1"/>
          </a:gradFill>
          <a:ln>
            <a:noFill/>
          </a:ln>
        </p:spPr>
        <p:txBody>
          <a:bodyPr wrap="none" anchor="ctr"/>
          <a:lstStyle>
            <a:lvl1pPr>
              <a:defRPr sz="3200">
                <a:solidFill>
                  <a:schemeClr val="tx1"/>
                </a:solidFill>
                <a:latin typeface="Arial Black" panose="020B0A04020102020204" pitchFamily="34" charset="0"/>
                <a:cs typeface="Arial" panose="020B0604020202020204" pitchFamily="34" charset="0"/>
              </a:defRPr>
            </a:lvl1pPr>
            <a:lvl2pPr marL="742950" indent="-285750">
              <a:defRPr sz="3200">
                <a:solidFill>
                  <a:schemeClr val="tx1"/>
                </a:solidFill>
                <a:latin typeface="Arial Black" panose="020B0A04020102020204" pitchFamily="34" charset="0"/>
                <a:cs typeface="Arial" panose="020B0604020202020204" pitchFamily="34" charset="0"/>
              </a:defRPr>
            </a:lvl2pPr>
            <a:lvl3pPr marL="1143000" indent="-228600">
              <a:defRPr sz="3200">
                <a:solidFill>
                  <a:schemeClr val="tx1"/>
                </a:solidFill>
                <a:latin typeface="Arial Black" panose="020B0A04020102020204" pitchFamily="34" charset="0"/>
                <a:cs typeface="Arial" panose="020B0604020202020204" pitchFamily="34" charset="0"/>
              </a:defRPr>
            </a:lvl3pPr>
            <a:lvl4pPr marL="1600200" indent="-228600">
              <a:defRPr sz="3200">
                <a:solidFill>
                  <a:schemeClr val="tx1"/>
                </a:solidFill>
                <a:latin typeface="Arial Black" panose="020B0A04020102020204" pitchFamily="34" charset="0"/>
                <a:cs typeface="Arial" panose="020B0604020202020204" pitchFamily="34" charset="0"/>
              </a:defRPr>
            </a:lvl4pPr>
            <a:lvl5pPr marL="2057400" indent="-228600">
              <a:defRPr sz="3200">
                <a:solidFill>
                  <a:schemeClr val="tx1"/>
                </a:solidFill>
                <a:latin typeface="Arial Black" panose="020B0A040201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3200" b="0" i="0" u="none" strike="noStrike" kern="1200" cap="none" spc="0" normalizeH="0" baseline="0" noProof="0" smtClean="0">
              <a:ln>
                <a:noFill/>
              </a:ln>
              <a:solidFill>
                <a:schemeClr val="tx1"/>
              </a:solidFill>
              <a:effectLst/>
              <a:uLnTx/>
              <a:uFillTx/>
              <a:latin typeface="Arial Black" panose="020B0A04020102020204" pitchFamily="34" charset="0"/>
              <a:ea typeface="+mn-ea"/>
              <a:cs typeface="Arial" panose="020B0604020202020204" pitchFamily="34" charset="0"/>
            </a:endParaRPr>
          </a:p>
        </p:txBody>
      </p:sp>
      <p:sp>
        <p:nvSpPr>
          <p:cNvPr id="13" name="Rectangle 38"/>
          <p:cNvSpPr>
            <a:spLocks noChangeArrowheads="1"/>
          </p:cNvSpPr>
          <p:nvPr/>
        </p:nvSpPr>
        <p:spPr bwMode="auto">
          <a:xfrm>
            <a:off x="0" y="6308725"/>
            <a:ext cx="9144000" cy="549275"/>
          </a:xfrm>
          <a:prstGeom prst="rect">
            <a:avLst/>
          </a:prstGeom>
          <a:solidFill>
            <a:schemeClr val="accent6">
              <a:lumMod val="40000"/>
              <a:lumOff val="6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3200" b="0" i="0" u="none" strike="noStrike" kern="1200" cap="none" spc="0" normalizeH="0" baseline="0" noProof="0" dirty="0">
              <a:ln>
                <a:noFill/>
              </a:ln>
              <a:solidFill>
                <a:schemeClr val="tx1"/>
              </a:solidFill>
              <a:effectLst/>
              <a:uLnTx/>
              <a:uFillTx/>
              <a:latin typeface="Arial Black" panose="020B0A04020102020204" pitchFamily="34" charset="0"/>
              <a:ea typeface="+mn-ea"/>
              <a:cs typeface="+mn-cs"/>
            </a:endParaRPr>
          </a:p>
        </p:txBody>
      </p:sp>
      <p:sp>
        <p:nvSpPr>
          <p:cNvPr id="14" name="Rectangle 39"/>
          <p:cNvSpPr>
            <a:spLocks noChangeArrowheads="1"/>
          </p:cNvSpPr>
          <p:nvPr/>
        </p:nvSpPr>
        <p:spPr bwMode="auto">
          <a:xfrm>
            <a:off x="0" y="6308725"/>
            <a:ext cx="9144000" cy="17463"/>
          </a:xfrm>
          <a:prstGeom prst="rect">
            <a:avLst/>
          </a:prstGeom>
          <a:solidFill>
            <a:srgbClr val="000000"/>
          </a:solidFill>
          <a:ln>
            <a:noFill/>
          </a:ln>
        </p:spPr>
        <p:txBody>
          <a:bodyPr wrap="none" anchor="ctr"/>
          <a:lstStyle>
            <a:lvl1pPr>
              <a:defRPr sz="3200">
                <a:solidFill>
                  <a:schemeClr val="tx1"/>
                </a:solidFill>
                <a:latin typeface="Arial Black" panose="020B0A04020102020204" pitchFamily="34" charset="0"/>
                <a:cs typeface="Arial" panose="020B0604020202020204" pitchFamily="34" charset="0"/>
              </a:defRPr>
            </a:lvl1pPr>
            <a:lvl2pPr marL="742950" indent="-285750">
              <a:defRPr sz="3200">
                <a:solidFill>
                  <a:schemeClr val="tx1"/>
                </a:solidFill>
                <a:latin typeface="Arial Black" panose="020B0A04020102020204" pitchFamily="34" charset="0"/>
                <a:cs typeface="Arial" panose="020B0604020202020204" pitchFamily="34" charset="0"/>
              </a:defRPr>
            </a:lvl2pPr>
            <a:lvl3pPr marL="1143000" indent="-228600">
              <a:defRPr sz="3200">
                <a:solidFill>
                  <a:schemeClr val="tx1"/>
                </a:solidFill>
                <a:latin typeface="Arial Black" panose="020B0A04020102020204" pitchFamily="34" charset="0"/>
                <a:cs typeface="Arial" panose="020B0604020202020204" pitchFamily="34" charset="0"/>
              </a:defRPr>
            </a:lvl3pPr>
            <a:lvl4pPr marL="1600200" indent="-228600">
              <a:defRPr sz="3200">
                <a:solidFill>
                  <a:schemeClr val="tx1"/>
                </a:solidFill>
                <a:latin typeface="Arial Black" panose="020B0A04020102020204" pitchFamily="34" charset="0"/>
                <a:cs typeface="Arial" panose="020B0604020202020204" pitchFamily="34" charset="0"/>
              </a:defRPr>
            </a:lvl4pPr>
            <a:lvl5pPr marL="2057400" indent="-228600">
              <a:defRPr sz="3200">
                <a:solidFill>
                  <a:schemeClr val="tx1"/>
                </a:solidFill>
                <a:latin typeface="Arial Black" panose="020B0A040201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3200" b="0" i="0" u="none" strike="noStrike" kern="1200" cap="none" spc="0" normalizeH="0" baseline="0" noProof="0" smtClean="0">
              <a:ln>
                <a:noFill/>
              </a:ln>
              <a:solidFill>
                <a:schemeClr val="tx1"/>
              </a:solidFill>
              <a:effectLst/>
              <a:uLnTx/>
              <a:uFillTx/>
              <a:latin typeface="Arial Black" panose="020B0A04020102020204" pitchFamily="34" charset="0"/>
              <a:ea typeface="+mn-ea"/>
              <a:cs typeface="Arial" panose="020B0604020202020204" pitchFamily="34" charset="0"/>
            </a:endParaRPr>
          </a:p>
        </p:txBody>
      </p:sp>
      <p:sp>
        <p:nvSpPr>
          <p:cNvPr id="15" name="Text Box 42"/>
          <p:cNvSpPr txBox="1">
            <a:spLocks noChangeArrowheads="1"/>
          </p:cNvSpPr>
          <p:nvPr/>
        </p:nvSpPr>
        <p:spPr bwMode="auto">
          <a:xfrm>
            <a:off x="8388350" y="6497638"/>
            <a:ext cx="576263" cy="274638"/>
          </a:xfrm>
          <a:prstGeom prst="rect">
            <a:avLst/>
          </a:prstGeom>
          <a:noFill/>
          <a:ln w="9525">
            <a:noFill/>
            <a:miter lim="800000"/>
          </a:ln>
          <a:effectLst/>
        </p:spPr>
        <p:txBody>
          <a:bodyPr>
            <a:spAutoFit/>
          </a:bodyPr>
          <a:lstStyle>
            <a:lvl1pPr>
              <a:defRPr sz="3200">
                <a:solidFill>
                  <a:schemeClr val="tx1"/>
                </a:solidFill>
                <a:latin typeface="Arial Black" panose="020B0A04020102020204" pitchFamily="34" charset="0"/>
                <a:cs typeface="Arial" panose="020B0604020202020204" pitchFamily="34" charset="0"/>
              </a:defRPr>
            </a:lvl1pPr>
            <a:lvl2pPr marL="742950" indent="-285750">
              <a:defRPr sz="3200">
                <a:solidFill>
                  <a:schemeClr val="tx1"/>
                </a:solidFill>
                <a:latin typeface="Arial Black" panose="020B0A04020102020204" pitchFamily="34" charset="0"/>
                <a:cs typeface="Arial" panose="020B0604020202020204" pitchFamily="34" charset="0"/>
              </a:defRPr>
            </a:lvl2pPr>
            <a:lvl3pPr marL="1143000" indent="-228600">
              <a:defRPr sz="3200">
                <a:solidFill>
                  <a:schemeClr val="tx1"/>
                </a:solidFill>
                <a:latin typeface="Arial Black" panose="020B0A04020102020204" pitchFamily="34" charset="0"/>
                <a:cs typeface="Arial" panose="020B0604020202020204" pitchFamily="34" charset="0"/>
              </a:defRPr>
            </a:lvl3pPr>
            <a:lvl4pPr marL="1600200" indent="-228600">
              <a:defRPr sz="3200">
                <a:solidFill>
                  <a:schemeClr val="tx1"/>
                </a:solidFill>
                <a:latin typeface="Arial Black" panose="020B0A04020102020204" pitchFamily="34" charset="0"/>
                <a:cs typeface="Arial" panose="020B0604020202020204" pitchFamily="34" charset="0"/>
              </a:defRPr>
            </a:lvl4pPr>
            <a:lvl5pPr marL="2057400" indent="-228600">
              <a:defRPr sz="3200">
                <a:solidFill>
                  <a:schemeClr val="tx1"/>
                </a:solidFill>
                <a:latin typeface="Arial Black" panose="020B0A040201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2C6593B8-455B-4147-8342-0DD5E2CC034A}" type="slidenum">
              <a:rPr kumimoji="0" lang="en-AU" sz="1200" b="1"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t>‹#›</a:t>
            </a:fld>
            <a:endParaRPr kumimoji="0" lang="en-GB"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365125"/>
            <a:ext cx="7886700"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2"/>
          </p:nvPr>
        </p:nvSpPr>
        <p:spPr>
          <a:xfrm>
            <a:off x="-76200" y="6400800"/>
            <a:ext cx="1905000" cy="457200"/>
          </a:xfrm>
        </p:spPr>
        <p:txBody>
          <a:bodyPr/>
          <a:lstStyle/>
          <a:p>
            <a:pPr lvl="0"/>
            <a:r>
              <a:t>11.</a:t>
            </a:r>
            <a:fld id="{9A0DB2DC-4C9A-4742-B13C-FB6460FD3503}" type="slidenum">
              <a:rPr lang="en-US" sz="2000" b="1">
                <a:solidFill>
                  <a:schemeClr val="bg2"/>
                </a:solidFill>
                <a:latin typeface="Arial" panose="020B0604020202020204" pitchFamily="34" charset="0"/>
              </a:rPr>
              <a:t>‹#›</a:t>
            </a:fld>
            <a:endParaRPr lang="en-US" sz="2000" b="1">
              <a:solidFill>
                <a:schemeClr val="bg2"/>
              </a:solidFill>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35"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ftr" sz="quarter" idx="5"/>
          </p:nvPr>
        </p:nvSpPr>
        <p:spPr>
          <a:xfrm>
            <a:off x="3108960" y="6377939"/>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457200" y="6377939"/>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11/20/2020</a:t>
            </a:fld>
            <a:endParaRPr lang="en-US"/>
          </a:p>
        </p:txBody>
      </p:sp>
      <p:sp>
        <p:nvSpPr>
          <p:cNvPr id="5" name="Holder 5"/>
          <p:cNvSpPr>
            <a:spLocks noGrp="1"/>
          </p:cNvSpPr>
          <p:nvPr>
            <p:ph type="sldNum" sz="quarter" idx="7"/>
          </p:nvPr>
        </p:nvSpPr>
        <p:spPr>
          <a:xfrm>
            <a:off x="664737" y="6243369"/>
            <a:ext cx="575572" cy="253360"/>
          </a:xfrm>
          <a:prstGeom prst="rect">
            <a:avLst/>
          </a:prstGeom>
        </p:spPr>
        <p:txBody>
          <a:bodyPr lIns="0" tIns="0" rIns="0" bIns="0"/>
          <a:lstStyle>
            <a:lvl1pPr>
              <a:defRPr sz="1710" b="1" i="0">
                <a:solidFill>
                  <a:srgbClr val="1B1B1B"/>
                </a:solidFill>
                <a:latin typeface="Arial" panose="020B0604020202020204"/>
                <a:cs typeface="Arial" panose="020B0604020202020204"/>
              </a:defRPr>
            </a:lvl1pPr>
          </a:lstStyle>
          <a:p>
            <a:pPr marL="10795">
              <a:lnSpc>
                <a:spcPts val="1815"/>
              </a:lnSpc>
            </a:pPr>
            <a:r>
              <a:rPr lang="en-IN" spc="-4" smtClean="0"/>
              <a:t>13.</a:t>
            </a:r>
            <a:fld id="{81D60167-4931-47E6-BA6A-407CBD079E47}" type="slidenum">
              <a:rPr lang="en-IN" spc="-4" smtClean="0"/>
              <a:t>‹#›</a:t>
            </a:fld>
            <a:endParaRPr spc="-4"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lvl1pPr>
              <a:defRPr sz="28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457200" y="990600"/>
            <a:ext cx="8229600" cy="5135563"/>
          </a:xfrm>
        </p:spPr>
        <p:txBody>
          <a:bodyPr/>
          <a:lstStyle>
            <a:lvl1pPr>
              <a:defRPr sz="2000"/>
            </a:lvl1pPr>
            <a:lvl2pPr>
              <a:defRPr sz="1800"/>
            </a:lvl2pPr>
            <a:lvl3pPr>
              <a:defRPr sz="1600"/>
            </a:lvl3pPr>
            <a:lvl4pPr>
              <a:defRPr sz="1200"/>
            </a:lvl4pPr>
            <a:lvl5pPr>
              <a:defRPr sz="1200"/>
            </a:lvl5pPr>
          </a:lstStyle>
          <a:p>
            <a:pPr lvl="0" fontAlgn="base"/>
            <a:r>
              <a:rPr lang="en-US" strike="noStrike" noProof="1" smtClean="0"/>
              <a:t>Click to edit Master text styles</a:t>
            </a:r>
          </a:p>
          <a:p>
            <a:pPr lvl="1" fontAlgn="base"/>
            <a:r>
              <a:rPr lang="en-US" strike="noStrike" noProof="1" smtClean="0"/>
              <a:t>Second level</a:t>
            </a:r>
          </a:p>
          <a:p>
            <a:pPr lvl="2" fontAlgn="base"/>
            <a:r>
              <a:rPr lang="en-US" strike="noStrike" noProof="1" smtClean="0"/>
              <a:t>Third level</a:t>
            </a:r>
          </a:p>
          <a:p>
            <a:pPr lvl="3" fontAlgn="base"/>
            <a:r>
              <a:rPr lang="en-US" strike="noStrike" noProof="1" smtClean="0"/>
              <a:t>Fourth level</a:t>
            </a:r>
          </a:p>
          <a:p>
            <a:pPr lvl="4" fontAlgn="base"/>
            <a:r>
              <a:rPr lang="en-US" strike="noStrike" noProof="1" smtClean="0"/>
              <a:t>Fifth level</a:t>
            </a:r>
            <a:endParaRPr 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p>
          <a:p>
            <a:pPr lvl="1" fontAlgn="base"/>
            <a:r>
              <a:rPr lang="en-US" strike="noStrike" noProof="1" smtClean="0"/>
              <a:t>Second level</a:t>
            </a:r>
          </a:p>
          <a:p>
            <a:pPr lvl="2" fontAlgn="base"/>
            <a:r>
              <a:rPr lang="en-US" strike="noStrike" noProof="1" smtClean="0"/>
              <a:t>Third level</a:t>
            </a:r>
          </a:p>
          <a:p>
            <a:pPr lvl="3" fontAlgn="base"/>
            <a:r>
              <a:rPr lang="en-US" strike="noStrike" noProof="1" smtClean="0"/>
              <a:t>Fourth level</a:t>
            </a:r>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p>
          <a:p>
            <a:pPr lvl="1" fontAlgn="base"/>
            <a:r>
              <a:rPr lang="en-US" strike="noStrike" noProof="1" smtClean="0"/>
              <a:t>Second level</a:t>
            </a:r>
          </a:p>
          <a:p>
            <a:pPr lvl="2" fontAlgn="base"/>
            <a:r>
              <a:rPr lang="en-US" strike="noStrike" noProof="1" smtClean="0"/>
              <a:t>Third level</a:t>
            </a:r>
          </a:p>
          <a:p>
            <a:pPr lvl="3" fontAlgn="base"/>
            <a:r>
              <a:rPr lang="en-US" strike="noStrike" noProof="1" smtClean="0"/>
              <a:t>Fourth level</a:t>
            </a:r>
          </a:p>
          <a:p>
            <a:pPr lvl="4" fontAlgn="base"/>
            <a:r>
              <a:rPr lang="en-US" strike="noStrike" noProof="1" smtClean="0"/>
              <a:t>Fifth level</a:t>
            </a:r>
            <a:endParaRPr 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p>
          <a:p>
            <a:pPr lvl="1" fontAlgn="base"/>
            <a:r>
              <a:rPr lang="en-US" strike="noStrike" noProof="1" smtClean="0"/>
              <a:t>Second level</a:t>
            </a:r>
          </a:p>
          <a:p>
            <a:pPr lvl="2" fontAlgn="base"/>
            <a:r>
              <a:rPr lang="en-US" strike="noStrike" noProof="1" smtClean="0"/>
              <a:t>Third level</a:t>
            </a:r>
          </a:p>
          <a:p>
            <a:pPr lvl="3" fontAlgn="base"/>
            <a:r>
              <a:rPr lang="en-US" strike="noStrike" noProof="1" smtClean="0"/>
              <a:t>Fourth level</a:t>
            </a:r>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p>
          <a:p>
            <a:pPr lvl="1" fontAlgn="base"/>
            <a:r>
              <a:rPr lang="en-US" strike="noStrike" noProof="1" smtClean="0"/>
              <a:t>Second level</a:t>
            </a:r>
          </a:p>
          <a:p>
            <a:pPr lvl="2" fontAlgn="base"/>
            <a:r>
              <a:rPr lang="en-US" strike="noStrike" noProof="1" smtClean="0"/>
              <a:t>Third level</a:t>
            </a:r>
          </a:p>
          <a:p>
            <a:pPr lvl="3" fontAlgn="base"/>
            <a:r>
              <a:rPr lang="en-US" strike="noStrike" noProof="1" smtClean="0"/>
              <a:t>Fourth level</a:t>
            </a:r>
          </a:p>
          <a:p>
            <a:pPr lvl="4" fontAlgn="base"/>
            <a:r>
              <a:rPr lang="en-US" strike="noStrike" noProof="1" smtClean="0"/>
              <a:t>Fifth level</a:t>
            </a:r>
            <a:endParaRPr 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p>
          <a:p>
            <a:pPr lvl="1" fontAlgn="base"/>
            <a:r>
              <a:rPr lang="en-US" strike="noStrike" noProof="1" smtClean="0"/>
              <a:t>Second level</a:t>
            </a:r>
          </a:p>
          <a:p>
            <a:pPr lvl="2" fontAlgn="base"/>
            <a:r>
              <a:rPr lang="en-US" strike="noStrike" noProof="1" smtClean="0"/>
              <a:t>Third level</a:t>
            </a:r>
          </a:p>
          <a:p>
            <a:pPr lvl="3" fontAlgn="base"/>
            <a:r>
              <a:rPr lang="en-US" strike="noStrike" noProof="1" smtClean="0"/>
              <a:t>Fourth level</a:t>
            </a:r>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lstStyle/>
          <a:p>
            <a:pPr lvl="0"/>
            <a:r>
              <a:rPr lang="en-US" dirty="0"/>
              <a:t>Click to edit Master title style</a:t>
            </a:r>
          </a:p>
        </p:txBody>
      </p:sp>
      <p:sp>
        <p:nvSpPr>
          <p:cNvPr id="1027" name="Rectangle 3"/>
          <p:cNvSpPr>
            <a:spLocks noGrp="1"/>
          </p:cNvSpPr>
          <p:nvPr>
            <p:ph type="body"/>
          </p:nvPr>
        </p:nvSpPr>
        <p:spPr>
          <a:xfrm>
            <a:off x="457200" y="1600200"/>
            <a:ext cx="8229600" cy="4276725"/>
          </a:xfrm>
          <a:prstGeom prst="rect">
            <a:avLst/>
          </a:prstGeom>
          <a:noFill/>
          <a:ln w="9525">
            <a:noFill/>
          </a:ln>
        </p:spPr>
        <p:txBody>
          <a:bodyPr anchor="t"/>
          <a:lstStyle/>
          <a:p>
            <a:pPr lvl="0"/>
            <a:r>
              <a:rPr lang="en-US" dirty="0"/>
              <a:t>Click to edit Master text styles</a:t>
            </a:r>
          </a:p>
          <a:p>
            <a:pPr lvl="1" indent="-285750"/>
            <a:r>
              <a:rPr lang="en-US" dirty="0"/>
              <a:t>Second level</a:t>
            </a:r>
          </a:p>
          <a:p>
            <a:pPr lvl="2" indent="-228600"/>
            <a:r>
              <a:rPr lang="en-US" dirty="0"/>
              <a:t>Third level</a:t>
            </a:r>
          </a:p>
          <a:p>
            <a:pPr lvl="3" indent="-228600"/>
            <a:r>
              <a:rPr lang="en-US" dirty="0"/>
              <a:t>Fourth level</a:t>
            </a:r>
          </a:p>
          <a:p>
            <a:pPr lvl="4" indent="-228600"/>
            <a:r>
              <a:rPr lang="en-US" dirty="0"/>
              <a:t>Fifth level</a:t>
            </a:r>
          </a:p>
        </p:txBody>
      </p:sp>
      <p:graphicFrame>
        <p:nvGraphicFramePr>
          <p:cNvPr id="1028" name="Object 4"/>
          <p:cNvGraphicFramePr>
            <a:graphicFrameLocks noChangeAspect="1"/>
          </p:cNvGraphicFramePr>
          <p:nvPr/>
        </p:nvGraphicFramePr>
        <p:xfrm>
          <a:off x="0" y="6229350"/>
          <a:ext cx="9144000" cy="628650"/>
        </p:xfrm>
        <a:graphic>
          <a:graphicData uri="http://schemas.openxmlformats.org/presentationml/2006/ole">
            <mc:AlternateContent xmlns:mc="http://schemas.openxmlformats.org/markup-compatibility/2006">
              <mc:Choice xmlns:v="urn:schemas-microsoft-com:vml" Requires="v">
                <p:oleObj spid="_x0000_s3143" r:id="rId19" imgW="9538335" imgH="663575" progId="">
                  <p:embed/>
                </p:oleObj>
              </mc:Choice>
              <mc:Fallback>
                <p:oleObj r:id="rId19" imgW="9538335" imgH="663575" progId="">
                  <p:embed/>
                  <p:pic>
                    <p:nvPicPr>
                      <p:cNvPr id="0" name="Picture 3075"/>
                      <p:cNvPicPr/>
                      <p:nvPr/>
                    </p:nvPicPr>
                    <p:blipFill>
                      <a:blip r:embed="rId20"/>
                      <a:stretch>
                        <a:fillRect/>
                      </a:stretch>
                    </p:blipFill>
                    <p:spPr>
                      <a:xfrm>
                        <a:off x="0" y="6229350"/>
                        <a:ext cx="9144000" cy="628650"/>
                      </a:xfrm>
                      <a:prstGeom prst="rect">
                        <a:avLst/>
                      </a:prstGeom>
                      <a:noFill/>
                      <a:ln w="38100">
                        <a:noFill/>
                        <a:miter/>
                      </a:ln>
                    </p:spPr>
                  </p:pic>
                </p:oleObj>
              </mc:Fallback>
            </mc:AlternateContent>
          </a:graphicData>
        </a:graphic>
      </p:graphicFrame>
      <p:sp>
        <p:nvSpPr>
          <p:cNvPr id="2" name="Rectangle 5"/>
          <p:cNvSpPr>
            <a:spLocks noChangeArrowheads="1"/>
          </p:cNvSpPr>
          <p:nvPr/>
        </p:nvSpPr>
        <p:spPr bwMode="auto">
          <a:xfrm>
            <a:off x="0" y="6059488"/>
            <a:ext cx="4932363" cy="465138"/>
          </a:xfrm>
          <a:prstGeom prst="rect">
            <a:avLst/>
          </a:prstGeom>
          <a:solidFill>
            <a:schemeClr val="bg1"/>
          </a:solidFill>
          <a:ln w="9525">
            <a:solidFill>
              <a:schemeClr val="bg1"/>
            </a:solidFill>
            <a:miter lim="800000"/>
          </a:ln>
        </p:spPr>
        <p:txBody>
          <a:bodyPr wrap="none" anchor="ctr"/>
          <a:lstStyle>
            <a:lvl1pPr>
              <a:defRPr sz="3200">
                <a:solidFill>
                  <a:schemeClr val="tx1"/>
                </a:solidFill>
                <a:latin typeface="Arial Black" panose="020B0A04020102020204" pitchFamily="34" charset="0"/>
                <a:cs typeface="Arial" panose="020B0604020202020204" pitchFamily="34" charset="0"/>
              </a:defRPr>
            </a:lvl1pPr>
            <a:lvl2pPr marL="742950" indent="-285750">
              <a:defRPr sz="3200">
                <a:solidFill>
                  <a:schemeClr val="tx1"/>
                </a:solidFill>
                <a:latin typeface="Arial Black" panose="020B0A04020102020204" pitchFamily="34" charset="0"/>
                <a:cs typeface="Arial" panose="020B0604020202020204" pitchFamily="34" charset="0"/>
              </a:defRPr>
            </a:lvl2pPr>
            <a:lvl3pPr marL="1143000" indent="-228600">
              <a:defRPr sz="3200">
                <a:solidFill>
                  <a:schemeClr val="tx1"/>
                </a:solidFill>
                <a:latin typeface="Arial Black" panose="020B0A04020102020204" pitchFamily="34" charset="0"/>
                <a:cs typeface="Arial" panose="020B0604020202020204" pitchFamily="34" charset="0"/>
              </a:defRPr>
            </a:lvl3pPr>
            <a:lvl4pPr marL="1600200" indent="-228600">
              <a:defRPr sz="3200">
                <a:solidFill>
                  <a:schemeClr val="tx1"/>
                </a:solidFill>
                <a:latin typeface="Arial Black" panose="020B0A04020102020204" pitchFamily="34" charset="0"/>
                <a:cs typeface="Arial" panose="020B0604020202020204" pitchFamily="34" charset="0"/>
              </a:defRPr>
            </a:lvl4pPr>
            <a:lvl5pPr marL="2057400" indent="-228600">
              <a:defRPr sz="3200">
                <a:solidFill>
                  <a:schemeClr val="tx1"/>
                </a:solidFill>
                <a:latin typeface="Arial Black" panose="020B0A040201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smtClean="0">
                <a:ln>
                  <a:noFill/>
                </a:ln>
                <a:solidFill>
                  <a:srgbClr val="000099"/>
                </a:solidFill>
                <a:effectLst/>
                <a:uLnTx/>
                <a:uFillTx/>
                <a:latin typeface="Arial" panose="020B0604020202020204" pitchFamily="34" charset="0"/>
                <a:ea typeface="+mn-ea"/>
                <a:cs typeface="Arial" panose="020B0604020202020204" pitchFamily="34" charset="0"/>
              </a:rPr>
              <a:t>S.V.JANSI RANI/Assoc Prof /CSE/SSNCE</a:t>
            </a:r>
          </a:p>
        </p:txBody>
      </p:sp>
      <p:sp>
        <p:nvSpPr>
          <p:cNvPr id="7" name="Text Box 42"/>
          <p:cNvSpPr txBox="1">
            <a:spLocks noChangeArrowheads="1"/>
          </p:cNvSpPr>
          <p:nvPr/>
        </p:nvSpPr>
        <p:spPr bwMode="auto">
          <a:xfrm>
            <a:off x="6804025" y="6035675"/>
            <a:ext cx="1439863" cy="460375"/>
          </a:xfrm>
          <a:prstGeom prst="rect">
            <a:avLst/>
          </a:prstGeom>
          <a:noFill/>
          <a:ln w="9525">
            <a:noFill/>
            <a:miter lim="800000"/>
          </a:ln>
          <a:effectLst/>
        </p:spPr>
        <p:txBody>
          <a:bodyPr>
            <a:spAutoFit/>
          </a:bodyPr>
          <a:lstStyle>
            <a:lvl1pPr>
              <a:defRPr sz="3200">
                <a:solidFill>
                  <a:schemeClr val="tx1"/>
                </a:solidFill>
                <a:latin typeface="Arial Black" panose="020B0A04020102020204" pitchFamily="34" charset="0"/>
                <a:cs typeface="Arial" panose="020B0604020202020204" pitchFamily="34" charset="0"/>
              </a:defRPr>
            </a:lvl1pPr>
            <a:lvl2pPr marL="742950" indent="-285750">
              <a:defRPr sz="3200">
                <a:solidFill>
                  <a:schemeClr val="tx1"/>
                </a:solidFill>
                <a:latin typeface="Arial Black" panose="020B0A04020102020204" pitchFamily="34" charset="0"/>
                <a:cs typeface="Arial" panose="020B0604020202020204" pitchFamily="34" charset="0"/>
              </a:defRPr>
            </a:lvl2pPr>
            <a:lvl3pPr marL="1143000" indent="-228600">
              <a:defRPr sz="3200">
                <a:solidFill>
                  <a:schemeClr val="tx1"/>
                </a:solidFill>
                <a:latin typeface="Arial Black" panose="020B0A04020102020204" pitchFamily="34" charset="0"/>
                <a:cs typeface="Arial" panose="020B0604020202020204" pitchFamily="34" charset="0"/>
              </a:defRPr>
            </a:lvl3pPr>
            <a:lvl4pPr marL="1600200" indent="-228600">
              <a:defRPr sz="3200">
                <a:solidFill>
                  <a:schemeClr val="tx1"/>
                </a:solidFill>
                <a:latin typeface="Arial Black" panose="020B0A04020102020204" pitchFamily="34" charset="0"/>
                <a:cs typeface="Arial" panose="020B0604020202020204" pitchFamily="34" charset="0"/>
              </a:defRPr>
            </a:lvl4pPr>
            <a:lvl5pPr marL="2057400" indent="-228600">
              <a:defRPr sz="3200">
                <a:solidFill>
                  <a:schemeClr val="tx1"/>
                </a:solidFill>
                <a:latin typeface="Arial Black" panose="020B0A040201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Black" panose="020B0A040201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AD55843-A326-468F-ADB2-F18F489A1FD3}" type="slidenum">
              <a:rPr kumimoji="0" lang="en-AU" sz="1200" b="1"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t>‹#›</a:t>
            </a:fld>
            <a:r>
              <a:rPr kumimoji="0" lang="en-AU" sz="12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r>
              <a:rPr kumimoji="0" lang="en-US" altLang="en-AU" sz="12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67</a:t>
            </a:r>
            <a:endParaRPr kumimoji="0" lang="en-AU" sz="12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r"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Verdana" panose="020B0604030504040204" pitchFamily="34" charset="0"/>
        </a:defRPr>
      </a:lvl2pPr>
      <a:lvl3pPr algn="ctr" rtl="0" eaLnBrk="0" fontAlgn="base" hangingPunct="0">
        <a:spcBef>
          <a:spcPct val="0"/>
        </a:spcBef>
        <a:spcAft>
          <a:spcPct val="0"/>
        </a:spcAft>
        <a:defRPr sz="4000">
          <a:solidFill>
            <a:schemeClr val="tx2"/>
          </a:solidFill>
          <a:latin typeface="Verdana" panose="020B0604030504040204" pitchFamily="34" charset="0"/>
        </a:defRPr>
      </a:lvl3pPr>
      <a:lvl4pPr algn="ctr" rtl="0" eaLnBrk="0" fontAlgn="base" hangingPunct="0">
        <a:spcBef>
          <a:spcPct val="0"/>
        </a:spcBef>
        <a:spcAft>
          <a:spcPct val="0"/>
        </a:spcAft>
        <a:defRPr sz="4000">
          <a:solidFill>
            <a:schemeClr val="tx2"/>
          </a:solidFill>
          <a:latin typeface="Verdana" panose="020B0604030504040204" pitchFamily="34" charset="0"/>
        </a:defRPr>
      </a:lvl4pPr>
      <a:lvl5pPr algn="ctr" rtl="0" eaLnBrk="0" fontAlgn="base" hangingPunct="0">
        <a:spcBef>
          <a:spcPct val="0"/>
        </a:spcBef>
        <a:spcAft>
          <a:spcPct val="0"/>
        </a:spcAft>
        <a:defRPr sz="4000">
          <a:solidFill>
            <a:schemeClr val="tx2"/>
          </a:solidFill>
          <a:latin typeface="Verdana" panose="020B0604030504040204" pitchFamily="34" charset="0"/>
        </a:defRPr>
      </a:lvl5pPr>
      <a:lvl6pPr marL="457200" algn="ctr" rtl="0" fontAlgn="base">
        <a:spcBef>
          <a:spcPct val="0"/>
        </a:spcBef>
        <a:spcAft>
          <a:spcPct val="0"/>
        </a:spcAft>
        <a:defRPr sz="4000">
          <a:solidFill>
            <a:schemeClr val="tx2"/>
          </a:solidFill>
          <a:latin typeface="Verdana" panose="020B0604030504040204" pitchFamily="34" charset="0"/>
        </a:defRPr>
      </a:lvl6pPr>
      <a:lvl7pPr marL="914400" algn="ctr" rtl="0" fontAlgn="base">
        <a:spcBef>
          <a:spcPct val="0"/>
        </a:spcBef>
        <a:spcAft>
          <a:spcPct val="0"/>
        </a:spcAft>
        <a:defRPr sz="4000">
          <a:solidFill>
            <a:schemeClr val="tx2"/>
          </a:solidFill>
          <a:latin typeface="Verdana" panose="020B0604030504040204" pitchFamily="34" charset="0"/>
        </a:defRPr>
      </a:lvl7pPr>
      <a:lvl8pPr marL="1371600" algn="ctr" rtl="0" fontAlgn="base">
        <a:spcBef>
          <a:spcPct val="0"/>
        </a:spcBef>
        <a:spcAft>
          <a:spcPct val="0"/>
        </a:spcAft>
        <a:defRPr sz="4000">
          <a:solidFill>
            <a:schemeClr val="tx2"/>
          </a:solidFill>
          <a:latin typeface="Verdana" panose="020B0604030504040204" pitchFamily="34" charset="0"/>
        </a:defRPr>
      </a:lvl8pPr>
      <a:lvl9pPr marL="1828800" algn="ctr" rtl="0" fontAlgn="base">
        <a:spcBef>
          <a:spcPct val="0"/>
        </a:spcBef>
        <a:spcAft>
          <a:spcPct val="0"/>
        </a:spcAft>
        <a:defRPr sz="4000">
          <a:solidFill>
            <a:schemeClr val="tx2"/>
          </a:solidFill>
          <a:latin typeface="Verdana" panose="020B060403050404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0.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1"/>
          <p:cNvSpPr/>
          <p:nvPr/>
        </p:nvSpPr>
        <p:spPr>
          <a:xfrm>
            <a:off x="2843213" y="886460"/>
            <a:ext cx="3966150" cy="584775"/>
          </a:xfrm>
          <a:prstGeom prst="rect">
            <a:avLst/>
          </a:prstGeom>
          <a:noFill/>
          <a:ln w="9525">
            <a:noFill/>
          </a:ln>
        </p:spPr>
        <p:txBody>
          <a:bodyPr wrap="none" anchor="t">
            <a:spAutoFit/>
          </a:bodyPr>
          <a:lstStyle/>
          <a:p>
            <a:pPr>
              <a:spcBef>
                <a:spcPct val="20000"/>
              </a:spcBef>
              <a:buClr>
                <a:schemeClr val="tx1"/>
              </a:buClr>
              <a:buSzPct val="60000"/>
            </a:pPr>
            <a:r>
              <a:rPr lang="en-US" altLang="en-GB" dirty="0" smtClean="0">
                <a:solidFill>
                  <a:srgbClr val="000099"/>
                </a:solidFill>
                <a:latin typeface="Arial" panose="020B0604020202020204" pitchFamily="34" charset="0"/>
                <a:ea typeface="Arial" panose="020B0604020202020204" pitchFamily="34" charset="0"/>
              </a:rPr>
              <a:t>Wired LAN -Ethernet</a:t>
            </a:r>
            <a:endParaRPr lang="en-US" altLang="en-GB" sz="2400" dirty="0">
              <a:solidFill>
                <a:srgbClr val="000099"/>
              </a:solidFill>
              <a:latin typeface="Arial" panose="020B0604020202020204" pitchFamily="34" charset="0"/>
              <a:ea typeface="Arial" panose="020B0604020202020204" pitchFamily="34" charset="0"/>
            </a:endParaRPr>
          </a:p>
        </p:txBody>
      </p:sp>
      <p:sp>
        <p:nvSpPr>
          <p:cNvPr id="5122" name="Rectangle 12"/>
          <p:cNvSpPr/>
          <p:nvPr/>
        </p:nvSpPr>
        <p:spPr>
          <a:xfrm>
            <a:off x="2843213" y="2060575"/>
            <a:ext cx="5832475" cy="1033463"/>
          </a:xfrm>
          <a:prstGeom prst="rect">
            <a:avLst/>
          </a:prstGeom>
          <a:noFill/>
          <a:ln w="9525">
            <a:noFill/>
          </a:ln>
        </p:spPr>
        <p:txBody>
          <a:bodyPr anchor="t">
            <a:spAutoFit/>
          </a:bodyPr>
          <a:lstStyle/>
          <a:p>
            <a:pPr>
              <a:spcBef>
                <a:spcPct val="20000"/>
              </a:spcBef>
              <a:buClr>
                <a:schemeClr val="tx1"/>
              </a:buClr>
              <a:buSzPct val="60000"/>
            </a:pPr>
            <a:r>
              <a:rPr lang="en-AU" altLang="x-none" sz="1800" dirty="0">
                <a:solidFill>
                  <a:srgbClr val="0066FF"/>
                </a:solidFill>
                <a:latin typeface="Arial" panose="020B0604020202020204" pitchFamily="34" charset="0"/>
              </a:rPr>
              <a:t>S.V.Jansi Rani</a:t>
            </a:r>
          </a:p>
          <a:p>
            <a:pPr>
              <a:spcBef>
                <a:spcPct val="20000"/>
              </a:spcBef>
              <a:buClr>
                <a:schemeClr val="tx1"/>
              </a:buClr>
              <a:buSzPct val="60000"/>
            </a:pPr>
            <a:r>
              <a:rPr lang="en-AU" altLang="x-none" sz="1800" dirty="0">
                <a:solidFill>
                  <a:srgbClr val="0066FF"/>
                </a:solidFill>
                <a:latin typeface="Arial" panose="020B0604020202020204" pitchFamily="34" charset="0"/>
              </a:rPr>
              <a:t>Associate Professor  / CSE</a:t>
            </a:r>
            <a:endParaRPr lang="en-GB" altLang="x-none" sz="1800" dirty="0">
              <a:solidFill>
                <a:srgbClr val="000099"/>
              </a:solidFill>
              <a:latin typeface="Arial" panose="020B0604020202020204" pitchFamily="34" charset="0"/>
            </a:endParaRPr>
          </a:p>
          <a:p>
            <a:pPr>
              <a:spcBef>
                <a:spcPct val="20000"/>
              </a:spcBef>
              <a:buClr>
                <a:schemeClr val="tx1"/>
              </a:buClr>
              <a:buSzPct val="60000"/>
            </a:pPr>
            <a:endParaRPr lang="en-GB" altLang="x-none" sz="1800" dirty="0">
              <a:solidFill>
                <a:srgbClr val="0066FF"/>
              </a:solidFill>
              <a:latin typeface="Arial" panose="020B0604020202020204" pitchFamily="34" charset="0"/>
              <a:ea typeface="Arial" panose="020B0604020202020204" pitchFamily="34" charset="0"/>
            </a:endParaRPr>
          </a:p>
        </p:txBody>
      </p:sp>
      <p:sp>
        <p:nvSpPr>
          <p:cNvPr id="5123" name="Text Box 13"/>
          <p:cNvSpPr txBox="1"/>
          <p:nvPr/>
        </p:nvSpPr>
        <p:spPr>
          <a:xfrm>
            <a:off x="2268538" y="0"/>
            <a:ext cx="4359275" cy="708025"/>
          </a:xfrm>
          <a:prstGeom prst="rect">
            <a:avLst/>
          </a:prstGeom>
          <a:noFill/>
          <a:ln w="9525">
            <a:noFill/>
          </a:ln>
        </p:spPr>
        <p:txBody>
          <a:bodyPr wrap="none" anchor="t">
            <a:spAutoFit/>
          </a:bodyPr>
          <a:lstStyle/>
          <a:p>
            <a:pPr algn="ctr">
              <a:spcBef>
                <a:spcPct val="20000"/>
              </a:spcBef>
              <a:buClr>
                <a:schemeClr val="tx1"/>
              </a:buClr>
              <a:buSzPct val="60000"/>
            </a:pPr>
            <a:r>
              <a:rPr lang="en-US" sz="4000" dirty="0">
                <a:solidFill>
                  <a:schemeClr val="bg1"/>
                </a:solidFill>
                <a:latin typeface="Times New Roman" panose="02020603050405020304" charset="0"/>
              </a:rPr>
              <a:t>Computer Networks</a:t>
            </a:r>
            <a:endParaRPr lang="en-GB" altLang="x-none" dirty="0">
              <a:solidFill>
                <a:schemeClr val="bg1"/>
              </a:solidFill>
              <a:latin typeface="Arial" panose="020B0604020202020204" pitchFamily="34" charset="0"/>
              <a:ea typeface="Arial" panose="020B0604020202020204" pitchFamily="34" charset="0"/>
            </a:endParaRPr>
          </a:p>
        </p:txBody>
      </p:sp>
      <p:sp>
        <p:nvSpPr>
          <p:cNvPr id="5124" name="Rectangle 40"/>
          <p:cNvSpPr txBox="1"/>
          <p:nvPr/>
        </p:nvSpPr>
        <p:spPr>
          <a:xfrm>
            <a:off x="1044575" y="6454775"/>
            <a:ext cx="7272338" cy="358775"/>
          </a:xfrm>
          <a:prstGeom prst="rect">
            <a:avLst/>
          </a:prstGeom>
          <a:noFill/>
          <a:ln w="9525">
            <a:noFill/>
          </a:ln>
        </p:spPr>
        <p:txBody>
          <a:bodyPr anchor="t"/>
          <a:lstStyle/>
          <a:p>
            <a:pPr algn="ctr">
              <a:spcBef>
                <a:spcPct val="20000"/>
              </a:spcBef>
              <a:buClr>
                <a:schemeClr val="tx1"/>
              </a:buClr>
              <a:buSzPct val="60000"/>
              <a:buFont typeface="Wingdings" panose="05000000000000000000" pitchFamily="2" charset="2"/>
            </a:pPr>
            <a:endParaRPr lang="en-AU" altLang="en-US" sz="1200" b="1" dirty="0">
              <a:solidFill>
                <a:schemeClr val="bg1"/>
              </a:solidFill>
              <a:latin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053525" y="2188044"/>
            <a:ext cx="977387" cy="484783"/>
          </a:xfrm>
          <a:prstGeom prst="rect">
            <a:avLst/>
          </a:prstGeom>
          <a:blipFill>
            <a:blip r:embed="rId2" cstate="print"/>
            <a:stretch>
              <a:fillRect/>
            </a:stretch>
          </a:blipFill>
        </p:spPr>
        <p:txBody>
          <a:bodyPr wrap="square" lIns="0" tIns="0" rIns="0" bIns="0" rtlCol="0"/>
          <a:lstStyle/>
          <a:p>
            <a:endParaRPr sz="2735"/>
          </a:p>
        </p:txBody>
      </p:sp>
      <p:sp>
        <p:nvSpPr>
          <p:cNvPr id="7" name="object 7"/>
          <p:cNvSpPr txBox="1">
            <a:spLocks noGrp="1"/>
          </p:cNvSpPr>
          <p:nvPr>
            <p:ph type="title"/>
          </p:nvPr>
        </p:nvSpPr>
        <p:spPr>
          <a:xfrm>
            <a:off x="1234885" y="2220047"/>
            <a:ext cx="614125" cy="368434"/>
          </a:xfrm>
          <a:prstGeom prst="rect">
            <a:avLst/>
          </a:prstGeom>
        </p:spPr>
        <p:txBody>
          <a:bodyPr vert="horz" wrap="square" lIns="0" tIns="0" rIns="0" bIns="0" rtlCol="0" anchor="ctr">
            <a:spAutoFit/>
          </a:bodyPr>
          <a:lstStyle/>
          <a:p>
            <a:pPr marL="10795"/>
            <a:r>
              <a:rPr sz="2395" i="1" dirty="0">
                <a:solidFill>
                  <a:srgbClr val="FF0000"/>
                </a:solidFill>
                <a:latin typeface="Times New Roman" panose="02020603050405020304"/>
                <a:cs typeface="Times New Roman" panose="02020603050405020304"/>
              </a:rPr>
              <a:t>Note</a:t>
            </a:r>
            <a:endParaRPr sz="2395">
              <a:latin typeface="Times New Roman" panose="02020603050405020304"/>
              <a:cs typeface="Times New Roman" panose="02020603050405020304"/>
            </a:endParaRPr>
          </a:p>
        </p:txBody>
      </p:sp>
      <p:sp>
        <p:nvSpPr>
          <p:cNvPr id="8" name="object 8"/>
          <p:cNvSpPr/>
          <p:nvPr/>
        </p:nvSpPr>
        <p:spPr>
          <a:xfrm>
            <a:off x="1053525" y="2741896"/>
            <a:ext cx="6972029" cy="65159"/>
          </a:xfrm>
          <a:custGeom>
            <a:avLst/>
            <a:gdLst/>
            <a:ahLst/>
            <a:cxnLst/>
            <a:rect l="l" t="t" r="r" b="b"/>
            <a:pathLst>
              <a:path w="8153400" h="76200">
                <a:moveTo>
                  <a:pt x="0" y="0"/>
                </a:moveTo>
                <a:lnTo>
                  <a:pt x="0" y="76200"/>
                </a:lnTo>
                <a:lnTo>
                  <a:pt x="8153400" y="76200"/>
                </a:lnTo>
                <a:lnTo>
                  <a:pt x="8153400" y="0"/>
                </a:lnTo>
                <a:lnTo>
                  <a:pt x="0" y="0"/>
                </a:lnTo>
                <a:close/>
              </a:path>
            </a:pathLst>
          </a:custGeom>
          <a:solidFill>
            <a:srgbClr val="009900"/>
          </a:solidFill>
        </p:spPr>
        <p:txBody>
          <a:bodyPr wrap="square" lIns="0" tIns="0" rIns="0" bIns="0" rtlCol="0"/>
          <a:lstStyle/>
          <a:p>
            <a:endParaRPr sz="2735"/>
          </a:p>
        </p:txBody>
      </p:sp>
      <p:sp>
        <p:nvSpPr>
          <p:cNvPr id="9" name="object 9"/>
          <p:cNvSpPr/>
          <p:nvPr/>
        </p:nvSpPr>
        <p:spPr>
          <a:xfrm>
            <a:off x="1086105" y="2853320"/>
            <a:ext cx="6906869" cy="572857"/>
          </a:xfrm>
          <a:custGeom>
            <a:avLst/>
            <a:gdLst/>
            <a:ahLst/>
            <a:cxnLst/>
            <a:rect l="l" t="t" r="r" b="b"/>
            <a:pathLst>
              <a:path w="8077200" h="669925">
                <a:moveTo>
                  <a:pt x="0" y="0"/>
                </a:moveTo>
                <a:lnTo>
                  <a:pt x="0" y="669798"/>
                </a:lnTo>
                <a:lnTo>
                  <a:pt x="8077200" y="669798"/>
                </a:lnTo>
                <a:lnTo>
                  <a:pt x="8077200" y="0"/>
                </a:lnTo>
                <a:lnTo>
                  <a:pt x="0" y="0"/>
                </a:lnTo>
                <a:close/>
              </a:path>
            </a:pathLst>
          </a:custGeom>
          <a:solidFill>
            <a:srgbClr val="99FF33"/>
          </a:solidFill>
        </p:spPr>
        <p:txBody>
          <a:bodyPr wrap="square" lIns="0" tIns="0" rIns="0" bIns="0" rtlCol="0"/>
          <a:lstStyle/>
          <a:p>
            <a:endParaRPr sz="2735"/>
          </a:p>
        </p:txBody>
      </p:sp>
      <p:sp>
        <p:nvSpPr>
          <p:cNvPr id="10" name="object 10"/>
          <p:cNvSpPr/>
          <p:nvPr/>
        </p:nvSpPr>
        <p:spPr>
          <a:xfrm>
            <a:off x="1086105" y="3425416"/>
            <a:ext cx="6906869" cy="734126"/>
          </a:xfrm>
          <a:custGeom>
            <a:avLst/>
            <a:gdLst/>
            <a:ahLst/>
            <a:cxnLst/>
            <a:rect l="l" t="t" r="r" b="b"/>
            <a:pathLst>
              <a:path w="8077200" h="858520">
                <a:moveTo>
                  <a:pt x="0" y="0"/>
                </a:moveTo>
                <a:lnTo>
                  <a:pt x="0" y="858012"/>
                </a:lnTo>
                <a:lnTo>
                  <a:pt x="8077200" y="858012"/>
                </a:lnTo>
                <a:lnTo>
                  <a:pt x="8077200" y="0"/>
                </a:lnTo>
                <a:lnTo>
                  <a:pt x="0" y="0"/>
                </a:lnTo>
                <a:close/>
              </a:path>
            </a:pathLst>
          </a:custGeom>
          <a:solidFill>
            <a:srgbClr val="99FF33"/>
          </a:solidFill>
        </p:spPr>
        <p:txBody>
          <a:bodyPr wrap="square" lIns="0" tIns="0" rIns="0" bIns="0" rtlCol="0"/>
          <a:lstStyle/>
          <a:p>
            <a:endParaRPr sz="2735"/>
          </a:p>
        </p:txBody>
      </p:sp>
      <p:sp>
        <p:nvSpPr>
          <p:cNvPr id="11" name="object 11"/>
          <p:cNvSpPr txBox="1"/>
          <p:nvPr/>
        </p:nvSpPr>
        <p:spPr>
          <a:xfrm>
            <a:off x="1086105" y="2883075"/>
            <a:ext cx="6906869" cy="1263038"/>
          </a:xfrm>
          <a:prstGeom prst="rect">
            <a:avLst/>
          </a:prstGeom>
        </p:spPr>
        <p:txBody>
          <a:bodyPr vert="horz" wrap="square" lIns="0" tIns="0" rIns="0" bIns="0" rtlCol="0">
            <a:spAutoFit/>
          </a:bodyPr>
          <a:lstStyle/>
          <a:p>
            <a:pPr marL="1082040" marR="1075690" indent="1223010"/>
            <a:r>
              <a:rPr sz="2735" b="1" spc="-9" dirty="0">
                <a:solidFill>
                  <a:srgbClr val="FF0000"/>
                </a:solidFill>
                <a:latin typeface="Arial" panose="020B0604020202020204"/>
                <a:cs typeface="Arial" panose="020B0604020202020204"/>
              </a:rPr>
              <a:t>Frame length:  </a:t>
            </a:r>
            <a:r>
              <a:rPr sz="2735" b="1" spc="-4" dirty="0">
                <a:latin typeface="Arial" panose="020B0604020202020204"/>
                <a:cs typeface="Arial" panose="020B0604020202020204"/>
              </a:rPr>
              <a:t>Minimum: 64 bytes </a:t>
            </a:r>
            <a:r>
              <a:rPr sz="2735" b="1" spc="-9" dirty="0">
                <a:latin typeface="Arial" panose="020B0604020202020204"/>
                <a:cs typeface="Arial" panose="020B0604020202020204"/>
              </a:rPr>
              <a:t>(512</a:t>
            </a:r>
            <a:r>
              <a:rPr sz="2735" b="1" spc="-60" dirty="0">
                <a:latin typeface="Arial" panose="020B0604020202020204"/>
                <a:cs typeface="Arial" panose="020B0604020202020204"/>
              </a:rPr>
              <a:t> </a:t>
            </a:r>
            <a:r>
              <a:rPr sz="2735" b="1" spc="-4" dirty="0">
                <a:latin typeface="Arial" panose="020B0604020202020204"/>
                <a:cs typeface="Arial" panose="020B0604020202020204"/>
              </a:rPr>
              <a:t>bits)</a:t>
            </a:r>
            <a:endParaRPr sz="2735">
              <a:latin typeface="Arial" panose="020B0604020202020204"/>
              <a:cs typeface="Arial" panose="020B0604020202020204"/>
            </a:endParaRPr>
          </a:p>
          <a:p>
            <a:pPr marL="609600"/>
            <a:r>
              <a:rPr sz="2735" b="1" spc="-9" dirty="0">
                <a:latin typeface="Arial" panose="020B0604020202020204"/>
                <a:cs typeface="Arial" panose="020B0604020202020204"/>
              </a:rPr>
              <a:t>Maximum: 1518 bytes (12,144</a:t>
            </a:r>
            <a:r>
              <a:rPr sz="2735" b="1" spc="13" dirty="0">
                <a:latin typeface="Arial" panose="020B0604020202020204"/>
                <a:cs typeface="Arial" panose="020B0604020202020204"/>
              </a:rPr>
              <a:t> </a:t>
            </a:r>
            <a:r>
              <a:rPr sz="2735" b="1" spc="-9" dirty="0">
                <a:latin typeface="Arial" panose="020B0604020202020204"/>
                <a:cs typeface="Arial" panose="020B0604020202020204"/>
              </a:rPr>
              <a:t>bits)</a:t>
            </a:r>
            <a:endParaRPr sz="2735">
              <a:latin typeface="Arial" panose="020B0604020202020204"/>
              <a:cs typeface="Arial" panose="020B0604020202020204"/>
            </a:endParaRPr>
          </a:p>
        </p:txBody>
      </p:sp>
      <p:sp>
        <p:nvSpPr>
          <p:cNvPr id="12" name="object 12"/>
          <p:cNvSpPr/>
          <p:nvPr/>
        </p:nvSpPr>
        <p:spPr>
          <a:xfrm>
            <a:off x="1055480" y="4240557"/>
            <a:ext cx="6972029" cy="65159"/>
          </a:xfrm>
          <a:custGeom>
            <a:avLst/>
            <a:gdLst/>
            <a:ahLst/>
            <a:cxnLst/>
            <a:rect l="l" t="t" r="r" b="b"/>
            <a:pathLst>
              <a:path w="8153400" h="76200">
                <a:moveTo>
                  <a:pt x="0" y="0"/>
                </a:moveTo>
                <a:lnTo>
                  <a:pt x="0" y="76200"/>
                </a:lnTo>
                <a:lnTo>
                  <a:pt x="8153400" y="76200"/>
                </a:lnTo>
                <a:lnTo>
                  <a:pt x="8153400" y="0"/>
                </a:lnTo>
                <a:lnTo>
                  <a:pt x="0" y="0"/>
                </a:lnTo>
                <a:close/>
              </a:path>
            </a:pathLst>
          </a:custGeom>
          <a:solidFill>
            <a:srgbClr val="009900"/>
          </a:solidFill>
        </p:spPr>
        <p:txBody>
          <a:bodyPr wrap="square" lIns="0" tIns="0" rIns="0" bIns="0" rtlCol="0"/>
          <a:lstStyle/>
          <a:p>
            <a:endParaRPr sz="2735"/>
          </a:p>
        </p:txBody>
      </p:sp>
      <p:sp>
        <p:nvSpPr>
          <p:cNvPr id="13" name="object 13"/>
          <p:cNvSpPr/>
          <p:nvPr/>
        </p:nvSpPr>
        <p:spPr>
          <a:xfrm>
            <a:off x="1086105" y="4158457"/>
            <a:ext cx="6906869" cy="24435"/>
          </a:xfrm>
          <a:custGeom>
            <a:avLst/>
            <a:gdLst/>
            <a:ahLst/>
            <a:cxnLst/>
            <a:rect l="l" t="t" r="r" b="b"/>
            <a:pathLst>
              <a:path w="8077200" h="28575">
                <a:moveTo>
                  <a:pt x="0" y="28194"/>
                </a:moveTo>
                <a:lnTo>
                  <a:pt x="8077200" y="28194"/>
                </a:lnTo>
                <a:lnTo>
                  <a:pt x="8077200" y="0"/>
                </a:lnTo>
                <a:lnTo>
                  <a:pt x="0" y="0"/>
                </a:lnTo>
                <a:lnTo>
                  <a:pt x="0" y="28194"/>
                </a:lnTo>
                <a:close/>
              </a:path>
            </a:pathLst>
          </a:custGeom>
          <a:solidFill>
            <a:srgbClr val="99FF33"/>
          </a:solidFill>
        </p:spPr>
        <p:txBody>
          <a:bodyPr wrap="square" lIns="0" tIns="0" rIns="0" bIns="0" rtlCol="0"/>
          <a:lstStyle/>
          <a:p>
            <a:endParaRPr sz="2735"/>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528" y="548680"/>
            <a:ext cx="7685923" cy="738664"/>
          </a:xfrm>
          <a:prstGeom prst="rect">
            <a:avLst/>
          </a:prstGeom>
        </p:spPr>
        <p:txBody>
          <a:bodyPr vert="horz" wrap="square" lIns="0" tIns="0" rIns="0" bIns="0" rtlCol="0" anchor="ctr">
            <a:spAutoFit/>
          </a:bodyPr>
          <a:lstStyle/>
          <a:p>
            <a:pPr marL="10795">
              <a:tabLst>
                <a:tab pos="1393825" algn="l"/>
              </a:tabLst>
            </a:pPr>
            <a:r>
              <a:rPr sz="2050" spc="-4" dirty="0">
                <a:solidFill>
                  <a:srgbClr val="3333CC"/>
                </a:solidFill>
              </a:rPr>
              <a:t>	</a:t>
            </a:r>
            <a:r>
              <a:rPr sz="2400" i="1" spc="-4" dirty="0"/>
              <a:t>Example of an Ethernet address in hexadecimal</a:t>
            </a:r>
            <a:r>
              <a:rPr sz="2400" i="1" spc="26" dirty="0"/>
              <a:t> </a:t>
            </a:r>
            <a:r>
              <a:rPr sz="2400" i="1" spc="-4" dirty="0"/>
              <a:t>notation</a:t>
            </a:r>
            <a:endParaRPr sz="2400" dirty="0"/>
          </a:p>
        </p:txBody>
      </p:sp>
      <p:sp>
        <p:nvSpPr>
          <p:cNvPr id="3" name="object 3"/>
          <p:cNvSpPr/>
          <p:nvPr/>
        </p:nvSpPr>
        <p:spPr>
          <a:xfrm>
            <a:off x="1972921" y="2785554"/>
            <a:ext cx="5197744" cy="1280376"/>
          </a:xfrm>
          <a:prstGeom prst="rect">
            <a:avLst/>
          </a:prstGeom>
          <a:blipFill>
            <a:blip r:embed="rId2" cstate="print"/>
            <a:stretch>
              <a:fillRect/>
            </a:stretch>
          </a:blipFill>
        </p:spPr>
        <p:txBody>
          <a:bodyPr wrap="square" lIns="0" tIns="0" rIns="0" bIns="0" rtlCol="0"/>
          <a:lstStyle/>
          <a:p>
            <a:endParaRPr sz="2735"/>
          </a:p>
        </p:txBody>
      </p:sp>
      <p:sp>
        <p:nvSpPr>
          <p:cNvPr id="4" name="object 4"/>
          <p:cNvSpPr/>
          <p:nvPr/>
        </p:nvSpPr>
        <p:spPr>
          <a:xfrm>
            <a:off x="792888" y="5804376"/>
            <a:ext cx="7493302" cy="65159"/>
          </a:xfrm>
          <a:custGeom>
            <a:avLst/>
            <a:gdLst/>
            <a:ahLst/>
            <a:cxnLst/>
            <a:rect l="l" t="t" r="r" b="b"/>
            <a:pathLst>
              <a:path w="8763000" h="76200">
                <a:moveTo>
                  <a:pt x="0" y="0"/>
                </a:moveTo>
                <a:lnTo>
                  <a:pt x="0" y="76200"/>
                </a:lnTo>
                <a:lnTo>
                  <a:pt x="8763000" y="76200"/>
                </a:lnTo>
                <a:lnTo>
                  <a:pt x="8763000" y="0"/>
                </a:lnTo>
                <a:lnTo>
                  <a:pt x="0" y="0"/>
                </a:lnTo>
                <a:close/>
              </a:path>
            </a:pathLst>
          </a:custGeom>
          <a:solidFill>
            <a:srgbClr val="FF0000"/>
          </a:solidFill>
        </p:spPr>
        <p:txBody>
          <a:bodyPr wrap="square" lIns="0" tIns="0" rIns="0" bIns="0" rtlCol="0"/>
          <a:lstStyle/>
          <a:p>
            <a:endParaRPr sz="2735"/>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533" y="1134344"/>
            <a:ext cx="6821827" cy="492443"/>
          </a:xfrm>
          <a:prstGeom prst="rect">
            <a:avLst/>
          </a:prstGeom>
        </p:spPr>
        <p:txBody>
          <a:bodyPr vert="horz" wrap="square" lIns="0" tIns="0" rIns="0" bIns="0" rtlCol="0" anchor="ctr">
            <a:spAutoFit/>
          </a:bodyPr>
          <a:lstStyle/>
          <a:p>
            <a:pPr marL="10795">
              <a:tabLst>
                <a:tab pos="1393825" algn="l"/>
              </a:tabLst>
            </a:pPr>
            <a:r>
              <a:rPr sz="2050" spc="-4" dirty="0">
                <a:solidFill>
                  <a:srgbClr val="3333CC"/>
                </a:solidFill>
              </a:rPr>
              <a:t>	</a:t>
            </a:r>
            <a:r>
              <a:rPr sz="3200" i="1" spc="-4" dirty="0"/>
              <a:t>Unicast and multicast</a:t>
            </a:r>
            <a:r>
              <a:rPr sz="3200" i="1" spc="-17" dirty="0"/>
              <a:t> </a:t>
            </a:r>
            <a:r>
              <a:rPr sz="3200" i="1" spc="-4" dirty="0"/>
              <a:t>addresses</a:t>
            </a:r>
            <a:endParaRPr sz="1710" dirty="0"/>
          </a:p>
        </p:txBody>
      </p:sp>
      <p:sp>
        <p:nvSpPr>
          <p:cNvPr id="3" name="object 3"/>
          <p:cNvSpPr/>
          <p:nvPr/>
        </p:nvSpPr>
        <p:spPr>
          <a:xfrm>
            <a:off x="1281582" y="2967348"/>
            <a:ext cx="6222698" cy="979993"/>
          </a:xfrm>
          <a:prstGeom prst="rect">
            <a:avLst/>
          </a:prstGeom>
          <a:blipFill>
            <a:blip r:embed="rId2" cstate="print"/>
            <a:stretch>
              <a:fillRect/>
            </a:stretch>
          </a:blipFill>
        </p:spPr>
        <p:txBody>
          <a:bodyPr wrap="square" lIns="0" tIns="0" rIns="0" bIns="0" rtlCol="0"/>
          <a:lstStyle/>
          <a:p>
            <a:endParaRPr sz="2735"/>
          </a:p>
        </p:txBody>
      </p:sp>
      <p:sp>
        <p:nvSpPr>
          <p:cNvPr id="4" name="object 4"/>
          <p:cNvSpPr/>
          <p:nvPr/>
        </p:nvSpPr>
        <p:spPr>
          <a:xfrm>
            <a:off x="792888" y="5804376"/>
            <a:ext cx="7493302" cy="65159"/>
          </a:xfrm>
          <a:custGeom>
            <a:avLst/>
            <a:gdLst/>
            <a:ahLst/>
            <a:cxnLst/>
            <a:rect l="l" t="t" r="r" b="b"/>
            <a:pathLst>
              <a:path w="8763000" h="76200">
                <a:moveTo>
                  <a:pt x="0" y="0"/>
                </a:moveTo>
                <a:lnTo>
                  <a:pt x="0" y="76200"/>
                </a:lnTo>
                <a:lnTo>
                  <a:pt x="8763000" y="76200"/>
                </a:lnTo>
                <a:lnTo>
                  <a:pt x="8763000" y="0"/>
                </a:lnTo>
                <a:lnTo>
                  <a:pt x="0" y="0"/>
                </a:lnTo>
                <a:close/>
              </a:path>
            </a:pathLst>
          </a:custGeom>
          <a:solidFill>
            <a:srgbClr val="FF0000"/>
          </a:solidFill>
        </p:spPr>
        <p:txBody>
          <a:bodyPr wrap="square" lIns="0" tIns="0" rIns="0" bIns="0" rtlCol="0"/>
          <a:lstStyle/>
          <a:p>
            <a:endParaRPr sz="2735"/>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82196" y="1226947"/>
            <a:ext cx="361090" cy="126517"/>
          </a:xfrm>
          <a:custGeom>
            <a:avLst/>
            <a:gdLst/>
            <a:ahLst/>
            <a:cxnLst/>
            <a:rect l="l" t="t" r="r" b="b"/>
            <a:pathLst>
              <a:path w="422275" h="147955">
                <a:moveTo>
                  <a:pt x="0" y="0"/>
                </a:moveTo>
                <a:lnTo>
                  <a:pt x="0" y="147827"/>
                </a:lnTo>
                <a:lnTo>
                  <a:pt x="422147" y="147827"/>
                </a:lnTo>
                <a:lnTo>
                  <a:pt x="422147" y="0"/>
                </a:lnTo>
                <a:lnTo>
                  <a:pt x="0" y="0"/>
                </a:lnTo>
                <a:close/>
              </a:path>
            </a:pathLst>
          </a:custGeom>
          <a:solidFill>
            <a:srgbClr val="3333CC"/>
          </a:solidFill>
        </p:spPr>
        <p:txBody>
          <a:bodyPr wrap="square" lIns="0" tIns="0" rIns="0" bIns="0" rtlCol="0"/>
          <a:lstStyle/>
          <a:p>
            <a:endParaRPr sz="2735"/>
          </a:p>
        </p:txBody>
      </p:sp>
      <p:sp>
        <p:nvSpPr>
          <p:cNvPr id="3" name="object 3"/>
          <p:cNvSpPr/>
          <p:nvPr/>
        </p:nvSpPr>
        <p:spPr>
          <a:xfrm>
            <a:off x="1398869" y="1226947"/>
            <a:ext cx="314718" cy="126408"/>
          </a:xfrm>
          <a:prstGeom prst="rect">
            <a:avLst/>
          </a:prstGeom>
          <a:blipFill>
            <a:blip r:embed="rId2" cstate="print"/>
            <a:stretch>
              <a:fillRect/>
            </a:stretch>
          </a:blipFill>
        </p:spPr>
        <p:txBody>
          <a:bodyPr wrap="square" lIns="0" tIns="0" rIns="0" bIns="0" rtlCol="0"/>
          <a:lstStyle/>
          <a:p>
            <a:endParaRPr sz="2735"/>
          </a:p>
        </p:txBody>
      </p:sp>
      <p:sp>
        <p:nvSpPr>
          <p:cNvPr id="4" name="object 4"/>
          <p:cNvSpPr/>
          <p:nvPr/>
        </p:nvSpPr>
        <p:spPr>
          <a:xfrm>
            <a:off x="727729" y="1226947"/>
            <a:ext cx="479571" cy="19547"/>
          </a:xfrm>
          <a:prstGeom prst="rect">
            <a:avLst/>
          </a:prstGeom>
          <a:blipFill>
            <a:blip r:embed="rId3" cstate="print"/>
            <a:stretch>
              <a:fillRect/>
            </a:stretch>
          </a:blipFill>
        </p:spPr>
        <p:txBody>
          <a:bodyPr wrap="square" lIns="0" tIns="0" rIns="0" bIns="0" rtlCol="0"/>
          <a:lstStyle/>
          <a:p>
            <a:endParaRPr sz="2735"/>
          </a:p>
        </p:txBody>
      </p:sp>
      <p:sp>
        <p:nvSpPr>
          <p:cNvPr id="5" name="object 5"/>
          <p:cNvSpPr/>
          <p:nvPr/>
        </p:nvSpPr>
        <p:spPr>
          <a:xfrm>
            <a:off x="1284514" y="1226947"/>
            <a:ext cx="0" cy="167785"/>
          </a:xfrm>
          <a:custGeom>
            <a:avLst/>
            <a:gdLst/>
            <a:ahLst/>
            <a:cxnLst/>
            <a:rect l="l" t="t" r="r" b="b"/>
            <a:pathLst>
              <a:path h="196215">
                <a:moveTo>
                  <a:pt x="0" y="0"/>
                </a:moveTo>
                <a:lnTo>
                  <a:pt x="0" y="195833"/>
                </a:lnTo>
              </a:path>
            </a:pathLst>
          </a:custGeom>
          <a:ln w="31241">
            <a:solidFill>
              <a:srgbClr val="1C1C1C"/>
            </a:solidFill>
          </a:ln>
        </p:spPr>
        <p:txBody>
          <a:bodyPr wrap="square" lIns="0" tIns="0" rIns="0" bIns="0" rtlCol="0"/>
          <a:lstStyle/>
          <a:p>
            <a:endParaRPr sz="2735"/>
          </a:p>
        </p:txBody>
      </p:sp>
      <p:sp>
        <p:nvSpPr>
          <p:cNvPr id="6" name="object 6"/>
          <p:cNvSpPr/>
          <p:nvPr/>
        </p:nvSpPr>
        <p:spPr>
          <a:xfrm>
            <a:off x="1053525" y="2188044"/>
            <a:ext cx="977387" cy="484783"/>
          </a:xfrm>
          <a:prstGeom prst="rect">
            <a:avLst/>
          </a:prstGeom>
          <a:blipFill>
            <a:blip r:embed="rId4" cstate="print"/>
            <a:stretch>
              <a:fillRect/>
            </a:stretch>
          </a:blipFill>
        </p:spPr>
        <p:txBody>
          <a:bodyPr wrap="square" lIns="0" tIns="0" rIns="0" bIns="0" rtlCol="0"/>
          <a:lstStyle/>
          <a:p>
            <a:endParaRPr sz="2735"/>
          </a:p>
        </p:txBody>
      </p:sp>
      <p:sp>
        <p:nvSpPr>
          <p:cNvPr id="7" name="object 7"/>
          <p:cNvSpPr txBox="1">
            <a:spLocks noGrp="1"/>
          </p:cNvSpPr>
          <p:nvPr>
            <p:ph type="title"/>
          </p:nvPr>
        </p:nvSpPr>
        <p:spPr>
          <a:xfrm>
            <a:off x="1234885" y="2220047"/>
            <a:ext cx="614125" cy="368434"/>
          </a:xfrm>
          <a:prstGeom prst="rect">
            <a:avLst/>
          </a:prstGeom>
        </p:spPr>
        <p:txBody>
          <a:bodyPr vert="horz" wrap="square" lIns="0" tIns="0" rIns="0" bIns="0" rtlCol="0" anchor="ctr">
            <a:spAutoFit/>
          </a:bodyPr>
          <a:lstStyle/>
          <a:p>
            <a:pPr marL="10795"/>
            <a:r>
              <a:rPr sz="2395" i="1" dirty="0">
                <a:solidFill>
                  <a:srgbClr val="FF0000"/>
                </a:solidFill>
                <a:latin typeface="Times New Roman" panose="02020603050405020304"/>
                <a:cs typeface="Times New Roman" panose="02020603050405020304"/>
              </a:rPr>
              <a:t>Note</a:t>
            </a:r>
            <a:endParaRPr sz="2395">
              <a:latin typeface="Times New Roman" panose="02020603050405020304"/>
              <a:cs typeface="Times New Roman" panose="02020603050405020304"/>
            </a:endParaRPr>
          </a:p>
        </p:txBody>
      </p:sp>
      <p:sp>
        <p:nvSpPr>
          <p:cNvPr id="8" name="object 8"/>
          <p:cNvSpPr/>
          <p:nvPr/>
        </p:nvSpPr>
        <p:spPr>
          <a:xfrm>
            <a:off x="1053525" y="2741896"/>
            <a:ext cx="6972029" cy="65159"/>
          </a:xfrm>
          <a:custGeom>
            <a:avLst/>
            <a:gdLst/>
            <a:ahLst/>
            <a:cxnLst/>
            <a:rect l="l" t="t" r="r" b="b"/>
            <a:pathLst>
              <a:path w="8153400" h="76200">
                <a:moveTo>
                  <a:pt x="0" y="0"/>
                </a:moveTo>
                <a:lnTo>
                  <a:pt x="0" y="76200"/>
                </a:lnTo>
                <a:lnTo>
                  <a:pt x="8153400" y="76200"/>
                </a:lnTo>
                <a:lnTo>
                  <a:pt x="8153400" y="0"/>
                </a:lnTo>
                <a:lnTo>
                  <a:pt x="0" y="0"/>
                </a:lnTo>
                <a:close/>
              </a:path>
            </a:pathLst>
          </a:custGeom>
          <a:solidFill>
            <a:srgbClr val="009900"/>
          </a:solidFill>
        </p:spPr>
        <p:txBody>
          <a:bodyPr wrap="square" lIns="0" tIns="0" rIns="0" bIns="0" rtlCol="0"/>
          <a:lstStyle/>
          <a:p>
            <a:endParaRPr sz="2735"/>
          </a:p>
        </p:txBody>
      </p:sp>
      <p:sp>
        <p:nvSpPr>
          <p:cNvPr id="9" name="object 9"/>
          <p:cNvSpPr/>
          <p:nvPr/>
        </p:nvSpPr>
        <p:spPr>
          <a:xfrm>
            <a:off x="1086105" y="2853320"/>
            <a:ext cx="6906869" cy="572857"/>
          </a:xfrm>
          <a:custGeom>
            <a:avLst/>
            <a:gdLst/>
            <a:ahLst/>
            <a:cxnLst/>
            <a:rect l="l" t="t" r="r" b="b"/>
            <a:pathLst>
              <a:path w="8077200" h="669925">
                <a:moveTo>
                  <a:pt x="0" y="0"/>
                </a:moveTo>
                <a:lnTo>
                  <a:pt x="0" y="669798"/>
                </a:lnTo>
                <a:lnTo>
                  <a:pt x="8077200" y="669798"/>
                </a:lnTo>
                <a:lnTo>
                  <a:pt x="8077200" y="0"/>
                </a:lnTo>
                <a:lnTo>
                  <a:pt x="0" y="0"/>
                </a:lnTo>
                <a:close/>
              </a:path>
            </a:pathLst>
          </a:custGeom>
          <a:solidFill>
            <a:srgbClr val="99FF33"/>
          </a:solidFill>
        </p:spPr>
        <p:txBody>
          <a:bodyPr wrap="square" lIns="0" tIns="0" rIns="0" bIns="0" rtlCol="0"/>
          <a:lstStyle/>
          <a:p>
            <a:endParaRPr sz="2735"/>
          </a:p>
        </p:txBody>
      </p:sp>
      <p:sp>
        <p:nvSpPr>
          <p:cNvPr id="10" name="object 10"/>
          <p:cNvSpPr/>
          <p:nvPr/>
        </p:nvSpPr>
        <p:spPr>
          <a:xfrm>
            <a:off x="1086105" y="3425416"/>
            <a:ext cx="6906869" cy="734126"/>
          </a:xfrm>
          <a:custGeom>
            <a:avLst/>
            <a:gdLst/>
            <a:ahLst/>
            <a:cxnLst/>
            <a:rect l="l" t="t" r="r" b="b"/>
            <a:pathLst>
              <a:path w="8077200" h="858520">
                <a:moveTo>
                  <a:pt x="0" y="0"/>
                </a:moveTo>
                <a:lnTo>
                  <a:pt x="0" y="858012"/>
                </a:lnTo>
                <a:lnTo>
                  <a:pt x="8077200" y="858012"/>
                </a:lnTo>
                <a:lnTo>
                  <a:pt x="8077200" y="0"/>
                </a:lnTo>
                <a:lnTo>
                  <a:pt x="0" y="0"/>
                </a:lnTo>
                <a:close/>
              </a:path>
            </a:pathLst>
          </a:custGeom>
          <a:solidFill>
            <a:srgbClr val="99FF33"/>
          </a:solidFill>
        </p:spPr>
        <p:txBody>
          <a:bodyPr wrap="square" lIns="0" tIns="0" rIns="0" bIns="0" rtlCol="0"/>
          <a:lstStyle/>
          <a:p>
            <a:endParaRPr sz="2735"/>
          </a:p>
        </p:txBody>
      </p:sp>
      <p:sp>
        <p:nvSpPr>
          <p:cNvPr id="11" name="object 11"/>
          <p:cNvSpPr/>
          <p:nvPr/>
        </p:nvSpPr>
        <p:spPr>
          <a:xfrm>
            <a:off x="1055480" y="4631512"/>
            <a:ext cx="6972029" cy="65159"/>
          </a:xfrm>
          <a:custGeom>
            <a:avLst/>
            <a:gdLst/>
            <a:ahLst/>
            <a:cxnLst/>
            <a:rect l="l" t="t" r="r" b="b"/>
            <a:pathLst>
              <a:path w="8153400" h="76200">
                <a:moveTo>
                  <a:pt x="0" y="0"/>
                </a:moveTo>
                <a:lnTo>
                  <a:pt x="0" y="76200"/>
                </a:lnTo>
                <a:lnTo>
                  <a:pt x="8153400" y="76200"/>
                </a:lnTo>
                <a:lnTo>
                  <a:pt x="8153400" y="0"/>
                </a:lnTo>
                <a:lnTo>
                  <a:pt x="0" y="0"/>
                </a:lnTo>
                <a:close/>
              </a:path>
            </a:pathLst>
          </a:custGeom>
          <a:solidFill>
            <a:srgbClr val="009900"/>
          </a:solidFill>
        </p:spPr>
        <p:txBody>
          <a:bodyPr wrap="square" lIns="0" tIns="0" rIns="0" bIns="0" rtlCol="0"/>
          <a:lstStyle/>
          <a:p>
            <a:endParaRPr sz="2735"/>
          </a:p>
        </p:txBody>
      </p:sp>
      <p:sp>
        <p:nvSpPr>
          <p:cNvPr id="12" name="object 12"/>
          <p:cNvSpPr/>
          <p:nvPr/>
        </p:nvSpPr>
        <p:spPr>
          <a:xfrm>
            <a:off x="1086105" y="4158457"/>
            <a:ext cx="6906869" cy="440910"/>
          </a:xfrm>
          <a:custGeom>
            <a:avLst/>
            <a:gdLst/>
            <a:ahLst/>
            <a:cxnLst/>
            <a:rect l="l" t="t" r="r" b="b"/>
            <a:pathLst>
              <a:path w="8077200" h="515620">
                <a:moveTo>
                  <a:pt x="0" y="0"/>
                </a:moveTo>
                <a:lnTo>
                  <a:pt x="0" y="515112"/>
                </a:lnTo>
                <a:lnTo>
                  <a:pt x="8077200" y="515112"/>
                </a:lnTo>
                <a:lnTo>
                  <a:pt x="8077200" y="0"/>
                </a:lnTo>
                <a:lnTo>
                  <a:pt x="0" y="0"/>
                </a:lnTo>
                <a:close/>
              </a:path>
            </a:pathLst>
          </a:custGeom>
          <a:solidFill>
            <a:srgbClr val="99FF33"/>
          </a:solidFill>
        </p:spPr>
        <p:txBody>
          <a:bodyPr wrap="square" lIns="0" tIns="0" rIns="0" bIns="0" rtlCol="0"/>
          <a:lstStyle/>
          <a:p>
            <a:endParaRPr sz="2735"/>
          </a:p>
        </p:txBody>
      </p:sp>
      <p:sp>
        <p:nvSpPr>
          <p:cNvPr id="13" name="object 13"/>
          <p:cNvSpPr txBox="1"/>
          <p:nvPr/>
        </p:nvSpPr>
        <p:spPr>
          <a:xfrm>
            <a:off x="1086105" y="2883075"/>
            <a:ext cx="6906869" cy="1684051"/>
          </a:xfrm>
          <a:prstGeom prst="rect">
            <a:avLst/>
          </a:prstGeom>
        </p:spPr>
        <p:txBody>
          <a:bodyPr vert="horz" wrap="square" lIns="0" tIns="0" rIns="0" bIns="0" rtlCol="0">
            <a:spAutoFit/>
          </a:bodyPr>
          <a:lstStyle/>
          <a:p>
            <a:pPr marL="226695" marR="221615" algn="ctr"/>
            <a:r>
              <a:rPr sz="2735" b="1" spc="-4" dirty="0">
                <a:latin typeface="Arial" panose="020B0604020202020204"/>
                <a:cs typeface="Arial" panose="020B0604020202020204"/>
              </a:rPr>
              <a:t>The </a:t>
            </a:r>
            <a:r>
              <a:rPr sz="2735" b="1" spc="-9" dirty="0">
                <a:latin typeface="Arial" panose="020B0604020202020204"/>
                <a:cs typeface="Arial" panose="020B0604020202020204"/>
              </a:rPr>
              <a:t>least significant </a:t>
            </a:r>
            <a:r>
              <a:rPr sz="2735" b="1" spc="-4" dirty="0">
                <a:latin typeface="Arial" panose="020B0604020202020204"/>
                <a:cs typeface="Arial" panose="020B0604020202020204"/>
              </a:rPr>
              <a:t>bit of the first </a:t>
            </a:r>
            <a:r>
              <a:rPr sz="2735" b="1" spc="-9" dirty="0">
                <a:latin typeface="Arial" panose="020B0604020202020204"/>
                <a:cs typeface="Arial" panose="020B0604020202020204"/>
              </a:rPr>
              <a:t>byte  </a:t>
            </a:r>
            <a:r>
              <a:rPr sz="2735" b="1" spc="-4" dirty="0">
                <a:latin typeface="Arial" panose="020B0604020202020204"/>
                <a:cs typeface="Arial" panose="020B0604020202020204"/>
              </a:rPr>
              <a:t>defines the type of</a:t>
            </a:r>
            <a:r>
              <a:rPr sz="2735" b="1" spc="-103" dirty="0">
                <a:latin typeface="Arial" panose="020B0604020202020204"/>
                <a:cs typeface="Arial" panose="020B0604020202020204"/>
              </a:rPr>
              <a:t> </a:t>
            </a:r>
            <a:r>
              <a:rPr sz="2735" b="1" spc="-4" dirty="0">
                <a:latin typeface="Arial" panose="020B0604020202020204"/>
                <a:cs typeface="Arial" panose="020B0604020202020204"/>
              </a:rPr>
              <a:t>address.</a:t>
            </a:r>
            <a:endParaRPr sz="2735">
              <a:latin typeface="Arial" panose="020B0604020202020204"/>
              <a:cs typeface="Arial" panose="020B0604020202020204"/>
            </a:endParaRPr>
          </a:p>
          <a:p>
            <a:pPr marL="466725" marR="459740" algn="ctr"/>
            <a:r>
              <a:rPr sz="2735" b="1" spc="-4" dirty="0">
                <a:latin typeface="Arial" panose="020B0604020202020204"/>
                <a:cs typeface="Arial" panose="020B0604020202020204"/>
              </a:rPr>
              <a:t>If the bit is </a:t>
            </a:r>
            <a:r>
              <a:rPr sz="2735" b="1" spc="-4" dirty="0">
                <a:solidFill>
                  <a:srgbClr val="FF0000"/>
                </a:solidFill>
                <a:latin typeface="Arial" panose="020B0604020202020204"/>
                <a:cs typeface="Arial" panose="020B0604020202020204"/>
              </a:rPr>
              <a:t>0</a:t>
            </a:r>
            <a:r>
              <a:rPr sz="2735" b="1" spc="-4" dirty="0">
                <a:latin typeface="Arial" panose="020B0604020202020204"/>
                <a:cs typeface="Arial" panose="020B0604020202020204"/>
              </a:rPr>
              <a:t>, the </a:t>
            </a:r>
            <a:r>
              <a:rPr sz="2735" b="1" spc="-9" dirty="0">
                <a:latin typeface="Arial" panose="020B0604020202020204"/>
                <a:cs typeface="Arial" panose="020B0604020202020204"/>
              </a:rPr>
              <a:t>address </a:t>
            </a:r>
            <a:r>
              <a:rPr sz="2735" b="1" spc="-4" dirty="0">
                <a:latin typeface="Arial" panose="020B0604020202020204"/>
                <a:cs typeface="Arial" panose="020B0604020202020204"/>
              </a:rPr>
              <a:t>is </a:t>
            </a:r>
            <a:r>
              <a:rPr sz="2735" b="1" spc="-9" dirty="0">
                <a:latin typeface="Arial" panose="020B0604020202020204"/>
                <a:cs typeface="Arial" panose="020B0604020202020204"/>
              </a:rPr>
              <a:t>unicast;  otherwise, </a:t>
            </a:r>
            <a:r>
              <a:rPr sz="2735" b="1" spc="-4" dirty="0">
                <a:latin typeface="Arial" panose="020B0604020202020204"/>
                <a:cs typeface="Arial" panose="020B0604020202020204"/>
              </a:rPr>
              <a:t>it is</a:t>
            </a:r>
            <a:r>
              <a:rPr sz="2735" b="1" spc="-26" dirty="0">
                <a:latin typeface="Arial" panose="020B0604020202020204"/>
                <a:cs typeface="Arial" panose="020B0604020202020204"/>
              </a:rPr>
              <a:t> </a:t>
            </a:r>
            <a:r>
              <a:rPr sz="2735" b="1" spc="-9" dirty="0">
                <a:latin typeface="Arial" panose="020B0604020202020204"/>
                <a:cs typeface="Arial" panose="020B0604020202020204"/>
              </a:rPr>
              <a:t>multicast.</a:t>
            </a:r>
            <a:endParaRPr sz="2735">
              <a:latin typeface="Arial" panose="020B0604020202020204"/>
              <a:cs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82196" y="1226947"/>
            <a:ext cx="361090" cy="126517"/>
          </a:xfrm>
          <a:custGeom>
            <a:avLst/>
            <a:gdLst/>
            <a:ahLst/>
            <a:cxnLst/>
            <a:rect l="l" t="t" r="r" b="b"/>
            <a:pathLst>
              <a:path w="422275" h="147955">
                <a:moveTo>
                  <a:pt x="0" y="0"/>
                </a:moveTo>
                <a:lnTo>
                  <a:pt x="0" y="147827"/>
                </a:lnTo>
                <a:lnTo>
                  <a:pt x="422147" y="147827"/>
                </a:lnTo>
                <a:lnTo>
                  <a:pt x="422147" y="0"/>
                </a:lnTo>
                <a:lnTo>
                  <a:pt x="0" y="0"/>
                </a:lnTo>
                <a:close/>
              </a:path>
            </a:pathLst>
          </a:custGeom>
          <a:solidFill>
            <a:srgbClr val="3333CC"/>
          </a:solidFill>
        </p:spPr>
        <p:txBody>
          <a:bodyPr wrap="square" lIns="0" tIns="0" rIns="0" bIns="0" rtlCol="0"/>
          <a:lstStyle/>
          <a:p>
            <a:endParaRPr sz="2735"/>
          </a:p>
        </p:txBody>
      </p:sp>
      <p:sp>
        <p:nvSpPr>
          <p:cNvPr id="3" name="object 3"/>
          <p:cNvSpPr/>
          <p:nvPr/>
        </p:nvSpPr>
        <p:spPr>
          <a:xfrm>
            <a:off x="1398869" y="1226947"/>
            <a:ext cx="314718" cy="126408"/>
          </a:xfrm>
          <a:prstGeom prst="rect">
            <a:avLst/>
          </a:prstGeom>
          <a:blipFill>
            <a:blip r:embed="rId2" cstate="print"/>
            <a:stretch>
              <a:fillRect/>
            </a:stretch>
          </a:blipFill>
        </p:spPr>
        <p:txBody>
          <a:bodyPr wrap="square" lIns="0" tIns="0" rIns="0" bIns="0" rtlCol="0"/>
          <a:lstStyle/>
          <a:p>
            <a:endParaRPr sz="2735"/>
          </a:p>
        </p:txBody>
      </p:sp>
      <p:sp>
        <p:nvSpPr>
          <p:cNvPr id="4" name="object 4"/>
          <p:cNvSpPr/>
          <p:nvPr/>
        </p:nvSpPr>
        <p:spPr>
          <a:xfrm>
            <a:off x="727729" y="1226947"/>
            <a:ext cx="479571" cy="19547"/>
          </a:xfrm>
          <a:prstGeom prst="rect">
            <a:avLst/>
          </a:prstGeom>
          <a:blipFill>
            <a:blip r:embed="rId3" cstate="print"/>
            <a:stretch>
              <a:fillRect/>
            </a:stretch>
          </a:blipFill>
        </p:spPr>
        <p:txBody>
          <a:bodyPr wrap="square" lIns="0" tIns="0" rIns="0" bIns="0" rtlCol="0"/>
          <a:lstStyle/>
          <a:p>
            <a:endParaRPr sz="2735"/>
          </a:p>
        </p:txBody>
      </p:sp>
      <p:sp>
        <p:nvSpPr>
          <p:cNvPr id="5" name="object 5"/>
          <p:cNvSpPr/>
          <p:nvPr/>
        </p:nvSpPr>
        <p:spPr>
          <a:xfrm>
            <a:off x="1284514" y="1226947"/>
            <a:ext cx="0" cy="167785"/>
          </a:xfrm>
          <a:custGeom>
            <a:avLst/>
            <a:gdLst/>
            <a:ahLst/>
            <a:cxnLst/>
            <a:rect l="l" t="t" r="r" b="b"/>
            <a:pathLst>
              <a:path h="196215">
                <a:moveTo>
                  <a:pt x="0" y="0"/>
                </a:moveTo>
                <a:lnTo>
                  <a:pt x="0" y="195833"/>
                </a:lnTo>
              </a:path>
            </a:pathLst>
          </a:custGeom>
          <a:ln w="31241">
            <a:solidFill>
              <a:srgbClr val="1C1C1C"/>
            </a:solidFill>
          </a:ln>
        </p:spPr>
        <p:txBody>
          <a:bodyPr wrap="square" lIns="0" tIns="0" rIns="0" bIns="0" rtlCol="0"/>
          <a:lstStyle/>
          <a:p>
            <a:endParaRPr sz="2735"/>
          </a:p>
        </p:txBody>
      </p:sp>
      <p:sp>
        <p:nvSpPr>
          <p:cNvPr id="6" name="object 6"/>
          <p:cNvSpPr/>
          <p:nvPr/>
        </p:nvSpPr>
        <p:spPr>
          <a:xfrm>
            <a:off x="1053525" y="2188044"/>
            <a:ext cx="977387" cy="484783"/>
          </a:xfrm>
          <a:prstGeom prst="rect">
            <a:avLst/>
          </a:prstGeom>
          <a:blipFill>
            <a:blip r:embed="rId4" cstate="print"/>
            <a:stretch>
              <a:fillRect/>
            </a:stretch>
          </a:blipFill>
        </p:spPr>
        <p:txBody>
          <a:bodyPr wrap="square" lIns="0" tIns="0" rIns="0" bIns="0" rtlCol="0"/>
          <a:lstStyle/>
          <a:p>
            <a:endParaRPr sz="2735"/>
          </a:p>
        </p:txBody>
      </p:sp>
      <p:sp>
        <p:nvSpPr>
          <p:cNvPr id="7" name="object 7"/>
          <p:cNvSpPr txBox="1">
            <a:spLocks noGrp="1"/>
          </p:cNvSpPr>
          <p:nvPr>
            <p:ph type="title"/>
          </p:nvPr>
        </p:nvSpPr>
        <p:spPr>
          <a:xfrm>
            <a:off x="1234885" y="2220047"/>
            <a:ext cx="614125" cy="368434"/>
          </a:xfrm>
          <a:prstGeom prst="rect">
            <a:avLst/>
          </a:prstGeom>
        </p:spPr>
        <p:txBody>
          <a:bodyPr vert="horz" wrap="square" lIns="0" tIns="0" rIns="0" bIns="0" rtlCol="0" anchor="ctr">
            <a:spAutoFit/>
          </a:bodyPr>
          <a:lstStyle/>
          <a:p>
            <a:pPr marL="10795"/>
            <a:r>
              <a:rPr sz="2395" i="1" dirty="0">
                <a:solidFill>
                  <a:srgbClr val="FF0000"/>
                </a:solidFill>
                <a:latin typeface="Times New Roman" panose="02020603050405020304"/>
                <a:cs typeface="Times New Roman" panose="02020603050405020304"/>
              </a:rPr>
              <a:t>Note</a:t>
            </a:r>
            <a:endParaRPr sz="2395">
              <a:latin typeface="Times New Roman" panose="02020603050405020304"/>
              <a:cs typeface="Times New Roman" panose="02020603050405020304"/>
            </a:endParaRPr>
          </a:p>
        </p:txBody>
      </p:sp>
      <p:sp>
        <p:nvSpPr>
          <p:cNvPr id="8" name="object 8"/>
          <p:cNvSpPr/>
          <p:nvPr/>
        </p:nvSpPr>
        <p:spPr>
          <a:xfrm>
            <a:off x="1053525" y="2741896"/>
            <a:ext cx="6972029" cy="65159"/>
          </a:xfrm>
          <a:custGeom>
            <a:avLst/>
            <a:gdLst/>
            <a:ahLst/>
            <a:cxnLst/>
            <a:rect l="l" t="t" r="r" b="b"/>
            <a:pathLst>
              <a:path w="8153400" h="76200">
                <a:moveTo>
                  <a:pt x="0" y="0"/>
                </a:moveTo>
                <a:lnTo>
                  <a:pt x="0" y="76200"/>
                </a:lnTo>
                <a:lnTo>
                  <a:pt x="8153400" y="76200"/>
                </a:lnTo>
                <a:lnTo>
                  <a:pt x="8153400" y="0"/>
                </a:lnTo>
                <a:lnTo>
                  <a:pt x="0" y="0"/>
                </a:lnTo>
                <a:close/>
              </a:path>
            </a:pathLst>
          </a:custGeom>
          <a:solidFill>
            <a:srgbClr val="009900"/>
          </a:solidFill>
        </p:spPr>
        <p:txBody>
          <a:bodyPr wrap="square" lIns="0" tIns="0" rIns="0" bIns="0" rtlCol="0"/>
          <a:lstStyle/>
          <a:p>
            <a:endParaRPr sz="2735"/>
          </a:p>
        </p:txBody>
      </p:sp>
      <p:sp>
        <p:nvSpPr>
          <p:cNvPr id="9" name="object 9"/>
          <p:cNvSpPr/>
          <p:nvPr/>
        </p:nvSpPr>
        <p:spPr>
          <a:xfrm>
            <a:off x="1086105" y="2853320"/>
            <a:ext cx="6906869" cy="572857"/>
          </a:xfrm>
          <a:custGeom>
            <a:avLst/>
            <a:gdLst/>
            <a:ahLst/>
            <a:cxnLst/>
            <a:rect l="l" t="t" r="r" b="b"/>
            <a:pathLst>
              <a:path w="8077200" h="669925">
                <a:moveTo>
                  <a:pt x="0" y="0"/>
                </a:moveTo>
                <a:lnTo>
                  <a:pt x="0" y="669798"/>
                </a:lnTo>
                <a:lnTo>
                  <a:pt x="8077200" y="669798"/>
                </a:lnTo>
                <a:lnTo>
                  <a:pt x="8077200" y="0"/>
                </a:lnTo>
                <a:lnTo>
                  <a:pt x="0" y="0"/>
                </a:lnTo>
                <a:close/>
              </a:path>
            </a:pathLst>
          </a:custGeom>
          <a:solidFill>
            <a:srgbClr val="99FF33"/>
          </a:solidFill>
        </p:spPr>
        <p:txBody>
          <a:bodyPr wrap="square" lIns="0" tIns="0" rIns="0" bIns="0" rtlCol="0"/>
          <a:lstStyle/>
          <a:p>
            <a:endParaRPr sz="2735"/>
          </a:p>
        </p:txBody>
      </p:sp>
      <p:sp>
        <p:nvSpPr>
          <p:cNvPr id="10" name="object 10"/>
          <p:cNvSpPr/>
          <p:nvPr/>
        </p:nvSpPr>
        <p:spPr>
          <a:xfrm>
            <a:off x="1086105" y="3425416"/>
            <a:ext cx="6906869" cy="734126"/>
          </a:xfrm>
          <a:custGeom>
            <a:avLst/>
            <a:gdLst/>
            <a:ahLst/>
            <a:cxnLst/>
            <a:rect l="l" t="t" r="r" b="b"/>
            <a:pathLst>
              <a:path w="8077200" h="858520">
                <a:moveTo>
                  <a:pt x="0" y="0"/>
                </a:moveTo>
                <a:lnTo>
                  <a:pt x="0" y="858012"/>
                </a:lnTo>
                <a:lnTo>
                  <a:pt x="8077200" y="858012"/>
                </a:lnTo>
                <a:lnTo>
                  <a:pt x="8077200" y="0"/>
                </a:lnTo>
                <a:lnTo>
                  <a:pt x="0" y="0"/>
                </a:lnTo>
                <a:close/>
              </a:path>
            </a:pathLst>
          </a:custGeom>
          <a:solidFill>
            <a:srgbClr val="99FF33"/>
          </a:solidFill>
        </p:spPr>
        <p:txBody>
          <a:bodyPr wrap="square" lIns="0" tIns="0" rIns="0" bIns="0" rtlCol="0"/>
          <a:lstStyle/>
          <a:p>
            <a:endParaRPr sz="2735"/>
          </a:p>
        </p:txBody>
      </p:sp>
      <p:sp>
        <p:nvSpPr>
          <p:cNvPr id="11" name="object 11"/>
          <p:cNvSpPr txBox="1"/>
          <p:nvPr/>
        </p:nvSpPr>
        <p:spPr>
          <a:xfrm>
            <a:off x="1086105" y="2883075"/>
            <a:ext cx="6906869" cy="1263038"/>
          </a:xfrm>
          <a:prstGeom prst="rect">
            <a:avLst/>
          </a:prstGeom>
        </p:spPr>
        <p:txBody>
          <a:bodyPr vert="horz" wrap="square" lIns="0" tIns="0" rIns="0" bIns="0" rtlCol="0">
            <a:spAutoFit/>
          </a:bodyPr>
          <a:lstStyle/>
          <a:p>
            <a:pPr marL="186055" marR="180340" indent="-2540" algn="ctr"/>
            <a:r>
              <a:rPr sz="2735" b="1" spc="-4" dirty="0">
                <a:latin typeface="Arial" panose="020B0604020202020204"/>
                <a:cs typeface="Arial" panose="020B0604020202020204"/>
              </a:rPr>
              <a:t>The </a:t>
            </a:r>
            <a:r>
              <a:rPr sz="2735" b="1" spc="-9" dirty="0">
                <a:latin typeface="Arial" panose="020B0604020202020204"/>
                <a:cs typeface="Arial" panose="020B0604020202020204"/>
              </a:rPr>
              <a:t>broadcast destination address </a:t>
            </a:r>
            <a:r>
              <a:rPr sz="2735" b="1" spc="-4" dirty="0">
                <a:latin typeface="Arial" panose="020B0604020202020204"/>
                <a:cs typeface="Arial" panose="020B0604020202020204"/>
              </a:rPr>
              <a:t>is a  </a:t>
            </a:r>
            <a:r>
              <a:rPr sz="2735" b="1" spc="-9" dirty="0">
                <a:latin typeface="Arial" panose="020B0604020202020204"/>
                <a:cs typeface="Arial" panose="020B0604020202020204"/>
              </a:rPr>
              <a:t>special case </a:t>
            </a:r>
            <a:r>
              <a:rPr sz="2735" b="1" dirty="0">
                <a:latin typeface="Arial" panose="020B0604020202020204"/>
                <a:cs typeface="Arial" panose="020B0604020202020204"/>
              </a:rPr>
              <a:t>of </a:t>
            </a:r>
            <a:r>
              <a:rPr sz="2735" b="1" spc="-4" dirty="0">
                <a:latin typeface="Arial" panose="020B0604020202020204"/>
                <a:cs typeface="Arial" panose="020B0604020202020204"/>
              </a:rPr>
              <a:t>the multicast address</a:t>
            </a:r>
            <a:r>
              <a:rPr sz="2735" b="1" spc="-73" dirty="0">
                <a:latin typeface="Arial" panose="020B0604020202020204"/>
                <a:cs typeface="Arial" panose="020B0604020202020204"/>
              </a:rPr>
              <a:t> </a:t>
            </a:r>
            <a:r>
              <a:rPr sz="2735" b="1" spc="-4" dirty="0">
                <a:latin typeface="Arial" panose="020B0604020202020204"/>
                <a:cs typeface="Arial" panose="020B0604020202020204"/>
              </a:rPr>
              <a:t>in  which all bits are</a:t>
            </a:r>
            <a:r>
              <a:rPr sz="2735" b="1" spc="-97" dirty="0">
                <a:latin typeface="Arial" panose="020B0604020202020204"/>
                <a:cs typeface="Arial" panose="020B0604020202020204"/>
              </a:rPr>
              <a:t> </a:t>
            </a:r>
            <a:r>
              <a:rPr sz="2735" b="1" spc="-9" dirty="0">
                <a:latin typeface="Arial" panose="020B0604020202020204"/>
                <a:cs typeface="Arial" panose="020B0604020202020204"/>
              </a:rPr>
              <a:t>1s.</a:t>
            </a:r>
            <a:endParaRPr sz="2735">
              <a:latin typeface="Arial" panose="020B0604020202020204"/>
              <a:cs typeface="Arial" panose="020B0604020202020204"/>
            </a:endParaRPr>
          </a:p>
        </p:txBody>
      </p:sp>
      <p:sp>
        <p:nvSpPr>
          <p:cNvPr id="12" name="object 12"/>
          <p:cNvSpPr/>
          <p:nvPr/>
        </p:nvSpPr>
        <p:spPr>
          <a:xfrm>
            <a:off x="1055480" y="4240557"/>
            <a:ext cx="6972029" cy="65159"/>
          </a:xfrm>
          <a:custGeom>
            <a:avLst/>
            <a:gdLst/>
            <a:ahLst/>
            <a:cxnLst/>
            <a:rect l="l" t="t" r="r" b="b"/>
            <a:pathLst>
              <a:path w="8153400" h="76200">
                <a:moveTo>
                  <a:pt x="0" y="0"/>
                </a:moveTo>
                <a:lnTo>
                  <a:pt x="0" y="76200"/>
                </a:lnTo>
                <a:lnTo>
                  <a:pt x="8153400" y="76200"/>
                </a:lnTo>
                <a:lnTo>
                  <a:pt x="8153400" y="0"/>
                </a:lnTo>
                <a:lnTo>
                  <a:pt x="0" y="0"/>
                </a:lnTo>
                <a:close/>
              </a:path>
            </a:pathLst>
          </a:custGeom>
          <a:solidFill>
            <a:srgbClr val="009900"/>
          </a:solidFill>
        </p:spPr>
        <p:txBody>
          <a:bodyPr wrap="square" lIns="0" tIns="0" rIns="0" bIns="0" rtlCol="0"/>
          <a:lstStyle/>
          <a:p>
            <a:endParaRPr sz="2735"/>
          </a:p>
        </p:txBody>
      </p:sp>
      <p:sp>
        <p:nvSpPr>
          <p:cNvPr id="13" name="object 13"/>
          <p:cNvSpPr/>
          <p:nvPr/>
        </p:nvSpPr>
        <p:spPr>
          <a:xfrm>
            <a:off x="1086105" y="4158457"/>
            <a:ext cx="6906869" cy="24435"/>
          </a:xfrm>
          <a:custGeom>
            <a:avLst/>
            <a:gdLst/>
            <a:ahLst/>
            <a:cxnLst/>
            <a:rect l="l" t="t" r="r" b="b"/>
            <a:pathLst>
              <a:path w="8077200" h="28575">
                <a:moveTo>
                  <a:pt x="0" y="28194"/>
                </a:moveTo>
                <a:lnTo>
                  <a:pt x="8077200" y="28194"/>
                </a:lnTo>
                <a:lnTo>
                  <a:pt x="8077200" y="0"/>
                </a:lnTo>
                <a:lnTo>
                  <a:pt x="0" y="0"/>
                </a:lnTo>
                <a:lnTo>
                  <a:pt x="0" y="28194"/>
                </a:lnTo>
                <a:close/>
              </a:path>
            </a:pathLst>
          </a:custGeom>
          <a:solidFill>
            <a:srgbClr val="99FF33"/>
          </a:solidFill>
        </p:spPr>
        <p:txBody>
          <a:bodyPr wrap="square" lIns="0" tIns="0" rIns="0" bIns="0" rtlCol="0"/>
          <a:lstStyle/>
          <a:p>
            <a:endParaRPr sz="2735"/>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955" y="488412"/>
            <a:ext cx="7037188" cy="430887"/>
          </a:xfrm>
          <a:prstGeom prst="rect">
            <a:avLst/>
          </a:prstGeom>
        </p:spPr>
        <p:txBody>
          <a:bodyPr vert="horz" wrap="square" lIns="0" tIns="0" rIns="0" bIns="0" rtlCol="0" anchor="ctr">
            <a:spAutoFit/>
          </a:bodyPr>
          <a:lstStyle/>
          <a:p>
            <a:pPr marL="991235"/>
            <a:r>
              <a:rPr i="1" spc="-4" dirty="0" smtClean="0">
                <a:solidFill>
                  <a:srgbClr val="FF0000"/>
                </a:solidFill>
                <a:latin typeface="Times New Roman" panose="02020603050405020304"/>
                <a:cs typeface="Times New Roman" panose="02020603050405020304"/>
              </a:rPr>
              <a:t>Example</a:t>
            </a:r>
            <a:endParaRPr i="1" spc="-4" dirty="0">
              <a:solidFill>
                <a:srgbClr val="FF0000"/>
              </a:solidFill>
              <a:latin typeface="Times New Roman" panose="02020603050405020304"/>
              <a:cs typeface="Times New Roman" panose="02020603050405020304"/>
            </a:endParaRPr>
          </a:p>
        </p:txBody>
      </p:sp>
      <p:sp>
        <p:nvSpPr>
          <p:cNvPr id="5" name="object 5"/>
          <p:cNvSpPr/>
          <p:nvPr/>
        </p:nvSpPr>
        <p:spPr>
          <a:xfrm>
            <a:off x="727729" y="1226947"/>
            <a:ext cx="479571" cy="19547"/>
          </a:xfrm>
          <a:prstGeom prst="rect">
            <a:avLst/>
          </a:prstGeom>
          <a:blipFill>
            <a:blip r:embed="rId2" cstate="print"/>
            <a:stretch>
              <a:fillRect/>
            </a:stretch>
          </a:blipFill>
        </p:spPr>
        <p:txBody>
          <a:bodyPr wrap="square" lIns="0" tIns="0" rIns="0" bIns="0" rtlCol="0"/>
          <a:lstStyle/>
          <a:p>
            <a:endParaRPr sz="2735"/>
          </a:p>
        </p:txBody>
      </p:sp>
      <p:sp>
        <p:nvSpPr>
          <p:cNvPr id="9" name="object 9"/>
          <p:cNvSpPr/>
          <p:nvPr/>
        </p:nvSpPr>
        <p:spPr>
          <a:xfrm>
            <a:off x="925374" y="2246994"/>
            <a:ext cx="7819097" cy="734126"/>
          </a:xfrm>
          <a:custGeom>
            <a:avLst/>
            <a:gdLst/>
            <a:ahLst/>
            <a:cxnLst/>
            <a:rect l="l" t="t" r="r" b="b"/>
            <a:pathLst>
              <a:path w="9144000" h="858519">
                <a:moveTo>
                  <a:pt x="0" y="0"/>
                </a:moveTo>
                <a:lnTo>
                  <a:pt x="0" y="858012"/>
                </a:lnTo>
                <a:lnTo>
                  <a:pt x="9144000" y="858011"/>
                </a:lnTo>
                <a:lnTo>
                  <a:pt x="9144000" y="0"/>
                </a:lnTo>
                <a:lnTo>
                  <a:pt x="0" y="0"/>
                </a:lnTo>
                <a:close/>
              </a:path>
            </a:pathLst>
          </a:custGeom>
          <a:solidFill>
            <a:srgbClr val="FFFFFF"/>
          </a:solidFill>
        </p:spPr>
        <p:txBody>
          <a:bodyPr wrap="square" lIns="0" tIns="0" rIns="0" bIns="0" rtlCol="0"/>
          <a:lstStyle/>
          <a:p>
            <a:endParaRPr sz="2735"/>
          </a:p>
        </p:txBody>
      </p:sp>
      <p:pic>
        <p:nvPicPr>
          <p:cNvPr id="14" name="Picture 13"/>
          <p:cNvPicPr>
            <a:picLocks noChangeAspect="1"/>
          </p:cNvPicPr>
          <p:nvPr/>
        </p:nvPicPr>
        <p:blipFill>
          <a:blip r:embed="rId3"/>
          <a:stretch>
            <a:fillRect/>
          </a:stretch>
        </p:blipFill>
        <p:spPr>
          <a:xfrm>
            <a:off x="1207300" y="1246494"/>
            <a:ext cx="7181124" cy="319061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pic>
        <p:nvPicPr>
          <p:cNvPr id="4" name="Content Placeholder 3"/>
          <p:cNvPicPr>
            <a:picLocks noGrp="1" noChangeAspect="1"/>
          </p:cNvPicPr>
          <p:nvPr>
            <p:ph idx="1"/>
          </p:nvPr>
        </p:nvPicPr>
        <p:blipFill>
          <a:blip r:embed="rId2"/>
          <a:stretch>
            <a:fillRect/>
          </a:stretch>
        </p:blipFill>
        <p:spPr>
          <a:xfrm>
            <a:off x="1475656" y="1844824"/>
            <a:ext cx="6888538" cy="17678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6130"/>
          </a:xfrm>
        </p:spPr>
        <p:txBody>
          <a:bodyPr/>
          <a:lstStyle/>
          <a:p>
            <a:r>
              <a:rPr lang="en-IN" b="1" i="1" dirty="0"/>
              <a:t>Distinguish Between Unicast, Multicast, and Broadcast Transmission</a:t>
            </a:r>
            <a:endParaRPr lang="en-IN" dirty="0"/>
          </a:p>
        </p:txBody>
      </p:sp>
      <p:sp>
        <p:nvSpPr>
          <p:cNvPr id="3" name="Content Placeholder 2"/>
          <p:cNvSpPr>
            <a:spLocks noGrp="1"/>
          </p:cNvSpPr>
          <p:nvPr>
            <p:ph idx="1"/>
          </p:nvPr>
        </p:nvSpPr>
        <p:spPr>
          <a:xfrm>
            <a:off x="457200" y="1700808"/>
            <a:ext cx="8229600" cy="4425355"/>
          </a:xfrm>
        </p:spPr>
        <p:txBody>
          <a:bodyPr/>
          <a:lstStyle/>
          <a:p>
            <a:r>
              <a:rPr lang="en-IN" dirty="0" smtClean="0"/>
              <a:t>Transmission </a:t>
            </a:r>
            <a:r>
              <a:rPr lang="en-IN" dirty="0"/>
              <a:t>in the standard Ethernet is always broadcast, </a:t>
            </a:r>
            <a:endParaRPr lang="en-IN" dirty="0" smtClean="0"/>
          </a:p>
          <a:p>
            <a:r>
              <a:rPr lang="en-IN" dirty="0" smtClean="0"/>
              <a:t>How it distinguishes??</a:t>
            </a:r>
          </a:p>
          <a:p>
            <a:r>
              <a:rPr lang="en-IN" dirty="0" smtClean="0"/>
              <a:t>The </a:t>
            </a:r>
            <a:r>
              <a:rPr lang="en-IN" dirty="0"/>
              <a:t>answer is in the way the frames are kept or dropped.</a:t>
            </a:r>
          </a:p>
          <a:p>
            <a:pPr lvl="1"/>
            <a:r>
              <a:rPr lang="en-IN" dirty="0" smtClean="0"/>
              <a:t>Unicast transmission -intended recipient keeps - </a:t>
            </a:r>
            <a:r>
              <a:rPr lang="en-IN" dirty="0"/>
              <a:t>the rest discard it.</a:t>
            </a:r>
          </a:p>
          <a:p>
            <a:pPr lvl="1"/>
            <a:r>
              <a:rPr lang="en-IN" dirty="0" smtClean="0"/>
              <a:t>Multicast transmission, members – keeps others - discards</a:t>
            </a:r>
            <a:endParaRPr lang="en-IN" dirty="0"/>
          </a:p>
          <a:p>
            <a:pPr lvl="1"/>
            <a:r>
              <a:rPr lang="en-IN" dirty="0" err="1" smtClean="0"/>
              <a:t>Broadcase</a:t>
            </a:r>
            <a:r>
              <a:rPr lang="en-IN" dirty="0" smtClean="0"/>
              <a:t> </a:t>
            </a:r>
            <a:r>
              <a:rPr lang="en-IN" dirty="0" err="1" smtClean="0"/>
              <a:t>tr</a:t>
            </a:r>
            <a:r>
              <a:rPr lang="en-IN" dirty="0" smtClean="0"/>
              <a:t> – all keeps</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864316" y="274638"/>
            <a:ext cx="7822483" cy="520303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UTP cabling</a:t>
            </a:r>
            <a:endParaRPr lang="en-US"/>
          </a:p>
        </p:txBody>
      </p:sp>
      <p:sp>
        <p:nvSpPr>
          <p:cNvPr id="3" name="Content Placeholder 2"/>
          <p:cNvSpPr>
            <a:spLocks noGrp="1"/>
          </p:cNvSpPr>
          <p:nvPr>
            <p:ph idx="1"/>
          </p:nvPr>
        </p:nvSpPr>
        <p:spPr/>
        <p:txBody>
          <a:bodyPr/>
          <a:lstStyle/>
          <a:p>
            <a:r>
              <a:rPr lang="en-US" sz="1800"/>
              <a:t>Category 1—Used for telephone communications. Not suitable for transmitting data.</a:t>
            </a:r>
          </a:p>
          <a:p>
            <a:endParaRPr lang="en-US" sz="1800"/>
          </a:p>
          <a:p>
            <a:r>
              <a:rPr lang="en-US" sz="1800"/>
              <a:t>Category 2—Capable of transmitting data at speeds up to 4 megabits per second (Mbps).</a:t>
            </a:r>
          </a:p>
          <a:p>
            <a:endParaRPr lang="en-US" sz="1800"/>
          </a:p>
          <a:p>
            <a:r>
              <a:rPr lang="en-US" sz="1800"/>
              <a:t>Category 3—Used in 10BASE-T networks. Can transmit data at speeds up to 10 Mbps.</a:t>
            </a:r>
          </a:p>
          <a:p>
            <a:endParaRPr lang="en-US" sz="1800"/>
          </a:p>
          <a:p>
            <a:endParaRPr 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title"/>
          </p:nvPr>
        </p:nvSpPr>
        <p:spPr/>
        <p:txBody>
          <a:bodyPr vert="horz" wrap="square" lIns="91440" tIns="45720" rIns="91440" bIns="45720" anchor="ctr"/>
          <a:lstStyle/>
          <a:p>
            <a:pPr eaLnBrk="1" hangingPunct="1"/>
            <a:r>
              <a:rPr lang="en-US" dirty="0">
                <a:latin typeface="+mj-lt"/>
                <a:ea typeface="+mj-ea"/>
                <a:cs typeface="+mj-cs"/>
              </a:rPr>
              <a:t>Agenda</a:t>
            </a:r>
            <a:endParaRPr lang="en-AU" altLang="x-none" dirty="0">
              <a:latin typeface="+mj-lt"/>
              <a:ea typeface="+mj-ea"/>
              <a:cs typeface="+mj-cs"/>
            </a:endParaRPr>
          </a:p>
        </p:txBody>
      </p:sp>
      <p:sp>
        <p:nvSpPr>
          <p:cNvPr id="7170" name="Rectangle 3"/>
          <p:cNvSpPr>
            <a:spLocks noGrp="1"/>
          </p:cNvSpPr>
          <p:nvPr>
            <p:ph idx="1"/>
          </p:nvPr>
        </p:nvSpPr>
        <p:spPr/>
        <p:txBody>
          <a:bodyPr vert="horz" wrap="square" lIns="91440" tIns="45720" rIns="91440" bIns="45720" anchor="t"/>
          <a:lstStyle/>
          <a:p>
            <a:pPr eaLnBrk="1" hangingPunct="1">
              <a:lnSpc>
                <a:spcPct val="90000"/>
              </a:lnSpc>
              <a:buNone/>
            </a:pPr>
            <a:r>
              <a:rPr lang="en-US" sz="3200" b="1" dirty="0">
                <a:latin typeface="+mn-lt"/>
              </a:rPr>
              <a:t>Ethernet</a:t>
            </a:r>
          </a:p>
          <a:p>
            <a:pPr lvl="1" eaLnBrk="1" hangingPunct="1">
              <a:lnSpc>
                <a:spcPct val="90000"/>
              </a:lnSpc>
              <a:buNone/>
            </a:pPr>
            <a:r>
              <a:rPr lang="en-US" sz="2000" b="1" dirty="0">
                <a:latin typeface="+mn-lt"/>
              </a:rPr>
              <a:t>Standard Ethernet</a:t>
            </a:r>
          </a:p>
          <a:p>
            <a:pPr lvl="1" eaLnBrk="1" hangingPunct="1">
              <a:lnSpc>
                <a:spcPct val="90000"/>
              </a:lnSpc>
              <a:buNone/>
            </a:pPr>
            <a:r>
              <a:rPr lang="en-US" sz="2000" b="1" dirty="0">
                <a:latin typeface="+mn-lt"/>
              </a:rPr>
              <a:t>Fast Ethernet</a:t>
            </a:r>
          </a:p>
          <a:p>
            <a:pPr lvl="1" eaLnBrk="1" hangingPunct="1">
              <a:lnSpc>
                <a:spcPct val="90000"/>
              </a:lnSpc>
              <a:buNone/>
            </a:pPr>
            <a:r>
              <a:rPr lang="en-US" sz="2000" b="1" dirty="0">
                <a:latin typeface="+mn-lt"/>
              </a:rPr>
              <a:t>Gigabit Ethernet</a:t>
            </a:r>
          </a:p>
          <a:p>
            <a:pPr eaLnBrk="1" hangingPunct="1">
              <a:lnSpc>
                <a:spcPct val="90000"/>
              </a:lnSpc>
              <a:buNone/>
            </a:pPr>
            <a:endParaRPr lang="en-US" sz="2000" b="1" dirty="0">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UTP Cabling</a:t>
            </a:r>
          </a:p>
        </p:txBody>
      </p:sp>
      <p:sp>
        <p:nvSpPr>
          <p:cNvPr id="3" name="Content Placeholder 2"/>
          <p:cNvSpPr>
            <a:spLocks noGrp="1"/>
          </p:cNvSpPr>
          <p:nvPr>
            <p:ph idx="1"/>
          </p:nvPr>
        </p:nvSpPr>
        <p:spPr/>
        <p:txBody>
          <a:bodyPr/>
          <a:lstStyle/>
          <a:p>
            <a:r>
              <a:rPr lang="en-US">
                <a:sym typeface="+mn-ea"/>
              </a:rPr>
              <a:t>Category 4—Used in Token Ring networks. Can transmit data at speeds up to 16 Mbps.</a:t>
            </a:r>
            <a:endParaRPr lang="en-US"/>
          </a:p>
          <a:p>
            <a:endParaRPr lang="en-US"/>
          </a:p>
          <a:p>
            <a:r>
              <a:rPr lang="en-US">
                <a:sym typeface="+mn-ea"/>
              </a:rPr>
              <a:t>Category 5—Can transmit data at speeds up to 100 Mbps.</a:t>
            </a:r>
            <a:endParaRPr lang="en-US"/>
          </a:p>
          <a:p>
            <a:endParaRPr lang="en-US"/>
          </a:p>
          <a:p>
            <a:r>
              <a:rPr lang="en-US">
                <a:sym typeface="+mn-ea"/>
              </a:rPr>
              <a:t>Category 5e —Used in networks running at speeds up to 1000 Mbps (1 gigabit per second [Gbps]).</a:t>
            </a:r>
            <a:endParaRPr lang="en-US"/>
          </a:p>
          <a:p>
            <a:endParaRPr lang="en-US"/>
          </a:p>
          <a:p>
            <a:r>
              <a:rPr lang="en-US">
                <a:sym typeface="+mn-ea"/>
              </a:rPr>
              <a:t>Category 6—Typically, Category 6 cable consists of four pairs of 24 American Wire Gauge (AWG) copper wires. Category 6 cable is currently the fastest standard for UTP.</a:t>
            </a:r>
            <a:endParaRPr lang="en-US"/>
          </a:p>
          <a:p>
            <a:endParaRPr lang="en-US"/>
          </a:p>
          <a:p>
            <a:pPr marL="0" indent="0">
              <a:buNone/>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568960"/>
          </a:xfrm>
        </p:spPr>
        <p:txBody>
          <a:bodyPr/>
          <a:lstStyle/>
          <a:p>
            <a:r>
              <a:rPr lang="en-IN" dirty="0" smtClean="0"/>
              <a:t>Access Method</a:t>
            </a:r>
            <a:endParaRPr lang="en-IN" dirty="0"/>
          </a:p>
        </p:txBody>
      </p:sp>
      <p:sp>
        <p:nvSpPr>
          <p:cNvPr id="3" name="Content Placeholder 2"/>
          <p:cNvSpPr>
            <a:spLocks noGrp="1"/>
          </p:cNvSpPr>
          <p:nvPr>
            <p:ph sz="half" idx="1"/>
          </p:nvPr>
        </p:nvSpPr>
        <p:spPr>
          <a:xfrm>
            <a:off x="457200" y="1011555"/>
            <a:ext cx="7923530" cy="1804035"/>
          </a:xfrm>
        </p:spPr>
        <p:txBody>
          <a:bodyPr/>
          <a:lstStyle/>
          <a:p>
            <a:pPr marL="0" indent="0">
              <a:buNone/>
            </a:pPr>
            <a:r>
              <a:rPr lang="en-IN" dirty="0"/>
              <a:t>The </a:t>
            </a:r>
            <a:r>
              <a:rPr lang="en-IN" dirty="0" smtClean="0"/>
              <a:t>standard Ethernet </a:t>
            </a:r>
            <a:r>
              <a:rPr lang="en-IN" dirty="0"/>
              <a:t>chose CSMA/CD with 1-persistent </a:t>
            </a:r>
            <a:r>
              <a:rPr lang="en-IN" dirty="0" smtClean="0"/>
              <a:t>method</a:t>
            </a:r>
          </a:p>
          <a:p>
            <a:endParaRPr lang="en-IN" dirty="0"/>
          </a:p>
        </p:txBody>
      </p:sp>
      <p:graphicFrame>
        <p:nvGraphicFramePr>
          <p:cNvPr id="4" name="Content Placeholder 3"/>
          <p:cNvGraphicFramePr>
            <a:graphicFrameLocks noGrp="1"/>
          </p:cNvGraphicFramePr>
          <p:nvPr>
            <p:ph sz="half" idx="2"/>
          </p:nvPr>
        </p:nvGraphicFramePr>
        <p:xfrm>
          <a:off x="1087120" y="2324735"/>
          <a:ext cx="7437755" cy="3606800"/>
        </p:xfrm>
        <a:graphic>
          <a:graphicData uri="http://schemas.openxmlformats.org/presentationml/2006/ole">
            <mc:AlternateContent xmlns:mc="http://schemas.openxmlformats.org/markup-compatibility/2006">
              <mc:Choice xmlns:v="urn:schemas-microsoft-com:vml" Requires="v">
                <p:oleObj spid="_x0000_s4098" r:id="rId3" imgW="5791200" imgH="1752600" progId="Paint.Picture">
                  <p:embed/>
                </p:oleObj>
              </mc:Choice>
              <mc:Fallback>
                <p:oleObj r:id="rId3" imgW="5791200" imgH="1752600" progId="Paint.Picture">
                  <p:embed/>
                  <p:pic>
                    <p:nvPicPr>
                      <p:cNvPr id="0" name="Picture 4"/>
                      <p:cNvPicPr/>
                      <p:nvPr/>
                    </p:nvPicPr>
                    <p:blipFill>
                      <a:blip r:embed="rId4"/>
                      <a:stretch>
                        <a:fillRect/>
                      </a:stretch>
                    </p:blipFill>
                    <p:spPr>
                      <a:xfrm>
                        <a:off x="1087120" y="2324735"/>
                        <a:ext cx="7437755" cy="3606800"/>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Efficiency</a:t>
            </a:r>
          </a:p>
        </p:txBody>
      </p:sp>
      <p:sp>
        <p:nvSpPr>
          <p:cNvPr id="3" name="Content Placeholder 2"/>
          <p:cNvSpPr>
            <a:spLocks noGrp="1"/>
          </p:cNvSpPr>
          <p:nvPr>
            <p:ph idx="1"/>
          </p:nvPr>
        </p:nvSpPr>
        <p:spPr/>
        <p:txBody>
          <a:bodyPr/>
          <a:lstStyle/>
          <a:p>
            <a:r>
              <a:rPr lang="en-US"/>
              <a:t>The ratio of the time used by a station to send data to the time the medium is occupied by this station.</a:t>
            </a:r>
          </a:p>
          <a:p>
            <a:r>
              <a:rPr lang="en-US"/>
              <a:t>Efficiency =1 / (1 + 6.4 * a)</a:t>
            </a:r>
          </a:p>
          <a:p>
            <a:r>
              <a:rPr lang="en-US"/>
              <a:t>“a” is the number of frames that can fit on the medium.</a:t>
            </a:r>
          </a:p>
          <a:p>
            <a:r>
              <a:rPr lang="en-US"/>
              <a:t>a = (propagation delay)/(transmission delay)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graphicFrame>
        <p:nvGraphicFramePr>
          <p:cNvPr id="4" name="Content Placeholder 3"/>
          <p:cNvGraphicFramePr>
            <a:graphicFrameLocks noGrp="1" noChangeAspect="1"/>
          </p:cNvGraphicFramePr>
          <p:nvPr>
            <p:ph idx="1"/>
          </p:nvPr>
        </p:nvGraphicFramePr>
        <p:xfrm>
          <a:off x="678180" y="1714500"/>
          <a:ext cx="8229600" cy="1831975"/>
        </p:xfrm>
        <a:graphic>
          <a:graphicData uri="http://schemas.openxmlformats.org/presentationml/2006/ole">
            <mc:AlternateContent xmlns:mc="http://schemas.openxmlformats.org/markup-compatibility/2006">
              <mc:Choice xmlns:v="urn:schemas-microsoft-com:vml" Requires="v">
                <p:oleObj spid="_x0000_s5122" r:id="rId3" imgW="8286750" imgH="1371600" progId="Paint.Picture">
                  <p:embed/>
                </p:oleObj>
              </mc:Choice>
              <mc:Fallback>
                <p:oleObj r:id="rId3" imgW="8286750" imgH="1371600" progId="Paint.Picture">
                  <p:embed/>
                  <p:pic>
                    <p:nvPicPr>
                      <p:cNvPr id="0" name="Picture 4"/>
                      <p:cNvPicPr/>
                      <p:nvPr/>
                    </p:nvPicPr>
                    <p:blipFill>
                      <a:blip r:embed="rId4"/>
                      <a:stretch>
                        <a:fillRect/>
                      </a:stretch>
                    </p:blipFill>
                    <p:spPr>
                      <a:xfrm>
                        <a:off x="678180" y="1714500"/>
                        <a:ext cx="8229600" cy="1831975"/>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graphicFrame>
        <p:nvGraphicFramePr>
          <p:cNvPr id="4" name="Content Placeholder 3"/>
          <p:cNvGraphicFramePr>
            <a:graphicFrameLocks noGrp="1" noChangeAspect="1"/>
          </p:cNvGraphicFramePr>
          <p:nvPr>
            <p:ph idx="1"/>
          </p:nvPr>
        </p:nvGraphicFramePr>
        <p:xfrm>
          <a:off x="457200" y="1283335"/>
          <a:ext cx="8479790" cy="4290695"/>
        </p:xfrm>
        <a:graphic>
          <a:graphicData uri="http://schemas.openxmlformats.org/presentationml/2006/ole">
            <mc:AlternateContent xmlns:mc="http://schemas.openxmlformats.org/markup-compatibility/2006">
              <mc:Choice xmlns:v="urn:schemas-microsoft-com:vml" Requires="v">
                <p:oleObj spid="_x0000_s6146" r:id="rId3" imgW="7496175" imgH="2495550" progId="Paint.Picture">
                  <p:embed/>
                </p:oleObj>
              </mc:Choice>
              <mc:Fallback>
                <p:oleObj r:id="rId3" imgW="7496175" imgH="2495550" progId="Paint.Picture">
                  <p:embed/>
                  <p:pic>
                    <p:nvPicPr>
                      <p:cNvPr id="0" name="Picture 4"/>
                      <p:cNvPicPr/>
                      <p:nvPr/>
                    </p:nvPicPr>
                    <p:blipFill>
                      <a:blip r:embed="rId4"/>
                      <a:stretch>
                        <a:fillRect/>
                      </a:stretch>
                    </p:blipFill>
                    <p:spPr>
                      <a:xfrm>
                        <a:off x="457200" y="1283335"/>
                        <a:ext cx="8479790" cy="4290695"/>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3608" y="476672"/>
            <a:ext cx="6605804" cy="369332"/>
          </a:xfrm>
          <a:prstGeom prst="rect">
            <a:avLst/>
          </a:prstGeom>
        </p:spPr>
        <p:txBody>
          <a:bodyPr vert="horz" wrap="square" lIns="0" tIns="0" rIns="0" bIns="0" rtlCol="0" anchor="ctr">
            <a:spAutoFit/>
          </a:bodyPr>
          <a:lstStyle/>
          <a:p>
            <a:pPr marL="10795">
              <a:tabLst>
                <a:tab pos="1393825" algn="l"/>
              </a:tabLst>
            </a:pPr>
            <a:r>
              <a:rPr sz="2050" spc="-4" dirty="0">
                <a:solidFill>
                  <a:srgbClr val="3333CC"/>
                </a:solidFill>
              </a:rPr>
              <a:t>	</a:t>
            </a:r>
            <a:r>
              <a:rPr sz="2400" i="1" spc="-4" dirty="0"/>
              <a:t>Categories of Standard</a:t>
            </a:r>
            <a:r>
              <a:rPr sz="2400" i="1" spc="-17" dirty="0"/>
              <a:t> </a:t>
            </a:r>
            <a:r>
              <a:rPr sz="2400" i="1" spc="-4" dirty="0"/>
              <a:t>Ethernet</a:t>
            </a:r>
            <a:endParaRPr sz="1710" dirty="0"/>
          </a:p>
        </p:txBody>
      </p:sp>
      <p:sp>
        <p:nvSpPr>
          <p:cNvPr id="3" name="object 3"/>
          <p:cNvSpPr/>
          <p:nvPr/>
        </p:nvSpPr>
        <p:spPr>
          <a:xfrm>
            <a:off x="1705116" y="1556792"/>
            <a:ext cx="5464246" cy="3627268"/>
          </a:xfrm>
          <a:prstGeom prst="rect">
            <a:avLst/>
          </a:prstGeom>
          <a:blipFill>
            <a:blip r:embed="rId2" cstate="print"/>
            <a:stretch>
              <a:fillRect/>
            </a:stretch>
          </a:blipFill>
        </p:spPr>
        <p:txBody>
          <a:bodyPr wrap="square" lIns="0" tIns="0" rIns="0" bIns="0" rtlCol="0"/>
          <a:lstStyle/>
          <a:p>
            <a:endParaRPr sz="2735"/>
          </a:p>
        </p:txBody>
      </p:sp>
      <p:sp>
        <p:nvSpPr>
          <p:cNvPr id="4" name="object 4"/>
          <p:cNvSpPr/>
          <p:nvPr/>
        </p:nvSpPr>
        <p:spPr>
          <a:xfrm>
            <a:off x="792888" y="5804376"/>
            <a:ext cx="7493302" cy="65159"/>
          </a:xfrm>
          <a:custGeom>
            <a:avLst/>
            <a:gdLst/>
            <a:ahLst/>
            <a:cxnLst/>
            <a:rect l="l" t="t" r="r" b="b"/>
            <a:pathLst>
              <a:path w="8763000" h="76200">
                <a:moveTo>
                  <a:pt x="0" y="0"/>
                </a:moveTo>
                <a:lnTo>
                  <a:pt x="0" y="76200"/>
                </a:lnTo>
                <a:lnTo>
                  <a:pt x="8763000" y="76200"/>
                </a:lnTo>
                <a:lnTo>
                  <a:pt x="8763000" y="0"/>
                </a:lnTo>
                <a:lnTo>
                  <a:pt x="0" y="0"/>
                </a:lnTo>
                <a:close/>
              </a:path>
            </a:pathLst>
          </a:custGeom>
          <a:solidFill>
            <a:srgbClr val="FF0000"/>
          </a:solidFill>
        </p:spPr>
        <p:txBody>
          <a:bodyPr wrap="square" lIns="0" tIns="0" rIns="0" bIns="0" rtlCol="0"/>
          <a:lstStyle/>
          <a:p>
            <a:endParaRPr sz="2735"/>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1600" y="548879"/>
            <a:ext cx="7613915" cy="368935"/>
          </a:xfrm>
          <a:prstGeom prst="rect">
            <a:avLst/>
          </a:prstGeom>
        </p:spPr>
        <p:txBody>
          <a:bodyPr vert="horz" wrap="square" lIns="0" tIns="0" rIns="0" bIns="0" rtlCol="0" anchor="ctr">
            <a:spAutoFit/>
          </a:bodyPr>
          <a:lstStyle/>
          <a:p>
            <a:pPr marL="10795">
              <a:tabLst>
                <a:tab pos="1393825" algn="l"/>
              </a:tabLst>
            </a:pPr>
            <a:r>
              <a:rPr sz="2400" i="1" spc="-4" dirty="0"/>
              <a:t>Encoding in a Standard Ethernet</a:t>
            </a:r>
            <a:r>
              <a:rPr sz="2400" i="1" spc="21" dirty="0"/>
              <a:t> </a:t>
            </a:r>
            <a:r>
              <a:rPr sz="2400" i="1" spc="-4" dirty="0"/>
              <a:t>implementation</a:t>
            </a:r>
            <a:endParaRPr sz="2400" dirty="0"/>
          </a:p>
        </p:txBody>
      </p:sp>
      <p:sp>
        <p:nvSpPr>
          <p:cNvPr id="3" name="object 3"/>
          <p:cNvSpPr/>
          <p:nvPr/>
        </p:nvSpPr>
        <p:spPr>
          <a:xfrm>
            <a:off x="1335013" y="2515795"/>
            <a:ext cx="6299586" cy="2799888"/>
          </a:xfrm>
          <a:prstGeom prst="rect">
            <a:avLst/>
          </a:prstGeom>
          <a:blipFill>
            <a:blip r:embed="rId2" cstate="print"/>
            <a:stretch>
              <a:fillRect/>
            </a:stretch>
          </a:blipFill>
        </p:spPr>
        <p:txBody>
          <a:bodyPr wrap="square" lIns="0" tIns="0" rIns="0" bIns="0" rtlCol="0"/>
          <a:lstStyle/>
          <a:p>
            <a:endParaRPr sz="2735"/>
          </a:p>
        </p:txBody>
      </p:sp>
      <p:sp>
        <p:nvSpPr>
          <p:cNvPr id="4" name="object 4"/>
          <p:cNvSpPr/>
          <p:nvPr/>
        </p:nvSpPr>
        <p:spPr>
          <a:xfrm>
            <a:off x="792888" y="5804376"/>
            <a:ext cx="7493302" cy="65159"/>
          </a:xfrm>
          <a:custGeom>
            <a:avLst/>
            <a:gdLst/>
            <a:ahLst/>
            <a:cxnLst/>
            <a:rect l="l" t="t" r="r" b="b"/>
            <a:pathLst>
              <a:path w="8763000" h="76200">
                <a:moveTo>
                  <a:pt x="0" y="0"/>
                </a:moveTo>
                <a:lnTo>
                  <a:pt x="0" y="76200"/>
                </a:lnTo>
                <a:lnTo>
                  <a:pt x="8763000" y="76200"/>
                </a:lnTo>
                <a:lnTo>
                  <a:pt x="8763000" y="0"/>
                </a:lnTo>
                <a:lnTo>
                  <a:pt x="0" y="0"/>
                </a:lnTo>
                <a:close/>
              </a:path>
            </a:pathLst>
          </a:custGeom>
          <a:solidFill>
            <a:srgbClr val="FF0000"/>
          </a:solidFill>
        </p:spPr>
        <p:txBody>
          <a:bodyPr wrap="square" lIns="0" tIns="0" rIns="0" bIns="0" rtlCol="0"/>
          <a:lstStyle/>
          <a:p>
            <a:endParaRPr sz="2735"/>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0383" y="393764"/>
            <a:ext cx="3747737" cy="314960"/>
          </a:xfrm>
          <a:prstGeom prst="rect">
            <a:avLst/>
          </a:prstGeom>
        </p:spPr>
        <p:txBody>
          <a:bodyPr vert="horz" wrap="square" lIns="0" tIns="0" rIns="0" bIns="0" rtlCol="0" anchor="ctr">
            <a:spAutoFit/>
          </a:bodyPr>
          <a:lstStyle/>
          <a:p>
            <a:pPr marL="10795">
              <a:tabLst>
                <a:tab pos="1524000" algn="l"/>
              </a:tabLst>
            </a:pPr>
            <a:r>
              <a:rPr sz="2050" spc="-4" dirty="0">
                <a:solidFill>
                  <a:srgbClr val="3333CC"/>
                </a:solidFill>
              </a:rPr>
              <a:t>	</a:t>
            </a:r>
            <a:r>
              <a:rPr sz="1710" i="1" spc="-4" dirty="0"/>
              <a:t>10Base5</a:t>
            </a:r>
            <a:r>
              <a:rPr sz="1710" i="1" spc="-26" dirty="0"/>
              <a:t> </a:t>
            </a:r>
            <a:r>
              <a:rPr sz="1710" i="1" spc="-4" dirty="0"/>
              <a:t>implementation</a:t>
            </a:r>
            <a:endParaRPr sz="1710"/>
          </a:p>
        </p:txBody>
      </p:sp>
      <p:sp>
        <p:nvSpPr>
          <p:cNvPr id="3" name="object 3"/>
          <p:cNvSpPr/>
          <p:nvPr/>
        </p:nvSpPr>
        <p:spPr>
          <a:xfrm>
            <a:off x="793115" y="909955"/>
            <a:ext cx="7456805" cy="3601085"/>
          </a:xfrm>
          <a:prstGeom prst="rect">
            <a:avLst/>
          </a:prstGeom>
          <a:blipFill>
            <a:blip r:embed="rId2" cstate="print"/>
            <a:stretch>
              <a:fillRect/>
            </a:stretch>
          </a:blipFill>
        </p:spPr>
        <p:txBody>
          <a:bodyPr wrap="square" lIns="0" tIns="0" rIns="0" bIns="0" rtlCol="0"/>
          <a:lstStyle/>
          <a:p>
            <a:endParaRPr sz="2735"/>
          </a:p>
        </p:txBody>
      </p:sp>
      <p:sp>
        <p:nvSpPr>
          <p:cNvPr id="4" name="object 4"/>
          <p:cNvSpPr/>
          <p:nvPr/>
        </p:nvSpPr>
        <p:spPr>
          <a:xfrm>
            <a:off x="792888" y="5804376"/>
            <a:ext cx="7493302" cy="65159"/>
          </a:xfrm>
          <a:custGeom>
            <a:avLst/>
            <a:gdLst/>
            <a:ahLst/>
            <a:cxnLst/>
            <a:rect l="l" t="t" r="r" b="b"/>
            <a:pathLst>
              <a:path w="8763000" h="76200">
                <a:moveTo>
                  <a:pt x="0" y="0"/>
                </a:moveTo>
                <a:lnTo>
                  <a:pt x="0" y="76200"/>
                </a:lnTo>
                <a:lnTo>
                  <a:pt x="8763000" y="76200"/>
                </a:lnTo>
                <a:lnTo>
                  <a:pt x="8763000" y="0"/>
                </a:lnTo>
                <a:lnTo>
                  <a:pt x="0" y="0"/>
                </a:lnTo>
                <a:close/>
              </a:path>
            </a:pathLst>
          </a:custGeom>
          <a:solidFill>
            <a:srgbClr val="FF0000"/>
          </a:solidFill>
        </p:spPr>
        <p:txBody>
          <a:bodyPr wrap="square" lIns="0" tIns="0" rIns="0" bIns="0" rtlCol="0"/>
          <a:lstStyle/>
          <a:p>
            <a:endParaRPr sz="2735"/>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9563" y="536639"/>
            <a:ext cx="3733619" cy="314960"/>
          </a:xfrm>
          <a:prstGeom prst="rect">
            <a:avLst/>
          </a:prstGeom>
        </p:spPr>
        <p:txBody>
          <a:bodyPr vert="horz" wrap="square" lIns="0" tIns="0" rIns="0" bIns="0" rtlCol="0" anchor="ctr">
            <a:spAutoFit/>
          </a:bodyPr>
          <a:lstStyle/>
          <a:p>
            <a:pPr marL="10795">
              <a:tabLst>
                <a:tab pos="1510030" algn="l"/>
              </a:tabLst>
            </a:pPr>
            <a:r>
              <a:rPr sz="2050" spc="-26" dirty="0">
                <a:solidFill>
                  <a:srgbClr val="3333CC"/>
                </a:solidFill>
              </a:rPr>
              <a:t>	</a:t>
            </a:r>
            <a:r>
              <a:rPr sz="1710" i="1" spc="-4" dirty="0"/>
              <a:t>10Base2</a:t>
            </a:r>
            <a:r>
              <a:rPr sz="1710" i="1" spc="-26" dirty="0"/>
              <a:t> </a:t>
            </a:r>
            <a:r>
              <a:rPr sz="1710" i="1" spc="-4" dirty="0"/>
              <a:t>implementation</a:t>
            </a:r>
            <a:endParaRPr sz="1710"/>
          </a:p>
        </p:txBody>
      </p:sp>
      <p:sp>
        <p:nvSpPr>
          <p:cNvPr id="3" name="object 3"/>
          <p:cNvSpPr/>
          <p:nvPr/>
        </p:nvSpPr>
        <p:spPr>
          <a:xfrm>
            <a:off x="1123315" y="1118235"/>
            <a:ext cx="6992620" cy="4067175"/>
          </a:xfrm>
          <a:prstGeom prst="rect">
            <a:avLst/>
          </a:prstGeom>
          <a:blipFill>
            <a:blip r:embed="rId2" cstate="print"/>
            <a:stretch>
              <a:fillRect/>
            </a:stretch>
          </a:blipFill>
        </p:spPr>
        <p:txBody>
          <a:bodyPr wrap="square" lIns="0" tIns="0" rIns="0" bIns="0" rtlCol="0"/>
          <a:lstStyle/>
          <a:p>
            <a:endParaRPr sz="2735"/>
          </a:p>
        </p:txBody>
      </p:sp>
      <p:sp>
        <p:nvSpPr>
          <p:cNvPr id="4" name="object 4"/>
          <p:cNvSpPr/>
          <p:nvPr/>
        </p:nvSpPr>
        <p:spPr>
          <a:xfrm>
            <a:off x="792888" y="5804376"/>
            <a:ext cx="7493302" cy="65159"/>
          </a:xfrm>
          <a:custGeom>
            <a:avLst/>
            <a:gdLst/>
            <a:ahLst/>
            <a:cxnLst/>
            <a:rect l="l" t="t" r="r" b="b"/>
            <a:pathLst>
              <a:path w="8763000" h="76200">
                <a:moveTo>
                  <a:pt x="0" y="0"/>
                </a:moveTo>
                <a:lnTo>
                  <a:pt x="0" y="76200"/>
                </a:lnTo>
                <a:lnTo>
                  <a:pt x="8763000" y="76200"/>
                </a:lnTo>
                <a:lnTo>
                  <a:pt x="8763000" y="0"/>
                </a:lnTo>
                <a:lnTo>
                  <a:pt x="0" y="0"/>
                </a:lnTo>
                <a:close/>
              </a:path>
            </a:pathLst>
          </a:custGeom>
          <a:solidFill>
            <a:srgbClr val="FF0000"/>
          </a:solidFill>
        </p:spPr>
        <p:txBody>
          <a:bodyPr wrap="square" lIns="0" tIns="0" rIns="0" bIns="0" rtlCol="0"/>
          <a:lstStyle/>
          <a:p>
            <a:endParaRPr sz="2735"/>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7043" y="350584"/>
            <a:ext cx="3843847" cy="314960"/>
          </a:xfrm>
          <a:prstGeom prst="rect">
            <a:avLst/>
          </a:prstGeom>
        </p:spPr>
        <p:txBody>
          <a:bodyPr vert="horz" wrap="square" lIns="0" tIns="0" rIns="0" bIns="0" rtlCol="0" anchor="ctr">
            <a:spAutoFit/>
          </a:bodyPr>
          <a:lstStyle/>
          <a:p>
            <a:pPr marL="10795">
              <a:tabLst>
                <a:tab pos="1524000" algn="l"/>
              </a:tabLst>
            </a:pPr>
            <a:r>
              <a:rPr sz="2050" spc="-4" dirty="0">
                <a:solidFill>
                  <a:srgbClr val="3333CC"/>
                </a:solidFill>
              </a:rPr>
              <a:t>	</a:t>
            </a:r>
            <a:r>
              <a:rPr sz="1710" i="1" spc="-4" dirty="0"/>
              <a:t>10Base-T</a:t>
            </a:r>
            <a:r>
              <a:rPr sz="1710" i="1" spc="-17" dirty="0"/>
              <a:t> </a:t>
            </a:r>
            <a:r>
              <a:rPr sz="1710" i="1" spc="-4" dirty="0"/>
              <a:t>implementation</a:t>
            </a:r>
            <a:endParaRPr sz="1710"/>
          </a:p>
        </p:txBody>
      </p:sp>
      <p:sp>
        <p:nvSpPr>
          <p:cNvPr id="3" name="object 3"/>
          <p:cNvSpPr/>
          <p:nvPr/>
        </p:nvSpPr>
        <p:spPr>
          <a:xfrm>
            <a:off x="1224915" y="1068705"/>
            <a:ext cx="7061835" cy="3892550"/>
          </a:xfrm>
          <a:prstGeom prst="rect">
            <a:avLst/>
          </a:prstGeom>
          <a:blipFill>
            <a:blip r:embed="rId2" cstate="print"/>
            <a:stretch>
              <a:fillRect/>
            </a:stretch>
          </a:blipFill>
        </p:spPr>
        <p:txBody>
          <a:bodyPr wrap="square" lIns="0" tIns="0" rIns="0" bIns="0" rtlCol="0"/>
          <a:lstStyle/>
          <a:p>
            <a:endParaRPr sz="2735"/>
          </a:p>
        </p:txBody>
      </p:sp>
      <p:sp>
        <p:nvSpPr>
          <p:cNvPr id="4" name="object 4"/>
          <p:cNvSpPr/>
          <p:nvPr/>
        </p:nvSpPr>
        <p:spPr>
          <a:xfrm>
            <a:off x="792888" y="5804376"/>
            <a:ext cx="7493302" cy="65159"/>
          </a:xfrm>
          <a:custGeom>
            <a:avLst/>
            <a:gdLst/>
            <a:ahLst/>
            <a:cxnLst/>
            <a:rect l="l" t="t" r="r" b="b"/>
            <a:pathLst>
              <a:path w="8763000" h="76200">
                <a:moveTo>
                  <a:pt x="0" y="0"/>
                </a:moveTo>
                <a:lnTo>
                  <a:pt x="0" y="76200"/>
                </a:lnTo>
                <a:lnTo>
                  <a:pt x="8763000" y="76200"/>
                </a:lnTo>
                <a:lnTo>
                  <a:pt x="8763000" y="0"/>
                </a:lnTo>
                <a:lnTo>
                  <a:pt x="0" y="0"/>
                </a:lnTo>
                <a:close/>
              </a:path>
            </a:pathLst>
          </a:custGeom>
          <a:solidFill>
            <a:srgbClr val="FF0000"/>
          </a:solidFill>
        </p:spPr>
        <p:txBody>
          <a:bodyPr wrap="square" lIns="0" tIns="0" rIns="0" bIns="0" rtlCol="0"/>
          <a:lstStyle/>
          <a:p>
            <a:endParaRPr sz="2735"/>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4" descr="Uses and Benefits of Computer Network in Business Applications"/>
          <p:cNvPicPr>
            <a:picLocks noGrp="1" noChangeAspect="1"/>
          </p:cNvPicPr>
          <p:nvPr>
            <p:ph idx="1"/>
          </p:nvPr>
        </p:nvPicPr>
        <p:blipFill>
          <a:blip r:embed="rId2"/>
          <a:stretch>
            <a:fillRect/>
          </a:stretch>
        </p:blipFill>
        <p:spPr>
          <a:xfrm>
            <a:off x="88900" y="274638"/>
            <a:ext cx="4708525" cy="5803900"/>
          </a:xfrm>
        </p:spPr>
      </p:pic>
      <p:pic>
        <p:nvPicPr>
          <p:cNvPr id="9218" name="Picture 6" descr="Top Team Computer Networks - Home | Facebook"/>
          <p:cNvPicPr>
            <a:picLocks noChangeAspect="1"/>
          </p:cNvPicPr>
          <p:nvPr/>
        </p:nvPicPr>
        <p:blipFill>
          <a:blip r:embed="rId3"/>
          <a:stretch>
            <a:fillRect/>
          </a:stretch>
        </p:blipFill>
        <p:spPr>
          <a:xfrm>
            <a:off x="4957763" y="488950"/>
            <a:ext cx="4097337" cy="5373688"/>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7808" y="250889"/>
            <a:ext cx="3853077" cy="314960"/>
          </a:xfrm>
          <a:prstGeom prst="rect">
            <a:avLst/>
          </a:prstGeom>
        </p:spPr>
        <p:txBody>
          <a:bodyPr vert="horz" wrap="square" lIns="0" tIns="0" rIns="0" bIns="0" rtlCol="0" anchor="ctr">
            <a:spAutoFit/>
          </a:bodyPr>
          <a:lstStyle/>
          <a:p>
            <a:pPr marL="10795">
              <a:tabLst>
                <a:tab pos="1524000" algn="l"/>
              </a:tabLst>
            </a:pPr>
            <a:r>
              <a:rPr sz="2050" spc="-4" dirty="0">
                <a:solidFill>
                  <a:srgbClr val="3333CC"/>
                </a:solidFill>
              </a:rPr>
              <a:t>	</a:t>
            </a:r>
            <a:r>
              <a:rPr sz="1710" i="1" spc="-4" dirty="0"/>
              <a:t>10Base-F</a:t>
            </a:r>
            <a:r>
              <a:rPr sz="1710" i="1" spc="-56" dirty="0"/>
              <a:t> </a:t>
            </a:r>
            <a:r>
              <a:rPr sz="1710" i="1" spc="-4" dirty="0"/>
              <a:t>implementation</a:t>
            </a:r>
            <a:endParaRPr sz="1710"/>
          </a:p>
        </p:txBody>
      </p:sp>
      <p:sp>
        <p:nvSpPr>
          <p:cNvPr id="3" name="object 3"/>
          <p:cNvSpPr/>
          <p:nvPr/>
        </p:nvSpPr>
        <p:spPr>
          <a:xfrm>
            <a:off x="1221105" y="701040"/>
            <a:ext cx="6674485" cy="4093210"/>
          </a:xfrm>
          <a:prstGeom prst="rect">
            <a:avLst/>
          </a:prstGeom>
          <a:blipFill>
            <a:blip r:embed="rId2" cstate="print"/>
            <a:stretch>
              <a:fillRect/>
            </a:stretch>
          </a:blipFill>
        </p:spPr>
        <p:txBody>
          <a:bodyPr wrap="square" lIns="0" tIns="0" rIns="0" bIns="0" rtlCol="0"/>
          <a:lstStyle/>
          <a:p>
            <a:endParaRPr sz="2735"/>
          </a:p>
        </p:txBody>
      </p:sp>
      <p:sp>
        <p:nvSpPr>
          <p:cNvPr id="4" name="object 4"/>
          <p:cNvSpPr/>
          <p:nvPr/>
        </p:nvSpPr>
        <p:spPr>
          <a:xfrm>
            <a:off x="792888" y="5804376"/>
            <a:ext cx="7493302" cy="65159"/>
          </a:xfrm>
          <a:custGeom>
            <a:avLst/>
            <a:gdLst/>
            <a:ahLst/>
            <a:cxnLst/>
            <a:rect l="l" t="t" r="r" b="b"/>
            <a:pathLst>
              <a:path w="8763000" h="76200">
                <a:moveTo>
                  <a:pt x="0" y="0"/>
                </a:moveTo>
                <a:lnTo>
                  <a:pt x="0" y="76200"/>
                </a:lnTo>
                <a:lnTo>
                  <a:pt x="8763000" y="76200"/>
                </a:lnTo>
                <a:lnTo>
                  <a:pt x="8763000" y="0"/>
                </a:lnTo>
                <a:lnTo>
                  <a:pt x="0" y="0"/>
                </a:lnTo>
                <a:close/>
              </a:path>
            </a:pathLst>
          </a:custGeom>
          <a:solidFill>
            <a:srgbClr val="FF0000"/>
          </a:solidFill>
        </p:spPr>
        <p:txBody>
          <a:bodyPr wrap="square" lIns="0" tIns="0" rIns="0" bIns="0" rtlCol="0"/>
          <a:lstStyle/>
          <a:p>
            <a:endParaRPr sz="2735"/>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3347" y="721935"/>
            <a:ext cx="5636808" cy="314960"/>
          </a:xfrm>
          <a:prstGeom prst="rect">
            <a:avLst/>
          </a:prstGeom>
        </p:spPr>
        <p:txBody>
          <a:bodyPr vert="horz" wrap="square" lIns="0" tIns="0" rIns="0" bIns="0" rtlCol="0" anchor="ctr">
            <a:spAutoFit/>
          </a:bodyPr>
          <a:lstStyle/>
          <a:p>
            <a:pPr marL="10795">
              <a:tabLst>
                <a:tab pos="1273810" algn="l"/>
              </a:tabLst>
            </a:pPr>
            <a:r>
              <a:rPr sz="2050" dirty="0">
                <a:solidFill>
                  <a:srgbClr val="3333CC"/>
                </a:solidFill>
              </a:rPr>
              <a:t>	</a:t>
            </a:r>
            <a:r>
              <a:rPr sz="1710" i="1" spc="-4" dirty="0"/>
              <a:t>Summary of Standard Ethernet</a:t>
            </a:r>
            <a:r>
              <a:rPr sz="1710" i="1" spc="21" dirty="0"/>
              <a:t> </a:t>
            </a:r>
            <a:r>
              <a:rPr sz="1710" i="1" spc="-4" dirty="0"/>
              <a:t>implementations</a:t>
            </a:r>
            <a:endParaRPr sz="1710"/>
          </a:p>
        </p:txBody>
      </p:sp>
      <p:sp>
        <p:nvSpPr>
          <p:cNvPr id="3" name="object 3"/>
          <p:cNvSpPr/>
          <p:nvPr/>
        </p:nvSpPr>
        <p:spPr>
          <a:xfrm>
            <a:off x="1290955" y="1802765"/>
            <a:ext cx="6673215" cy="2450465"/>
          </a:xfrm>
          <a:prstGeom prst="rect">
            <a:avLst/>
          </a:prstGeom>
          <a:blipFill>
            <a:blip r:embed="rId2" cstate="print"/>
            <a:stretch>
              <a:fillRect/>
            </a:stretch>
          </a:blipFill>
        </p:spPr>
        <p:txBody>
          <a:bodyPr wrap="square" lIns="0" tIns="0" rIns="0" bIns="0" rtlCol="0"/>
          <a:lstStyle/>
          <a:p>
            <a:endParaRPr sz="2735"/>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62570" y="493906"/>
            <a:ext cx="7819097" cy="733040"/>
          </a:xfrm>
          <a:custGeom>
            <a:avLst/>
            <a:gdLst/>
            <a:ahLst/>
            <a:cxnLst/>
            <a:rect l="l" t="t" r="r" b="b"/>
            <a:pathLst>
              <a:path w="9144000" h="857250">
                <a:moveTo>
                  <a:pt x="0" y="0"/>
                </a:moveTo>
                <a:lnTo>
                  <a:pt x="0" y="857250"/>
                </a:lnTo>
                <a:lnTo>
                  <a:pt x="9144000" y="857250"/>
                </a:lnTo>
                <a:lnTo>
                  <a:pt x="9144000" y="0"/>
                </a:lnTo>
                <a:lnTo>
                  <a:pt x="0" y="0"/>
                </a:lnTo>
                <a:close/>
              </a:path>
            </a:pathLst>
          </a:custGeom>
          <a:solidFill>
            <a:srgbClr val="33CCFF"/>
          </a:solidFill>
        </p:spPr>
        <p:txBody>
          <a:bodyPr wrap="square" lIns="0" tIns="0" rIns="0" bIns="0" rtlCol="0"/>
          <a:lstStyle/>
          <a:p>
            <a:endParaRPr sz="2735"/>
          </a:p>
        </p:txBody>
      </p:sp>
      <p:sp>
        <p:nvSpPr>
          <p:cNvPr id="3" name="object 3"/>
          <p:cNvSpPr/>
          <p:nvPr/>
        </p:nvSpPr>
        <p:spPr>
          <a:xfrm>
            <a:off x="662570" y="493906"/>
            <a:ext cx="7819097" cy="733040"/>
          </a:xfrm>
          <a:custGeom>
            <a:avLst/>
            <a:gdLst/>
            <a:ahLst/>
            <a:cxnLst/>
            <a:rect l="l" t="t" r="r" b="b"/>
            <a:pathLst>
              <a:path w="9144000" h="857250">
                <a:moveTo>
                  <a:pt x="6858" y="0"/>
                </a:moveTo>
                <a:lnTo>
                  <a:pt x="0" y="0"/>
                </a:lnTo>
                <a:lnTo>
                  <a:pt x="0" y="6858"/>
                </a:lnTo>
                <a:lnTo>
                  <a:pt x="6858" y="0"/>
                </a:lnTo>
                <a:close/>
              </a:path>
              <a:path w="9144000" h="857250">
                <a:moveTo>
                  <a:pt x="9143987" y="6858"/>
                </a:moveTo>
                <a:lnTo>
                  <a:pt x="9137904" y="0"/>
                </a:lnTo>
                <a:lnTo>
                  <a:pt x="6858" y="0"/>
                </a:lnTo>
                <a:lnTo>
                  <a:pt x="0" y="6858"/>
                </a:lnTo>
                <a:lnTo>
                  <a:pt x="9143987" y="6858"/>
                </a:lnTo>
                <a:close/>
              </a:path>
              <a:path w="9144000" h="857250">
                <a:moveTo>
                  <a:pt x="6857" y="857250"/>
                </a:moveTo>
                <a:lnTo>
                  <a:pt x="6857" y="6858"/>
                </a:lnTo>
                <a:lnTo>
                  <a:pt x="0" y="6858"/>
                </a:lnTo>
                <a:lnTo>
                  <a:pt x="0" y="857250"/>
                </a:lnTo>
                <a:lnTo>
                  <a:pt x="6857" y="857250"/>
                </a:lnTo>
                <a:close/>
              </a:path>
              <a:path w="9144000" h="857250">
                <a:moveTo>
                  <a:pt x="9144000" y="857250"/>
                </a:moveTo>
                <a:lnTo>
                  <a:pt x="9144000" y="0"/>
                </a:lnTo>
                <a:lnTo>
                  <a:pt x="9137904" y="0"/>
                </a:lnTo>
                <a:lnTo>
                  <a:pt x="9143987" y="6858"/>
                </a:lnTo>
                <a:lnTo>
                  <a:pt x="9143987" y="857250"/>
                </a:lnTo>
                <a:close/>
              </a:path>
              <a:path w="9144000" h="857250">
                <a:moveTo>
                  <a:pt x="9143987" y="857250"/>
                </a:moveTo>
                <a:lnTo>
                  <a:pt x="9143987" y="6858"/>
                </a:lnTo>
                <a:lnTo>
                  <a:pt x="9137904" y="6858"/>
                </a:lnTo>
                <a:lnTo>
                  <a:pt x="9137904" y="857250"/>
                </a:lnTo>
                <a:lnTo>
                  <a:pt x="9143987" y="857250"/>
                </a:lnTo>
                <a:close/>
              </a:path>
            </a:pathLst>
          </a:custGeom>
          <a:solidFill>
            <a:srgbClr val="000000"/>
          </a:solidFill>
        </p:spPr>
        <p:txBody>
          <a:bodyPr wrap="square" lIns="0" tIns="0" rIns="0" bIns="0" rtlCol="0"/>
          <a:lstStyle/>
          <a:p>
            <a:endParaRPr sz="2735"/>
          </a:p>
        </p:txBody>
      </p:sp>
      <p:sp>
        <p:nvSpPr>
          <p:cNvPr id="4" name="object 4"/>
          <p:cNvSpPr txBox="1">
            <a:spLocks noGrp="1"/>
          </p:cNvSpPr>
          <p:nvPr>
            <p:ph type="title"/>
          </p:nvPr>
        </p:nvSpPr>
        <p:spPr>
          <a:xfrm>
            <a:off x="390955" y="291105"/>
            <a:ext cx="7037188" cy="825500"/>
          </a:xfrm>
          <a:prstGeom prst="rect">
            <a:avLst/>
          </a:prstGeom>
        </p:spPr>
        <p:txBody>
          <a:bodyPr vert="horz" wrap="square" lIns="0" tIns="5973" rIns="0" bIns="0" rtlCol="0" anchor="ctr">
            <a:spAutoFit/>
          </a:bodyPr>
          <a:lstStyle/>
          <a:p>
            <a:pPr>
              <a:spcBef>
                <a:spcPts val="45"/>
              </a:spcBef>
            </a:pPr>
            <a:endParaRPr sz="2525">
              <a:latin typeface="Times New Roman" panose="02020603050405020304"/>
              <a:cs typeface="Times New Roman" panose="02020603050405020304"/>
            </a:endParaRPr>
          </a:p>
          <a:p>
            <a:pPr marL="273050">
              <a:tabLst>
                <a:tab pos="1169670" algn="l"/>
              </a:tabLst>
            </a:pPr>
            <a:r>
              <a:rPr spc="-385" dirty="0"/>
              <a:t>	</a:t>
            </a:r>
            <a:r>
              <a:rPr spc="-4" dirty="0"/>
              <a:t>CHANGES IN THE</a:t>
            </a:r>
            <a:r>
              <a:rPr spc="-56" dirty="0"/>
              <a:t> </a:t>
            </a:r>
            <a:r>
              <a:rPr spc="-30" dirty="0"/>
              <a:t>STANDARD</a:t>
            </a:r>
          </a:p>
        </p:txBody>
      </p:sp>
      <p:sp>
        <p:nvSpPr>
          <p:cNvPr id="5" name="object 5"/>
          <p:cNvSpPr/>
          <p:nvPr/>
        </p:nvSpPr>
        <p:spPr>
          <a:xfrm>
            <a:off x="662570" y="1666770"/>
            <a:ext cx="7819097" cy="293216"/>
          </a:xfrm>
          <a:custGeom>
            <a:avLst/>
            <a:gdLst/>
            <a:ahLst/>
            <a:cxnLst/>
            <a:rect l="l" t="t" r="r" b="b"/>
            <a:pathLst>
              <a:path w="9144000" h="342900">
                <a:moveTo>
                  <a:pt x="0" y="0"/>
                </a:moveTo>
                <a:lnTo>
                  <a:pt x="0" y="342900"/>
                </a:lnTo>
                <a:lnTo>
                  <a:pt x="9144000" y="342900"/>
                </a:lnTo>
                <a:lnTo>
                  <a:pt x="9144000" y="0"/>
                </a:lnTo>
                <a:lnTo>
                  <a:pt x="0" y="0"/>
                </a:lnTo>
                <a:close/>
              </a:path>
            </a:pathLst>
          </a:custGeom>
          <a:solidFill>
            <a:srgbClr val="FFFFFF"/>
          </a:solidFill>
        </p:spPr>
        <p:txBody>
          <a:bodyPr wrap="square" lIns="0" tIns="0" rIns="0" bIns="0" rtlCol="0"/>
          <a:lstStyle/>
          <a:p>
            <a:endParaRPr sz="2735"/>
          </a:p>
        </p:txBody>
      </p:sp>
      <p:sp>
        <p:nvSpPr>
          <p:cNvPr id="6" name="object 6"/>
          <p:cNvSpPr/>
          <p:nvPr/>
        </p:nvSpPr>
        <p:spPr>
          <a:xfrm>
            <a:off x="662570" y="1226947"/>
            <a:ext cx="7819097" cy="439824"/>
          </a:xfrm>
          <a:custGeom>
            <a:avLst/>
            <a:gdLst/>
            <a:ahLst/>
            <a:cxnLst/>
            <a:rect l="l" t="t" r="r" b="b"/>
            <a:pathLst>
              <a:path w="9144000" h="514350">
                <a:moveTo>
                  <a:pt x="0" y="0"/>
                </a:moveTo>
                <a:lnTo>
                  <a:pt x="0" y="514350"/>
                </a:lnTo>
                <a:lnTo>
                  <a:pt x="9144000" y="514350"/>
                </a:lnTo>
                <a:lnTo>
                  <a:pt x="9144000" y="0"/>
                </a:lnTo>
                <a:lnTo>
                  <a:pt x="0" y="0"/>
                </a:lnTo>
                <a:close/>
              </a:path>
            </a:pathLst>
          </a:custGeom>
          <a:solidFill>
            <a:srgbClr val="33CCFF"/>
          </a:solidFill>
        </p:spPr>
        <p:txBody>
          <a:bodyPr wrap="square" lIns="0" tIns="0" rIns="0" bIns="0" rtlCol="0"/>
          <a:lstStyle/>
          <a:p>
            <a:endParaRPr sz="2735"/>
          </a:p>
        </p:txBody>
      </p:sp>
      <p:sp>
        <p:nvSpPr>
          <p:cNvPr id="7" name="object 7"/>
          <p:cNvSpPr/>
          <p:nvPr/>
        </p:nvSpPr>
        <p:spPr>
          <a:xfrm>
            <a:off x="662570" y="1226947"/>
            <a:ext cx="7819097" cy="445796"/>
          </a:xfrm>
          <a:custGeom>
            <a:avLst/>
            <a:gdLst/>
            <a:ahLst/>
            <a:cxnLst/>
            <a:rect l="l" t="t" r="r" b="b"/>
            <a:pathLst>
              <a:path w="9144000" h="521335">
                <a:moveTo>
                  <a:pt x="6858" y="508254"/>
                </a:moveTo>
                <a:lnTo>
                  <a:pt x="6858" y="0"/>
                </a:lnTo>
                <a:lnTo>
                  <a:pt x="0" y="0"/>
                </a:lnTo>
                <a:lnTo>
                  <a:pt x="0" y="508254"/>
                </a:lnTo>
                <a:lnTo>
                  <a:pt x="6858" y="508254"/>
                </a:lnTo>
                <a:close/>
              </a:path>
              <a:path w="9144000" h="521335">
                <a:moveTo>
                  <a:pt x="9143987" y="508253"/>
                </a:moveTo>
                <a:lnTo>
                  <a:pt x="0" y="508254"/>
                </a:lnTo>
                <a:lnTo>
                  <a:pt x="6858" y="514350"/>
                </a:lnTo>
                <a:lnTo>
                  <a:pt x="6858" y="521208"/>
                </a:lnTo>
                <a:lnTo>
                  <a:pt x="9137904" y="521207"/>
                </a:lnTo>
                <a:lnTo>
                  <a:pt x="9137904" y="514349"/>
                </a:lnTo>
                <a:lnTo>
                  <a:pt x="9143987" y="508253"/>
                </a:lnTo>
                <a:close/>
              </a:path>
              <a:path w="9144000" h="521335">
                <a:moveTo>
                  <a:pt x="6858" y="521208"/>
                </a:moveTo>
                <a:lnTo>
                  <a:pt x="6858" y="514350"/>
                </a:lnTo>
                <a:lnTo>
                  <a:pt x="0" y="508254"/>
                </a:lnTo>
                <a:lnTo>
                  <a:pt x="0" y="521208"/>
                </a:lnTo>
                <a:lnTo>
                  <a:pt x="6858" y="521208"/>
                </a:lnTo>
                <a:close/>
              </a:path>
              <a:path w="9144000" h="521335">
                <a:moveTo>
                  <a:pt x="9144000" y="521207"/>
                </a:moveTo>
                <a:lnTo>
                  <a:pt x="9144000" y="0"/>
                </a:lnTo>
                <a:lnTo>
                  <a:pt x="9137904" y="0"/>
                </a:lnTo>
                <a:lnTo>
                  <a:pt x="9137904" y="508253"/>
                </a:lnTo>
                <a:lnTo>
                  <a:pt x="9143987" y="508253"/>
                </a:lnTo>
                <a:lnTo>
                  <a:pt x="9143987" y="521207"/>
                </a:lnTo>
                <a:close/>
              </a:path>
              <a:path w="9144000" h="521335">
                <a:moveTo>
                  <a:pt x="9143987" y="521207"/>
                </a:moveTo>
                <a:lnTo>
                  <a:pt x="9143987" y="508253"/>
                </a:lnTo>
                <a:lnTo>
                  <a:pt x="9137904" y="514349"/>
                </a:lnTo>
                <a:lnTo>
                  <a:pt x="9137904" y="521207"/>
                </a:lnTo>
                <a:lnTo>
                  <a:pt x="9143987" y="521207"/>
                </a:lnTo>
                <a:close/>
              </a:path>
            </a:pathLst>
          </a:custGeom>
          <a:solidFill>
            <a:srgbClr val="000000"/>
          </a:solidFill>
        </p:spPr>
        <p:txBody>
          <a:bodyPr wrap="square" lIns="0" tIns="0" rIns="0" bIns="0" rtlCol="0"/>
          <a:lstStyle/>
          <a:p>
            <a:endParaRPr sz="2735"/>
          </a:p>
        </p:txBody>
      </p:sp>
      <p:sp>
        <p:nvSpPr>
          <p:cNvPr id="11" name="Content Placeholder 10"/>
          <p:cNvSpPr>
            <a:spLocks noGrp="1"/>
          </p:cNvSpPr>
          <p:nvPr>
            <p:ph idx="1"/>
          </p:nvPr>
        </p:nvSpPr>
        <p:spPr>
          <a:xfrm>
            <a:off x="662305" y="1818640"/>
            <a:ext cx="8229600" cy="5135563"/>
          </a:xfrm>
        </p:spPr>
        <p:txBody>
          <a:bodyPr/>
          <a:lstStyle/>
          <a:p>
            <a:r>
              <a:rPr lang="en-US"/>
              <a:t>Raise the bandwidth and separate collision domains</a:t>
            </a:r>
          </a:p>
          <a:p>
            <a:pPr marL="457200" indent="-457200">
              <a:buAutoNum type="arabicPeriod"/>
            </a:pPr>
            <a:r>
              <a:rPr lang="en-US">
                <a:sym typeface="+mn-ea"/>
              </a:rPr>
              <a:t>Bridged Ethernet</a:t>
            </a:r>
            <a:endParaRPr lang="en-US"/>
          </a:p>
          <a:p>
            <a:pPr marL="457200" indent="-457200">
              <a:buAutoNum type="arabicPeriod"/>
            </a:pPr>
            <a:r>
              <a:rPr lang="en-US"/>
              <a:t>Switched Ethernet</a:t>
            </a:r>
          </a:p>
          <a:p>
            <a:pPr marL="457200" indent="-457200">
              <a:buAutoNum type="arabicPeriod"/>
            </a:pPr>
            <a:r>
              <a:rPr lang="en-US"/>
              <a:t>Full Duplex Ethernet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9500" y="445453"/>
            <a:ext cx="6854825" cy="368935"/>
          </a:xfrm>
          <a:prstGeom prst="rect">
            <a:avLst/>
          </a:prstGeom>
        </p:spPr>
        <p:txBody>
          <a:bodyPr vert="horz" wrap="square" lIns="0" tIns="0" rIns="0" bIns="0" rtlCol="0" anchor="ctr">
            <a:spAutoFit/>
          </a:bodyPr>
          <a:lstStyle/>
          <a:p>
            <a:pPr marL="10795">
              <a:tabLst>
                <a:tab pos="1524000" algn="l"/>
              </a:tabLst>
            </a:pPr>
            <a:r>
              <a:rPr sz="2050" spc="-4" dirty="0">
                <a:solidFill>
                  <a:srgbClr val="3333CC"/>
                </a:solidFill>
              </a:rPr>
              <a:t>	</a:t>
            </a:r>
            <a:r>
              <a:rPr sz="2400" i="1" spc="-4" dirty="0"/>
              <a:t>Sharing</a:t>
            </a:r>
            <a:r>
              <a:rPr sz="2400" i="1" spc="-43" dirty="0"/>
              <a:t> </a:t>
            </a:r>
            <a:r>
              <a:rPr sz="2400" i="1" spc="-4" dirty="0"/>
              <a:t>bandwidth</a:t>
            </a:r>
          </a:p>
        </p:txBody>
      </p:sp>
      <p:sp>
        <p:nvSpPr>
          <p:cNvPr id="3" name="object 3"/>
          <p:cNvSpPr/>
          <p:nvPr/>
        </p:nvSpPr>
        <p:spPr>
          <a:xfrm>
            <a:off x="923290" y="1334770"/>
            <a:ext cx="7167245" cy="3196590"/>
          </a:xfrm>
          <a:prstGeom prst="rect">
            <a:avLst/>
          </a:prstGeom>
          <a:blipFill>
            <a:blip r:embed="rId2" cstate="print"/>
            <a:stretch>
              <a:fillRect/>
            </a:stretch>
          </a:blipFill>
        </p:spPr>
        <p:txBody>
          <a:bodyPr wrap="square" lIns="0" tIns="0" rIns="0" bIns="0" rtlCol="0"/>
          <a:lstStyle/>
          <a:p>
            <a:endParaRPr sz="2735"/>
          </a:p>
        </p:txBody>
      </p:sp>
      <p:sp>
        <p:nvSpPr>
          <p:cNvPr id="4" name="object 4"/>
          <p:cNvSpPr/>
          <p:nvPr/>
        </p:nvSpPr>
        <p:spPr>
          <a:xfrm>
            <a:off x="792888" y="5804376"/>
            <a:ext cx="7493302" cy="65159"/>
          </a:xfrm>
          <a:custGeom>
            <a:avLst/>
            <a:gdLst/>
            <a:ahLst/>
            <a:cxnLst/>
            <a:rect l="l" t="t" r="r" b="b"/>
            <a:pathLst>
              <a:path w="8763000" h="76200">
                <a:moveTo>
                  <a:pt x="0" y="0"/>
                </a:moveTo>
                <a:lnTo>
                  <a:pt x="0" y="76200"/>
                </a:lnTo>
                <a:lnTo>
                  <a:pt x="8763000" y="76200"/>
                </a:lnTo>
                <a:lnTo>
                  <a:pt x="8763000" y="0"/>
                </a:lnTo>
                <a:lnTo>
                  <a:pt x="0" y="0"/>
                </a:lnTo>
                <a:close/>
              </a:path>
            </a:pathLst>
          </a:custGeom>
          <a:solidFill>
            <a:srgbClr val="FF0000"/>
          </a:solidFill>
        </p:spPr>
        <p:txBody>
          <a:bodyPr wrap="square" lIns="0" tIns="0" rIns="0" bIns="0" rtlCol="0"/>
          <a:lstStyle/>
          <a:p>
            <a:endParaRPr sz="2735"/>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533" y="1179259"/>
            <a:ext cx="4793541" cy="314960"/>
          </a:xfrm>
          <a:prstGeom prst="rect">
            <a:avLst/>
          </a:prstGeom>
        </p:spPr>
        <p:txBody>
          <a:bodyPr vert="horz" wrap="square" lIns="0" tIns="0" rIns="0" bIns="0" rtlCol="0" anchor="ctr">
            <a:spAutoFit/>
          </a:bodyPr>
          <a:lstStyle/>
          <a:p>
            <a:pPr marL="10795">
              <a:tabLst>
                <a:tab pos="1524000" algn="l"/>
              </a:tabLst>
            </a:pPr>
            <a:r>
              <a:rPr sz="2050" spc="-4" dirty="0">
                <a:solidFill>
                  <a:srgbClr val="3333CC"/>
                </a:solidFill>
              </a:rPr>
              <a:t>	</a:t>
            </a:r>
            <a:r>
              <a:rPr sz="1710" i="1" spc="-4" dirty="0"/>
              <a:t>A network with and without a</a:t>
            </a:r>
            <a:r>
              <a:rPr sz="1710" i="1" spc="-90" dirty="0"/>
              <a:t> </a:t>
            </a:r>
            <a:r>
              <a:rPr sz="1710" i="1" spc="-4" dirty="0"/>
              <a:t>bridge</a:t>
            </a:r>
            <a:endParaRPr sz="1710"/>
          </a:p>
        </p:txBody>
      </p:sp>
      <p:sp>
        <p:nvSpPr>
          <p:cNvPr id="3" name="object 3"/>
          <p:cNvSpPr/>
          <p:nvPr/>
        </p:nvSpPr>
        <p:spPr>
          <a:xfrm>
            <a:off x="929071" y="2318362"/>
            <a:ext cx="7291960" cy="2533387"/>
          </a:xfrm>
          <a:prstGeom prst="rect">
            <a:avLst/>
          </a:prstGeom>
          <a:blipFill>
            <a:blip r:embed="rId2" cstate="print"/>
            <a:stretch>
              <a:fillRect/>
            </a:stretch>
          </a:blipFill>
        </p:spPr>
        <p:txBody>
          <a:bodyPr wrap="square" lIns="0" tIns="0" rIns="0" bIns="0" rtlCol="0"/>
          <a:lstStyle/>
          <a:p>
            <a:endParaRPr sz="2735"/>
          </a:p>
        </p:txBody>
      </p:sp>
      <p:sp>
        <p:nvSpPr>
          <p:cNvPr id="4" name="object 4"/>
          <p:cNvSpPr/>
          <p:nvPr/>
        </p:nvSpPr>
        <p:spPr>
          <a:xfrm>
            <a:off x="792888" y="5804376"/>
            <a:ext cx="7493302" cy="65159"/>
          </a:xfrm>
          <a:custGeom>
            <a:avLst/>
            <a:gdLst/>
            <a:ahLst/>
            <a:cxnLst/>
            <a:rect l="l" t="t" r="r" b="b"/>
            <a:pathLst>
              <a:path w="8763000" h="76200">
                <a:moveTo>
                  <a:pt x="0" y="0"/>
                </a:moveTo>
                <a:lnTo>
                  <a:pt x="0" y="76200"/>
                </a:lnTo>
                <a:lnTo>
                  <a:pt x="8763000" y="76200"/>
                </a:lnTo>
                <a:lnTo>
                  <a:pt x="8763000" y="0"/>
                </a:lnTo>
                <a:lnTo>
                  <a:pt x="0" y="0"/>
                </a:lnTo>
                <a:close/>
              </a:path>
            </a:pathLst>
          </a:custGeom>
          <a:solidFill>
            <a:srgbClr val="FF0000"/>
          </a:solidFill>
        </p:spPr>
        <p:txBody>
          <a:bodyPr wrap="square" lIns="0" tIns="0" rIns="0" bIns="0" rtlCol="0"/>
          <a:lstStyle/>
          <a:p>
            <a:endParaRPr sz="2735"/>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4983" y="565214"/>
            <a:ext cx="7485157" cy="307340"/>
          </a:xfrm>
          <a:prstGeom prst="rect">
            <a:avLst/>
          </a:prstGeom>
        </p:spPr>
        <p:txBody>
          <a:bodyPr vert="horz" wrap="square" lIns="0" tIns="0" rIns="0" bIns="0" rtlCol="0" anchor="ctr">
            <a:spAutoFit/>
          </a:bodyPr>
          <a:lstStyle/>
          <a:p>
            <a:pPr marL="10795">
              <a:tabLst>
                <a:tab pos="1524000" algn="l"/>
              </a:tabLst>
            </a:pPr>
            <a:r>
              <a:rPr sz="2000" i="1" spc="-4" dirty="0"/>
              <a:t>Collision domains in an unbridged network and a bridged</a:t>
            </a:r>
            <a:r>
              <a:rPr sz="2000" i="1" spc="43" dirty="0"/>
              <a:t> </a:t>
            </a:r>
            <a:r>
              <a:rPr sz="2000" i="1" spc="-4" dirty="0"/>
              <a:t>network</a:t>
            </a:r>
          </a:p>
        </p:txBody>
      </p:sp>
      <p:sp>
        <p:nvSpPr>
          <p:cNvPr id="3" name="object 3"/>
          <p:cNvSpPr/>
          <p:nvPr/>
        </p:nvSpPr>
        <p:spPr>
          <a:xfrm>
            <a:off x="929005" y="1143635"/>
            <a:ext cx="7291705" cy="4432300"/>
          </a:xfrm>
          <a:prstGeom prst="rect">
            <a:avLst/>
          </a:prstGeom>
          <a:blipFill>
            <a:blip r:embed="rId2" cstate="print"/>
            <a:stretch>
              <a:fillRect/>
            </a:stretch>
          </a:blipFill>
        </p:spPr>
        <p:txBody>
          <a:bodyPr wrap="square" lIns="0" tIns="0" rIns="0" bIns="0" rtlCol="0"/>
          <a:lstStyle/>
          <a:p>
            <a:endParaRPr sz="2735"/>
          </a:p>
        </p:txBody>
      </p:sp>
      <p:sp>
        <p:nvSpPr>
          <p:cNvPr id="4" name="object 4"/>
          <p:cNvSpPr/>
          <p:nvPr/>
        </p:nvSpPr>
        <p:spPr>
          <a:xfrm>
            <a:off x="792888" y="5804376"/>
            <a:ext cx="7493302" cy="65159"/>
          </a:xfrm>
          <a:custGeom>
            <a:avLst/>
            <a:gdLst/>
            <a:ahLst/>
            <a:cxnLst/>
            <a:rect l="l" t="t" r="r" b="b"/>
            <a:pathLst>
              <a:path w="8763000" h="76200">
                <a:moveTo>
                  <a:pt x="0" y="0"/>
                </a:moveTo>
                <a:lnTo>
                  <a:pt x="0" y="76200"/>
                </a:lnTo>
                <a:lnTo>
                  <a:pt x="8763000" y="76200"/>
                </a:lnTo>
                <a:lnTo>
                  <a:pt x="8763000" y="0"/>
                </a:lnTo>
                <a:lnTo>
                  <a:pt x="0" y="0"/>
                </a:lnTo>
                <a:close/>
              </a:path>
            </a:pathLst>
          </a:custGeom>
          <a:solidFill>
            <a:srgbClr val="FF0000"/>
          </a:solidFill>
        </p:spPr>
        <p:txBody>
          <a:bodyPr wrap="square" lIns="0" tIns="0" rIns="0" bIns="0" rtlCol="0"/>
          <a:lstStyle/>
          <a:p>
            <a:endParaRPr sz="2735"/>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533" y="1179259"/>
            <a:ext cx="3181938" cy="314960"/>
          </a:xfrm>
          <a:prstGeom prst="rect">
            <a:avLst/>
          </a:prstGeom>
        </p:spPr>
        <p:txBody>
          <a:bodyPr vert="horz" wrap="square" lIns="0" tIns="0" rIns="0" bIns="0" rtlCol="0" anchor="ctr">
            <a:spAutoFit/>
          </a:bodyPr>
          <a:lstStyle/>
          <a:p>
            <a:pPr marL="10795">
              <a:tabLst>
                <a:tab pos="1524000" algn="l"/>
              </a:tabLst>
            </a:pPr>
            <a:r>
              <a:rPr sz="2050" spc="-4" dirty="0">
                <a:solidFill>
                  <a:srgbClr val="3333CC"/>
                </a:solidFill>
              </a:rPr>
              <a:t>	</a:t>
            </a:r>
            <a:r>
              <a:rPr sz="1710" i="1" spc="-4" dirty="0"/>
              <a:t>Switched</a:t>
            </a:r>
            <a:r>
              <a:rPr sz="1710" i="1" spc="-43" dirty="0"/>
              <a:t> </a:t>
            </a:r>
            <a:r>
              <a:rPr sz="1710" i="1" spc="-4" dirty="0"/>
              <a:t>Ethernet</a:t>
            </a:r>
            <a:endParaRPr sz="1710"/>
          </a:p>
        </p:txBody>
      </p:sp>
      <p:sp>
        <p:nvSpPr>
          <p:cNvPr id="3" name="object 3"/>
          <p:cNvSpPr/>
          <p:nvPr/>
        </p:nvSpPr>
        <p:spPr>
          <a:xfrm>
            <a:off x="1542219" y="2203031"/>
            <a:ext cx="6027221" cy="2982333"/>
          </a:xfrm>
          <a:prstGeom prst="rect">
            <a:avLst/>
          </a:prstGeom>
          <a:blipFill>
            <a:blip r:embed="rId2" cstate="print"/>
            <a:stretch>
              <a:fillRect/>
            </a:stretch>
          </a:blipFill>
        </p:spPr>
        <p:txBody>
          <a:bodyPr wrap="square" lIns="0" tIns="0" rIns="0" bIns="0" rtlCol="0"/>
          <a:lstStyle/>
          <a:p>
            <a:endParaRPr sz="2735"/>
          </a:p>
        </p:txBody>
      </p:sp>
      <p:sp>
        <p:nvSpPr>
          <p:cNvPr id="4" name="object 4"/>
          <p:cNvSpPr/>
          <p:nvPr/>
        </p:nvSpPr>
        <p:spPr>
          <a:xfrm>
            <a:off x="792888" y="5804376"/>
            <a:ext cx="7493302" cy="65159"/>
          </a:xfrm>
          <a:custGeom>
            <a:avLst/>
            <a:gdLst/>
            <a:ahLst/>
            <a:cxnLst/>
            <a:rect l="l" t="t" r="r" b="b"/>
            <a:pathLst>
              <a:path w="8763000" h="76200">
                <a:moveTo>
                  <a:pt x="0" y="0"/>
                </a:moveTo>
                <a:lnTo>
                  <a:pt x="0" y="76200"/>
                </a:lnTo>
                <a:lnTo>
                  <a:pt x="8763000" y="76200"/>
                </a:lnTo>
                <a:lnTo>
                  <a:pt x="8763000" y="0"/>
                </a:lnTo>
                <a:lnTo>
                  <a:pt x="0" y="0"/>
                </a:lnTo>
                <a:close/>
              </a:path>
            </a:pathLst>
          </a:custGeom>
          <a:solidFill>
            <a:srgbClr val="FF0000"/>
          </a:solidFill>
        </p:spPr>
        <p:txBody>
          <a:bodyPr wrap="square" lIns="0" tIns="0" rIns="0" bIns="0" rtlCol="0"/>
          <a:lstStyle/>
          <a:p>
            <a:endParaRPr sz="2735"/>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533" y="1179259"/>
            <a:ext cx="4260322" cy="314960"/>
          </a:xfrm>
          <a:prstGeom prst="rect">
            <a:avLst/>
          </a:prstGeom>
        </p:spPr>
        <p:txBody>
          <a:bodyPr vert="horz" wrap="square" lIns="0" tIns="0" rIns="0" bIns="0" rtlCol="0" anchor="ctr">
            <a:spAutoFit/>
          </a:bodyPr>
          <a:lstStyle/>
          <a:p>
            <a:pPr marL="10795">
              <a:tabLst>
                <a:tab pos="1524000" algn="l"/>
              </a:tabLst>
            </a:pPr>
            <a:r>
              <a:rPr sz="2050" spc="-4" dirty="0">
                <a:solidFill>
                  <a:srgbClr val="3333CC"/>
                </a:solidFill>
              </a:rPr>
              <a:t>	</a:t>
            </a:r>
            <a:r>
              <a:rPr sz="1710" i="1" spc="-4" dirty="0"/>
              <a:t>Full-duplex switched</a:t>
            </a:r>
            <a:r>
              <a:rPr sz="1710" i="1" spc="-26" dirty="0"/>
              <a:t> </a:t>
            </a:r>
            <a:r>
              <a:rPr sz="1710" i="1" spc="-4" dirty="0"/>
              <a:t>Ethernet</a:t>
            </a:r>
            <a:endParaRPr sz="1710"/>
          </a:p>
        </p:txBody>
      </p:sp>
      <p:sp>
        <p:nvSpPr>
          <p:cNvPr id="3" name="object 3"/>
          <p:cNvSpPr/>
          <p:nvPr/>
        </p:nvSpPr>
        <p:spPr>
          <a:xfrm>
            <a:off x="1566980" y="2163935"/>
            <a:ext cx="5806982" cy="3216906"/>
          </a:xfrm>
          <a:prstGeom prst="rect">
            <a:avLst/>
          </a:prstGeom>
          <a:blipFill>
            <a:blip r:embed="rId2" cstate="print"/>
            <a:stretch>
              <a:fillRect/>
            </a:stretch>
          </a:blipFill>
        </p:spPr>
        <p:txBody>
          <a:bodyPr wrap="square" lIns="0" tIns="0" rIns="0" bIns="0" rtlCol="0"/>
          <a:lstStyle/>
          <a:p>
            <a:endParaRPr sz="2735"/>
          </a:p>
        </p:txBody>
      </p:sp>
      <p:sp>
        <p:nvSpPr>
          <p:cNvPr id="4" name="object 4"/>
          <p:cNvSpPr/>
          <p:nvPr/>
        </p:nvSpPr>
        <p:spPr>
          <a:xfrm>
            <a:off x="792888" y="5804376"/>
            <a:ext cx="7493302" cy="65159"/>
          </a:xfrm>
          <a:custGeom>
            <a:avLst/>
            <a:gdLst/>
            <a:ahLst/>
            <a:cxnLst/>
            <a:rect l="l" t="t" r="r" b="b"/>
            <a:pathLst>
              <a:path w="8763000" h="76200">
                <a:moveTo>
                  <a:pt x="0" y="0"/>
                </a:moveTo>
                <a:lnTo>
                  <a:pt x="0" y="76200"/>
                </a:lnTo>
                <a:lnTo>
                  <a:pt x="8763000" y="76200"/>
                </a:lnTo>
                <a:lnTo>
                  <a:pt x="8763000" y="0"/>
                </a:lnTo>
                <a:lnTo>
                  <a:pt x="0" y="0"/>
                </a:lnTo>
                <a:close/>
              </a:path>
            </a:pathLst>
          </a:custGeom>
          <a:solidFill>
            <a:srgbClr val="FF0000"/>
          </a:solidFill>
        </p:spPr>
        <p:txBody>
          <a:bodyPr wrap="square" lIns="0" tIns="0" rIns="0" bIns="0" rtlCol="0"/>
          <a:lstStyle/>
          <a:p>
            <a:endParaRPr sz="2735"/>
          </a:p>
        </p:txBody>
      </p:sp>
      <p:sp>
        <p:nvSpPr>
          <p:cNvPr id="6" name="object 2"/>
          <p:cNvSpPr txBox="1">
            <a:spLocks noGrp="1"/>
          </p:cNvSpPr>
          <p:nvPr/>
        </p:nvSpPr>
        <p:spPr>
          <a:xfrm>
            <a:off x="4134418" y="5407089"/>
            <a:ext cx="4260322" cy="262890"/>
          </a:xfrm>
          <a:prstGeom prst="rect">
            <a:avLst/>
          </a:prstGeom>
          <a:noFill/>
          <a:ln w="9525">
            <a:noFill/>
          </a:ln>
        </p:spPr>
        <p:txBody>
          <a:bodyPr vert="horz" wrap="square" lIns="0" tIns="0" rIns="0" bIns="0" rtlCol="0" anchor="ctr">
            <a:spAutoFit/>
          </a:bodyPr>
          <a:lstStyle>
            <a:lvl1pPr algn="ctr" rtl="0" eaLnBrk="0" fontAlgn="base" hangingPunct="0">
              <a:spcBef>
                <a:spcPct val="0"/>
              </a:spcBef>
              <a:spcAft>
                <a:spcPct val="0"/>
              </a:spcAft>
              <a:defRPr sz="2735" b="1" i="0">
                <a:solidFill>
                  <a:schemeClr val="tx1"/>
                </a:solidFill>
                <a:latin typeface="Times New Roman" panose="02020603050405020304"/>
                <a:ea typeface="+mj-ea"/>
                <a:cs typeface="Times New Roman" panose="02020603050405020304"/>
              </a:defRPr>
            </a:lvl1pPr>
            <a:lvl2pPr algn="ctr" rtl="0" eaLnBrk="0" fontAlgn="base" hangingPunct="0">
              <a:spcBef>
                <a:spcPct val="0"/>
              </a:spcBef>
              <a:spcAft>
                <a:spcPct val="0"/>
              </a:spcAft>
              <a:defRPr sz="4000">
                <a:solidFill>
                  <a:schemeClr val="tx2"/>
                </a:solidFill>
                <a:latin typeface="Verdana" panose="020B0604030504040204" pitchFamily="34" charset="0"/>
              </a:defRPr>
            </a:lvl2pPr>
            <a:lvl3pPr algn="ctr" rtl="0" eaLnBrk="0" fontAlgn="base" hangingPunct="0">
              <a:spcBef>
                <a:spcPct val="0"/>
              </a:spcBef>
              <a:spcAft>
                <a:spcPct val="0"/>
              </a:spcAft>
              <a:defRPr sz="4000">
                <a:solidFill>
                  <a:schemeClr val="tx2"/>
                </a:solidFill>
                <a:latin typeface="Verdana" panose="020B0604030504040204" pitchFamily="34" charset="0"/>
              </a:defRPr>
            </a:lvl3pPr>
            <a:lvl4pPr algn="ctr" rtl="0" eaLnBrk="0" fontAlgn="base" hangingPunct="0">
              <a:spcBef>
                <a:spcPct val="0"/>
              </a:spcBef>
              <a:spcAft>
                <a:spcPct val="0"/>
              </a:spcAft>
              <a:defRPr sz="4000">
                <a:solidFill>
                  <a:schemeClr val="tx2"/>
                </a:solidFill>
                <a:latin typeface="Verdana" panose="020B0604030504040204" pitchFamily="34" charset="0"/>
              </a:defRPr>
            </a:lvl4pPr>
            <a:lvl5pPr algn="ctr" rtl="0" eaLnBrk="0" fontAlgn="base" hangingPunct="0">
              <a:spcBef>
                <a:spcPct val="0"/>
              </a:spcBef>
              <a:spcAft>
                <a:spcPct val="0"/>
              </a:spcAft>
              <a:defRPr sz="4000">
                <a:solidFill>
                  <a:schemeClr val="tx2"/>
                </a:solidFill>
                <a:latin typeface="Verdana" panose="020B0604030504040204" pitchFamily="34" charset="0"/>
              </a:defRPr>
            </a:lvl5pPr>
            <a:lvl6pPr marL="457200" algn="ctr" rtl="0" fontAlgn="base">
              <a:spcBef>
                <a:spcPct val="0"/>
              </a:spcBef>
              <a:spcAft>
                <a:spcPct val="0"/>
              </a:spcAft>
              <a:defRPr sz="4000">
                <a:solidFill>
                  <a:schemeClr val="tx2"/>
                </a:solidFill>
                <a:latin typeface="Verdana" panose="020B0604030504040204" pitchFamily="34" charset="0"/>
              </a:defRPr>
            </a:lvl6pPr>
            <a:lvl7pPr marL="914400" algn="ctr" rtl="0" fontAlgn="base">
              <a:spcBef>
                <a:spcPct val="0"/>
              </a:spcBef>
              <a:spcAft>
                <a:spcPct val="0"/>
              </a:spcAft>
              <a:defRPr sz="4000">
                <a:solidFill>
                  <a:schemeClr val="tx2"/>
                </a:solidFill>
                <a:latin typeface="Verdana" panose="020B0604030504040204" pitchFamily="34" charset="0"/>
              </a:defRPr>
            </a:lvl7pPr>
            <a:lvl8pPr marL="1371600" algn="ctr" rtl="0" fontAlgn="base">
              <a:spcBef>
                <a:spcPct val="0"/>
              </a:spcBef>
              <a:spcAft>
                <a:spcPct val="0"/>
              </a:spcAft>
              <a:defRPr sz="4000">
                <a:solidFill>
                  <a:schemeClr val="tx2"/>
                </a:solidFill>
                <a:latin typeface="Verdana" panose="020B0604030504040204" pitchFamily="34" charset="0"/>
              </a:defRPr>
            </a:lvl8pPr>
            <a:lvl9pPr marL="1828800" algn="ctr" rtl="0" fontAlgn="base">
              <a:spcBef>
                <a:spcPct val="0"/>
              </a:spcBef>
              <a:spcAft>
                <a:spcPct val="0"/>
              </a:spcAft>
              <a:defRPr sz="4000">
                <a:solidFill>
                  <a:schemeClr val="tx2"/>
                </a:solidFill>
                <a:latin typeface="Verdana" panose="020B0604030504040204" pitchFamily="34" charset="0"/>
              </a:defRPr>
            </a:lvl9pPr>
          </a:lstStyle>
          <a:p>
            <a:pPr marL="10795">
              <a:tabLst>
                <a:tab pos="1524000" algn="l"/>
              </a:tabLst>
            </a:pPr>
            <a:r>
              <a:rPr lang="en-US" sz="1710"/>
              <a:t>No need for CSMA /CD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62570" y="493906"/>
            <a:ext cx="7819097" cy="733040"/>
          </a:xfrm>
          <a:custGeom>
            <a:avLst/>
            <a:gdLst/>
            <a:ahLst/>
            <a:cxnLst/>
            <a:rect l="l" t="t" r="r" b="b"/>
            <a:pathLst>
              <a:path w="9144000" h="857250">
                <a:moveTo>
                  <a:pt x="0" y="0"/>
                </a:moveTo>
                <a:lnTo>
                  <a:pt x="0" y="857250"/>
                </a:lnTo>
                <a:lnTo>
                  <a:pt x="9144000" y="857250"/>
                </a:lnTo>
                <a:lnTo>
                  <a:pt x="9144000" y="0"/>
                </a:lnTo>
                <a:lnTo>
                  <a:pt x="0" y="0"/>
                </a:lnTo>
                <a:close/>
              </a:path>
            </a:pathLst>
          </a:custGeom>
          <a:solidFill>
            <a:srgbClr val="33CCFF"/>
          </a:solidFill>
        </p:spPr>
        <p:txBody>
          <a:bodyPr wrap="square" lIns="0" tIns="0" rIns="0" bIns="0" rtlCol="0"/>
          <a:lstStyle/>
          <a:p>
            <a:endParaRPr sz="2735"/>
          </a:p>
        </p:txBody>
      </p:sp>
      <p:sp>
        <p:nvSpPr>
          <p:cNvPr id="3" name="object 3"/>
          <p:cNvSpPr/>
          <p:nvPr/>
        </p:nvSpPr>
        <p:spPr>
          <a:xfrm>
            <a:off x="662570" y="493906"/>
            <a:ext cx="7819097" cy="733040"/>
          </a:xfrm>
          <a:custGeom>
            <a:avLst/>
            <a:gdLst/>
            <a:ahLst/>
            <a:cxnLst/>
            <a:rect l="l" t="t" r="r" b="b"/>
            <a:pathLst>
              <a:path w="9144000" h="857250">
                <a:moveTo>
                  <a:pt x="6858" y="0"/>
                </a:moveTo>
                <a:lnTo>
                  <a:pt x="0" y="0"/>
                </a:lnTo>
                <a:lnTo>
                  <a:pt x="0" y="6858"/>
                </a:lnTo>
                <a:lnTo>
                  <a:pt x="6858" y="0"/>
                </a:lnTo>
                <a:close/>
              </a:path>
              <a:path w="9144000" h="857250">
                <a:moveTo>
                  <a:pt x="9143987" y="6858"/>
                </a:moveTo>
                <a:lnTo>
                  <a:pt x="9137904" y="0"/>
                </a:lnTo>
                <a:lnTo>
                  <a:pt x="6858" y="0"/>
                </a:lnTo>
                <a:lnTo>
                  <a:pt x="0" y="6858"/>
                </a:lnTo>
                <a:lnTo>
                  <a:pt x="9143987" y="6858"/>
                </a:lnTo>
                <a:close/>
              </a:path>
              <a:path w="9144000" h="857250">
                <a:moveTo>
                  <a:pt x="6857" y="857250"/>
                </a:moveTo>
                <a:lnTo>
                  <a:pt x="6857" y="6858"/>
                </a:lnTo>
                <a:lnTo>
                  <a:pt x="0" y="6858"/>
                </a:lnTo>
                <a:lnTo>
                  <a:pt x="0" y="857250"/>
                </a:lnTo>
                <a:lnTo>
                  <a:pt x="6857" y="857250"/>
                </a:lnTo>
                <a:close/>
              </a:path>
              <a:path w="9144000" h="857250">
                <a:moveTo>
                  <a:pt x="9144000" y="857250"/>
                </a:moveTo>
                <a:lnTo>
                  <a:pt x="9144000" y="0"/>
                </a:lnTo>
                <a:lnTo>
                  <a:pt x="9137904" y="0"/>
                </a:lnTo>
                <a:lnTo>
                  <a:pt x="9143987" y="6858"/>
                </a:lnTo>
                <a:lnTo>
                  <a:pt x="9143987" y="857250"/>
                </a:lnTo>
                <a:close/>
              </a:path>
              <a:path w="9144000" h="857250">
                <a:moveTo>
                  <a:pt x="9143987" y="857250"/>
                </a:moveTo>
                <a:lnTo>
                  <a:pt x="9143987" y="6858"/>
                </a:lnTo>
                <a:lnTo>
                  <a:pt x="9137904" y="6858"/>
                </a:lnTo>
                <a:lnTo>
                  <a:pt x="9137904" y="857250"/>
                </a:lnTo>
                <a:lnTo>
                  <a:pt x="9143987" y="857250"/>
                </a:lnTo>
                <a:close/>
              </a:path>
            </a:pathLst>
          </a:custGeom>
          <a:solidFill>
            <a:srgbClr val="000000"/>
          </a:solidFill>
        </p:spPr>
        <p:txBody>
          <a:bodyPr wrap="square" lIns="0" tIns="0" rIns="0" bIns="0" rtlCol="0"/>
          <a:lstStyle/>
          <a:p>
            <a:endParaRPr sz="2735"/>
          </a:p>
        </p:txBody>
      </p:sp>
      <p:sp>
        <p:nvSpPr>
          <p:cNvPr id="4" name="object 4"/>
          <p:cNvSpPr txBox="1">
            <a:spLocks noGrp="1"/>
          </p:cNvSpPr>
          <p:nvPr>
            <p:ph type="title"/>
          </p:nvPr>
        </p:nvSpPr>
        <p:spPr>
          <a:xfrm>
            <a:off x="390955" y="291105"/>
            <a:ext cx="7037188" cy="825500"/>
          </a:xfrm>
          <a:prstGeom prst="rect">
            <a:avLst/>
          </a:prstGeom>
        </p:spPr>
        <p:txBody>
          <a:bodyPr vert="horz" wrap="square" lIns="0" tIns="5973" rIns="0" bIns="0" rtlCol="0" anchor="ctr">
            <a:spAutoFit/>
          </a:bodyPr>
          <a:lstStyle/>
          <a:p>
            <a:pPr>
              <a:spcBef>
                <a:spcPts val="45"/>
              </a:spcBef>
            </a:pPr>
            <a:endParaRPr sz="2525">
              <a:latin typeface="Times New Roman" panose="02020603050405020304"/>
              <a:cs typeface="Times New Roman" panose="02020603050405020304"/>
            </a:endParaRPr>
          </a:p>
          <a:p>
            <a:pPr marL="273050">
              <a:tabLst>
                <a:tab pos="1169670" algn="l"/>
              </a:tabLst>
            </a:pPr>
            <a:r>
              <a:rPr spc="-385" dirty="0"/>
              <a:t>	</a:t>
            </a:r>
            <a:r>
              <a:rPr spc="-56" dirty="0"/>
              <a:t>FAST</a:t>
            </a:r>
            <a:r>
              <a:rPr spc="-97" dirty="0"/>
              <a:t> </a:t>
            </a:r>
            <a:r>
              <a:rPr spc="-4" dirty="0"/>
              <a:t>ETHERNET</a:t>
            </a:r>
          </a:p>
        </p:txBody>
      </p:sp>
      <p:sp>
        <p:nvSpPr>
          <p:cNvPr id="5" name="object 5"/>
          <p:cNvSpPr/>
          <p:nvPr/>
        </p:nvSpPr>
        <p:spPr>
          <a:xfrm>
            <a:off x="662570" y="1666770"/>
            <a:ext cx="7819097" cy="293216"/>
          </a:xfrm>
          <a:custGeom>
            <a:avLst/>
            <a:gdLst/>
            <a:ahLst/>
            <a:cxnLst/>
            <a:rect l="l" t="t" r="r" b="b"/>
            <a:pathLst>
              <a:path w="9144000" h="342900">
                <a:moveTo>
                  <a:pt x="0" y="0"/>
                </a:moveTo>
                <a:lnTo>
                  <a:pt x="0" y="342900"/>
                </a:lnTo>
                <a:lnTo>
                  <a:pt x="9144000" y="342900"/>
                </a:lnTo>
                <a:lnTo>
                  <a:pt x="9144000" y="0"/>
                </a:lnTo>
                <a:lnTo>
                  <a:pt x="0" y="0"/>
                </a:lnTo>
                <a:close/>
              </a:path>
            </a:pathLst>
          </a:custGeom>
          <a:solidFill>
            <a:srgbClr val="FFFFFF"/>
          </a:solidFill>
        </p:spPr>
        <p:txBody>
          <a:bodyPr wrap="square" lIns="0" tIns="0" rIns="0" bIns="0" rtlCol="0"/>
          <a:lstStyle/>
          <a:p>
            <a:endParaRPr sz="2735"/>
          </a:p>
        </p:txBody>
      </p:sp>
      <p:sp>
        <p:nvSpPr>
          <p:cNvPr id="6" name="object 6"/>
          <p:cNvSpPr/>
          <p:nvPr/>
        </p:nvSpPr>
        <p:spPr>
          <a:xfrm>
            <a:off x="662570" y="1226947"/>
            <a:ext cx="7819097" cy="439824"/>
          </a:xfrm>
          <a:custGeom>
            <a:avLst/>
            <a:gdLst/>
            <a:ahLst/>
            <a:cxnLst/>
            <a:rect l="l" t="t" r="r" b="b"/>
            <a:pathLst>
              <a:path w="9144000" h="514350">
                <a:moveTo>
                  <a:pt x="0" y="0"/>
                </a:moveTo>
                <a:lnTo>
                  <a:pt x="0" y="514350"/>
                </a:lnTo>
                <a:lnTo>
                  <a:pt x="9144000" y="514350"/>
                </a:lnTo>
                <a:lnTo>
                  <a:pt x="9144000" y="0"/>
                </a:lnTo>
                <a:lnTo>
                  <a:pt x="0" y="0"/>
                </a:lnTo>
                <a:close/>
              </a:path>
            </a:pathLst>
          </a:custGeom>
          <a:solidFill>
            <a:srgbClr val="33CCFF"/>
          </a:solidFill>
        </p:spPr>
        <p:txBody>
          <a:bodyPr wrap="square" lIns="0" tIns="0" rIns="0" bIns="0" rtlCol="0"/>
          <a:lstStyle/>
          <a:p>
            <a:endParaRPr sz="2735"/>
          </a:p>
        </p:txBody>
      </p:sp>
      <p:sp>
        <p:nvSpPr>
          <p:cNvPr id="7" name="object 7"/>
          <p:cNvSpPr/>
          <p:nvPr/>
        </p:nvSpPr>
        <p:spPr>
          <a:xfrm>
            <a:off x="662570" y="1226947"/>
            <a:ext cx="7819097" cy="445796"/>
          </a:xfrm>
          <a:custGeom>
            <a:avLst/>
            <a:gdLst/>
            <a:ahLst/>
            <a:cxnLst/>
            <a:rect l="l" t="t" r="r" b="b"/>
            <a:pathLst>
              <a:path w="9144000" h="521335">
                <a:moveTo>
                  <a:pt x="6858" y="508254"/>
                </a:moveTo>
                <a:lnTo>
                  <a:pt x="6858" y="0"/>
                </a:lnTo>
                <a:lnTo>
                  <a:pt x="0" y="0"/>
                </a:lnTo>
                <a:lnTo>
                  <a:pt x="0" y="508254"/>
                </a:lnTo>
                <a:lnTo>
                  <a:pt x="6858" y="508254"/>
                </a:lnTo>
                <a:close/>
              </a:path>
              <a:path w="9144000" h="521335">
                <a:moveTo>
                  <a:pt x="9143987" y="508253"/>
                </a:moveTo>
                <a:lnTo>
                  <a:pt x="0" y="508254"/>
                </a:lnTo>
                <a:lnTo>
                  <a:pt x="6858" y="514350"/>
                </a:lnTo>
                <a:lnTo>
                  <a:pt x="6858" y="521208"/>
                </a:lnTo>
                <a:lnTo>
                  <a:pt x="9137904" y="521207"/>
                </a:lnTo>
                <a:lnTo>
                  <a:pt x="9137904" y="514349"/>
                </a:lnTo>
                <a:lnTo>
                  <a:pt x="9143987" y="508253"/>
                </a:lnTo>
                <a:close/>
              </a:path>
              <a:path w="9144000" h="521335">
                <a:moveTo>
                  <a:pt x="6858" y="521208"/>
                </a:moveTo>
                <a:lnTo>
                  <a:pt x="6858" y="514350"/>
                </a:lnTo>
                <a:lnTo>
                  <a:pt x="0" y="508254"/>
                </a:lnTo>
                <a:lnTo>
                  <a:pt x="0" y="521208"/>
                </a:lnTo>
                <a:lnTo>
                  <a:pt x="6858" y="521208"/>
                </a:lnTo>
                <a:close/>
              </a:path>
              <a:path w="9144000" h="521335">
                <a:moveTo>
                  <a:pt x="9144000" y="521207"/>
                </a:moveTo>
                <a:lnTo>
                  <a:pt x="9144000" y="0"/>
                </a:lnTo>
                <a:lnTo>
                  <a:pt x="9137904" y="0"/>
                </a:lnTo>
                <a:lnTo>
                  <a:pt x="9137904" y="508253"/>
                </a:lnTo>
                <a:lnTo>
                  <a:pt x="9143987" y="508253"/>
                </a:lnTo>
                <a:lnTo>
                  <a:pt x="9143987" y="521207"/>
                </a:lnTo>
                <a:close/>
              </a:path>
              <a:path w="9144000" h="521335">
                <a:moveTo>
                  <a:pt x="9143987" y="521207"/>
                </a:moveTo>
                <a:lnTo>
                  <a:pt x="9143987" y="508253"/>
                </a:lnTo>
                <a:lnTo>
                  <a:pt x="9137904" y="514349"/>
                </a:lnTo>
                <a:lnTo>
                  <a:pt x="9137904" y="521207"/>
                </a:lnTo>
                <a:lnTo>
                  <a:pt x="9143987" y="521207"/>
                </a:lnTo>
                <a:close/>
              </a:path>
            </a:pathLst>
          </a:custGeom>
          <a:solidFill>
            <a:srgbClr val="000000"/>
          </a:solidFill>
        </p:spPr>
        <p:txBody>
          <a:bodyPr wrap="square" lIns="0" tIns="0" rIns="0" bIns="0" rtlCol="0"/>
          <a:lstStyle/>
          <a:p>
            <a:endParaRPr sz="2735"/>
          </a:p>
        </p:txBody>
      </p:sp>
      <p:sp>
        <p:nvSpPr>
          <p:cNvPr id="8" name="object 8"/>
          <p:cNvSpPr txBox="1"/>
          <p:nvPr/>
        </p:nvSpPr>
        <p:spPr>
          <a:xfrm>
            <a:off x="875030" y="1779905"/>
            <a:ext cx="7827010" cy="2153920"/>
          </a:xfrm>
          <a:prstGeom prst="rect">
            <a:avLst/>
          </a:prstGeom>
        </p:spPr>
        <p:txBody>
          <a:bodyPr vert="horz" wrap="square" lIns="0" tIns="0" rIns="0" bIns="0" rtlCol="0">
            <a:spAutoFit/>
          </a:bodyPr>
          <a:lstStyle/>
          <a:p>
            <a:pPr marL="140335" marR="4445" algn="just"/>
            <a:r>
              <a:rPr lang="en-US" sz="2800">
                <a:latin typeface="Times New Roman" panose="02020603050405020304"/>
                <a:cs typeface="Times New Roman" panose="02020603050405020304"/>
              </a:rPr>
              <a:t>Goals</a:t>
            </a:r>
          </a:p>
          <a:p>
            <a:pPr marL="140335" marR="4445" algn="just"/>
            <a:r>
              <a:rPr lang="en-US" sz="2800">
                <a:latin typeface="Times New Roman" panose="02020603050405020304"/>
                <a:cs typeface="Times New Roman" panose="02020603050405020304"/>
              </a:rPr>
              <a:t>1. Upgrade the data rate to 100 Mbps.</a:t>
            </a:r>
          </a:p>
          <a:p>
            <a:pPr marL="140335" marR="4445" algn="just"/>
            <a:r>
              <a:rPr lang="en-US" sz="2800">
                <a:latin typeface="Times New Roman" panose="02020603050405020304"/>
                <a:cs typeface="Times New Roman" panose="02020603050405020304"/>
              </a:rPr>
              <a:t>2. Make it compatible with Standard Ethernet.</a:t>
            </a:r>
          </a:p>
          <a:p>
            <a:pPr marL="140335" marR="4445" algn="just"/>
            <a:r>
              <a:rPr lang="en-US" sz="2800">
                <a:latin typeface="Times New Roman" panose="02020603050405020304"/>
                <a:cs typeface="Times New Roman" panose="02020603050405020304"/>
              </a:rPr>
              <a:t>3. Keep the same 48-bit address.</a:t>
            </a:r>
          </a:p>
          <a:p>
            <a:pPr marL="140335" marR="4445" algn="just"/>
            <a:r>
              <a:rPr lang="en-US" sz="2800">
                <a:latin typeface="Times New Roman" panose="02020603050405020304"/>
                <a:cs typeface="Times New Roman" panose="02020603050405020304"/>
              </a:rPr>
              <a:t>4. Keep the same frame format.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62570" y="493906"/>
            <a:ext cx="7819097" cy="733040"/>
          </a:xfrm>
          <a:custGeom>
            <a:avLst/>
            <a:gdLst/>
            <a:ahLst/>
            <a:cxnLst/>
            <a:rect l="l" t="t" r="r" b="b"/>
            <a:pathLst>
              <a:path w="9144000" h="857250">
                <a:moveTo>
                  <a:pt x="0" y="0"/>
                </a:moveTo>
                <a:lnTo>
                  <a:pt x="0" y="857250"/>
                </a:lnTo>
                <a:lnTo>
                  <a:pt x="9144000" y="857250"/>
                </a:lnTo>
                <a:lnTo>
                  <a:pt x="9144000" y="0"/>
                </a:lnTo>
                <a:lnTo>
                  <a:pt x="0" y="0"/>
                </a:lnTo>
                <a:close/>
              </a:path>
            </a:pathLst>
          </a:custGeom>
          <a:solidFill>
            <a:srgbClr val="33CCFF"/>
          </a:solidFill>
        </p:spPr>
        <p:txBody>
          <a:bodyPr wrap="square" lIns="0" tIns="0" rIns="0" bIns="0" rtlCol="0"/>
          <a:lstStyle/>
          <a:p>
            <a:endParaRPr sz="2735"/>
          </a:p>
        </p:txBody>
      </p:sp>
      <p:sp>
        <p:nvSpPr>
          <p:cNvPr id="3" name="object 3"/>
          <p:cNvSpPr/>
          <p:nvPr/>
        </p:nvSpPr>
        <p:spPr>
          <a:xfrm>
            <a:off x="662570" y="493906"/>
            <a:ext cx="7819097" cy="733040"/>
          </a:xfrm>
          <a:custGeom>
            <a:avLst/>
            <a:gdLst/>
            <a:ahLst/>
            <a:cxnLst/>
            <a:rect l="l" t="t" r="r" b="b"/>
            <a:pathLst>
              <a:path w="9144000" h="857250">
                <a:moveTo>
                  <a:pt x="6858" y="0"/>
                </a:moveTo>
                <a:lnTo>
                  <a:pt x="0" y="0"/>
                </a:lnTo>
                <a:lnTo>
                  <a:pt x="0" y="6858"/>
                </a:lnTo>
                <a:lnTo>
                  <a:pt x="6858" y="0"/>
                </a:lnTo>
                <a:close/>
              </a:path>
              <a:path w="9144000" h="857250">
                <a:moveTo>
                  <a:pt x="9143987" y="6858"/>
                </a:moveTo>
                <a:lnTo>
                  <a:pt x="9137904" y="0"/>
                </a:lnTo>
                <a:lnTo>
                  <a:pt x="6858" y="0"/>
                </a:lnTo>
                <a:lnTo>
                  <a:pt x="0" y="6858"/>
                </a:lnTo>
                <a:lnTo>
                  <a:pt x="9143987" y="6858"/>
                </a:lnTo>
                <a:close/>
              </a:path>
              <a:path w="9144000" h="857250">
                <a:moveTo>
                  <a:pt x="6857" y="857250"/>
                </a:moveTo>
                <a:lnTo>
                  <a:pt x="6857" y="6858"/>
                </a:lnTo>
                <a:lnTo>
                  <a:pt x="0" y="6858"/>
                </a:lnTo>
                <a:lnTo>
                  <a:pt x="0" y="857250"/>
                </a:lnTo>
                <a:lnTo>
                  <a:pt x="6857" y="857250"/>
                </a:lnTo>
                <a:close/>
              </a:path>
              <a:path w="9144000" h="857250">
                <a:moveTo>
                  <a:pt x="9144000" y="857250"/>
                </a:moveTo>
                <a:lnTo>
                  <a:pt x="9144000" y="0"/>
                </a:lnTo>
                <a:lnTo>
                  <a:pt x="9137904" y="0"/>
                </a:lnTo>
                <a:lnTo>
                  <a:pt x="9143987" y="6858"/>
                </a:lnTo>
                <a:lnTo>
                  <a:pt x="9143987" y="857250"/>
                </a:lnTo>
                <a:close/>
              </a:path>
              <a:path w="9144000" h="857250">
                <a:moveTo>
                  <a:pt x="9143987" y="857250"/>
                </a:moveTo>
                <a:lnTo>
                  <a:pt x="9143987" y="6858"/>
                </a:lnTo>
                <a:lnTo>
                  <a:pt x="9137904" y="6858"/>
                </a:lnTo>
                <a:lnTo>
                  <a:pt x="9137904" y="857250"/>
                </a:lnTo>
                <a:lnTo>
                  <a:pt x="9143987" y="857250"/>
                </a:lnTo>
                <a:close/>
              </a:path>
            </a:pathLst>
          </a:custGeom>
          <a:solidFill>
            <a:srgbClr val="000000"/>
          </a:solidFill>
        </p:spPr>
        <p:txBody>
          <a:bodyPr wrap="square" lIns="0" tIns="0" rIns="0" bIns="0" rtlCol="0"/>
          <a:lstStyle/>
          <a:p>
            <a:endParaRPr sz="2735"/>
          </a:p>
        </p:txBody>
      </p:sp>
      <p:sp>
        <p:nvSpPr>
          <p:cNvPr id="4" name="object 4"/>
          <p:cNvSpPr txBox="1">
            <a:spLocks noGrp="1"/>
          </p:cNvSpPr>
          <p:nvPr>
            <p:ph type="title"/>
          </p:nvPr>
        </p:nvSpPr>
        <p:spPr>
          <a:xfrm>
            <a:off x="390955" y="291105"/>
            <a:ext cx="7037188" cy="825500"/>
          </a:xfrm>
          <a:prstGeom prst="rect">
            <a:avLst/>
          </a:prstGeom>
        </p:spPr>
        <p:txBody>
          <a:bodyPr vert="horz" wrap="square" lIns="0" tIns="5973" rIns="0" bIns="0" rtlCol="0" anchor="ctr">
            <a:spAutoFit/>
          </a:bodyPr>
          <a:lstStyle/>
          <a:p>
            <a:pPr>
              <a:spcBef>
                <a:spcPts val="45"/>
              </a:spcBef>
            </a:pPr>
            <a:endParaRPr sz="2525">
              <a:latin typeface="Times New Roman" panose="02020603050405020304"/>
              <a:cs typeface="Times New Roman" panose="02020603050405020304"/>
            </a:endParaRPr>
          </a:p>
          <a:p>
            <a:pPr marL="273050">
              <a:tabLst>
                <a:tab pos="1169670" algn="l"/>
              </a:tabLst>
            </a:pPr>
            <a:r>
              <a:rPr spc="-385" dirty="0"/>
              <a:t>	</a:t>
            </a:r>
            <a:r>
              <a:rPr spc="-56" dirty="0"/>
              <a:t>FAST</a:t>
            </a:r>
            <a:r>
              <a:rPr spc="-97" dirty="0"/>
              <a:t> </a:t>
            </a:r>
            <a:r>
              <a:rPr spc="-4" dirty="0"/>
              <a:t>ETHERNET </a:t>
            </a:r>
          </a:p>
        </p:txBody>
      </p:sp>
      <p:sp>
        <p:nvSpPr>
          <p:cNvPr id="5" name="object 5"/>
          <p:cNvSpPr/>
          <p:nvPr/>
        </p:nvSpPr>
        <p:spPr>
          <a:xfrm>
            <a:off x="662570" y="1666770"/>
            <a:ext cx="7819097" cy="293216"/>
          </a:xfrm>
          <a:custGeom>
            <a:avLst/>
            <a:gdLst/>
            <a:ahLst/>
            <a:cxnLst/>
            <a:rect l="l" t="t" r="r" b="b"/>
            <a:pathLst>
              <a:path w="9144000" h="342900">
                <a:moveTo>
                  <a:pt x="0" y="0"/>
                </a:moveTo>
                <a:lnTo>
                  <a:pt x="0" y="342900"/>
                </a:lnTo>
                <a:lnTo>
                  <a:pt x="9144000" y="342900"/>
                </a:lnTo>
                <a:lnTo>
                  <a:pt x="9144000" y="0"/>
                </a:lnTo>
                <a:lnTo>
                  <a:pt x="0" y="0"/>
                </a:lnTo>
                <a:close/>
              </a:path>
            </a:pathLst>
          </a:custGeom>
          <a:solidFill>
            <a:srgbClr val="FFFFFF"/>
          </a:solidFill>
        </p:spPr>
        <p:txBody>
          <a:bodyPr wrap="square" lIns="0" tIns="0" rIns="0" bIns="0" rtlCol="0"/>
          <a:lstStyle/>
          <a:p>
            <a:endParaRPr sz="2735"/>
          </a:p>
        </p:txBody>
      </p:sp>
      <p:sp>
        <p:nvSpPr>
          <p:cNvPr id="6" name="object 6"/>
          <p:cNvSpPr/>
          <p:nvPr/>
        </p:nvSpPr>
        <p:spPr>
          <a:xfrm>
            <a:off x="662570" y="1226947"/>
            <a:ext cx="7819097" cy="439824"/>
          </a:xfrm>
          <a:custGeom>
            <a:avLst/>
            <a:gdLst/>
            <a:ahLst/>
            <a:cxnLst/>
            <a:rect l="l" t="t" r="r" b="b"/>
            <a:pathLst>
              <a:path w="9144000" h="514350">
                <a:moveTo>
                  <a:pt x="0" y="0"/>
                </a:moveTo>
                <a:lnTo>
                  <a:pt x="0" y="514350"/>
                </a:lnTo>
                <a:lnTo>
                  <a:pt x="9144000" y="514350"/>
                </a:lnTo>
                <a:lnTo>
                  <a:pt x="9144000" y="0"/>
                </a:lnTo>
                <a:lnTo>
                  <a:pt x="0" y="0"/>
                </a:lnTo>
                <a:close/>
              </a:path>
            </a:pathLst>
          </a:custGeom>
          <a:solidFill>
            <a:srgbClr val="33CCFF"/>
          </a:solidFill>
        </p:spPr>
        <p:txBody>
          <a:bodyPr wrap="square" lIns="0" tIns="0" rIns="0" bIns="0" rtlCol="0"/>
          <a:lstStyle/>
          <a:p>
            <a:endParaRPr sz="2735"/>
          </a:p>
        </p:txBody>
      </p:sp>
      <p:sp>
        <p:nvSpPr>
          <p:cNvPr id="7" name="object 7"/>
          <p:cNvSpPr/>
          <p:nvPr/>
        </p:nvSpPr>
        <p:spPr>
          <a:xfrm>
            <a:off x="662570" y="1226947"/>
            <a:ext cx="7819097" cy="445796"/>
          </a:xfrm>
          <a:custGeom>
            <a:avLst/>
            <a:gdLst/>
            <a:ahLst/>
            <a:cxnLst/>
            <a:rect l="l" t="t" r="r" b="b"/>
            <a:pathLst>
              <a:path w="9144000" h="521335">
                <a:moveTo>
                  <a:pt x="6858" y="508254"/>
                </a:moveTo>
                <a:lnTo>
                  <a:pt x="6858" y="0"/>
                </a:lnTo>
                <a:lnTo>
                  <a:pt x="0" y="0"/>
                </a:lnTo>
                <a:lnTo>
                  <a:pt x="0" y="508254"/>
                </a:lnTo>
                <a:lnTo>
                  <a:pt x="6858" y="508254"/>
                </a:lnTo>
                <a:close/>
              </a:path>
              <a:path w="9144000" h="521335">
                <a:moveTo>
                  <a:pt x="9143987" y="508253"/>
                </a:moveTo>
                <a:lnTo>
                  <a:pt x="0" y="508254"/>
                </a:lnTo>
                <a:lnTo>
                  <a:pt x="6858" y="514350"/>
                </a:lnTo>
                <a:lnTo>
                  <a:pt x="6858" y="521208"/>
                </a:lnTo>
                <a:lnTo>
                  <a:pt x="9137904" y="521207"/>
                </a:lnTo>
                <a:lnTo>
                  <a:pt x="9137904" y="514349"/>
                </a:lnTo>
                <a:lnTo>
                  <a:pt x="9143987" y="508253"/>
                </a:lnTo>
                <a:close/>
              </a:path>
              <a:path w="9144000" h="521335">
                <a:moveTo>
                  <a:pt x="6858" y="521208"/>
                </a:moveTo>
                <a:lnTo>
                  <a:pt x="6858" y="514350"/>
                </a:lnTo>
                <a:lnTo>
                  <a:pt x="0" y="508254"/>
                </a:lnTo>
                <a:lnTo>
                  <a:pt x="0" y="521208"/>
                </a:lnTo>
                <a:lnTo>
                  <a:pt x="6858" y="521208"/>
                </a:lnTo>
                <a:close/>
              </a:path>
              <a:path w="9144000" h="521335">
                <a:moveTo>
                  <a:pt x="9144000" y="521207"/>
                </a:moveTo>
                <a:lnTo>
                  <a:pt x="9144000" y="0"/>
                </a:lnTo>
                <a:lnTo>
                  <a:pt x="9137904" y="0"/>
                </a:lnTo>
                <a:lnTo>
                  <a:pt x="9137904" y="508253"/>
                </a:lnTo>
                <a:lnTo>
                  <a:pt x="9143987" y="508253"/>
                </a:lnTo>
                <a:lnTo>
                  <a:pt x="9143987" y="521207"/>
                </a:lnTo>
                <a:close/>
              </a:path>
              <a:path w="9144000" h="521335">
                <a:moveTo>
                  <a:pt x="9143987" y="521207"/>
                </a:moveTo>
                <a:lnTo>
                  <a:pt x="9143987" y="508253"/>
                </a:lnTo>
                <a:lnTo>
                  <a:pt x="9137904" y="514349"/>
                </a:lnTo>
                <a:lnTo>
                  <a:pt x="9137904" y="521207"/>
                </a:lnTo>
                <a:lnTo>
                  <a:pt x="9143987" y="521207"/>
                </a:lnTo>
                <a:close/>
              </a:path>
            </a:pathLst>
          </a:custGeom>
          <a:solidFill>
            <a:srgbClr val="000000"/>
          </a:solidFill>
        </p:spPr>
        <p:txBody>
          <a:bodyPr wrap="square" lIns="0" tIns="0" rIns="0" bIns="0" rtlCol="0"/>
          <a:lstStyle/>
          <a:p>
            <a:endParaRPr sz="2735"/>
          </a:p>
        </p:txBody>
      </p:sp>
      <p:sp>
        <p:nvSpPr>
          <p:cNvPr id="8" name="object 8"/>
          <p:cNvSpPr txBox="1"/>
          <p:nvPr/>
        </p:nvSpPr>
        <p:spPr>
          <a:xfrm>
            <a:off x="875030" y="1779905"/>
            <a:ext cx="7827010" cy="4308475"/>
          </a:xfrm>
          <a:prstGeom prst="rect">
            <a:avLst/>
          </a:prstGeom>
        </p:spPr>
        <p:txBody>
          <a:bodyPr vert="horz" wrap="square" lIns="0" tIns="0" rIns="0" bIns="0" rtlCol="0">
            <a:spAutoFit/>
          </a:bodyPr>
          <a:lstStyle/>
          <a:p>
            <a:pPr marL="140335" marR="4445" algn="just"/>
            <a:r>
              <a:rPr lang="en-US" sz="2800">
                <a:latin typeface="Times New Roman" panose="02020603050405020304"/>
                <a:cs typeface="Times New Roman" panose="02020603050405020304"/>
              </a:rPr>
              <a:t>Access Method</a:t>
            </a:r>
          </a:p>
          <a:p>
            <a:pPr marL="140335" marR="4445" algn="just"/>
            <a:r>
              <a:rPr lang="en-US" sz="2800">
                <a:latin typeface="Times New Roman" panose="02020603050405020304"/>
                <a:cs typeface="Times New Roman" panose="02020603050405020304"/>
              </a:rPr>
              <a:t>1. Keep min.  frame size then change max. nw length</a:t>
            </a:r>
          </a:p>
          <a:p>
            <a:pPr marL="140335" marR="4445" algn="just"/>
            <a:r>
              <a:rPr lang="en-US" sz="2800">
                <a:latin typeface="Times New Roman" panose="02020603050405020304"/>
                <a:cs typeface="Times New Roman" panose="02020603050405020304"/>
              </a:rPr>
              <a:t>2. If the minimum frame size is still 512 bits, and it is transmitted 10 times faster, the collision needs to be detected 10 times sooner, which means the max length of the network should be 10 times shorter</a:t>
            </a:r>
          </a:p>
          <a:p>
            <a:pPr marL="140335" marR="4445" algn="just"/>
            <a:r>
              <a:rPr lang="en-US" sz="2800">
                <a:latin typeface="Times New Roman" panose="02020603050405020304"/>
                <a:cs typeface="Times New Roman" panose="02020603050405020304"/>
              </a:rPr>
              <a:t>Two solutions:</a:t>
            </a:r>
          </a:p>
          <a:p>
            <a:pPr marL="140335" marR="4445" algn="just"/>
            <a:r>
              <a:rPr lang="en-US" sz="2800">
                <a:latin typeface="Times New Roman" panose="02020603050405020304"/>
                <a:cs typeface="Times New Roman" panose="02020603050405020304"/>
              </a:rPr>
              <a:t>1.Drop the bus topology - use a passive hub and</a:t>
            </a:r>
          </a:p>
          <a:p>
            <a:pPr marL="140335" marR="4445" algn="just"/>
            <a:r>
              <a:rPr lang="en-US" sz="2800">
                <a:latin typeface="Times New Roman" panose="02020603050405020304"/>
                <a:cs typeface="Times New Roman" panose="02020603050405020304"/>
              </a:rPr>
              <a:t>star topology, max. size of the network -250m instead of 2500m as in the Standard Ethernet - comp with 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s 565249"/>
          <p:cNvSpPr/>
          <p:nvPr/>
        </p:nvSpPr>
        <p:spPr>
          <a:xfrm>
            <a:off x="0" y="0"/>
            <a:ext cx="9144000" cy="1371600"/>
          </a:xfrm>
          <a:prstGeom prst="rect">
            <a:avLst/>
          </a:prstGeom>
          <a:solidFill>
            <a:srgbClr val="33CCFF"/>
          </a:solidFill>
          <a:ln w="9525" cap="flat" cmpd="sng">
            <a:solidFill>
              <a:schemeClr val="tx1"/>
            </a:solidFill>
            <a:prstDash val="solid"/>
            <a:miter/>
            <a:headEnd type="none" w="med" len="med"/>
            <a:tailEnd type="none" w="med" len="med"/>
          </a:ln>
        </p:spPr>
        <p:txBody>
          <a:bodyPr wrap="none" anchor="ctr"/>
          <a:lstStyle/>
          <a:p>
            <a:pPr algn="ctr"/>
            <a:endParaRPr baseline="0">
              <a:effectLst>
                <a:outerShdw blurRad="38100" dist="38100" dir="2700000">
                  <a:srgbClr val="FFFFFF"/>
                </a:outerShdw>
              </a:effectLst>
              <a:latin typeface="Times New Roman" panose="02020603050405020304" charset="0"/>
            </a:endParaRPr>
          </a:p>
        </p:txBody>
      </p:sp>
      <p:sp>
        <p:nvSpPr>
          <p:cNvPr id="565251" name="Text Box 565250"/>
          <p:cNvSpPr txBox="1"/>
          <p:nvPr/>
        </p:nvSpPr>
        <p:spPr>
          <a:xfrm>
            <a:off x="228600" y="406400"/>
            <a:ext cx="3066865" cy="584775"/>
          </a:xfrm>
          <a:prstGeom prst="rect">
            <a:avLst/>
          </a:prstGeom>
          <a:noFill/>
          <a:ln w="9525">
            <a:noFill/>
          </a:ln>
        </p:spPr>
        <p:txBody>
          <a:bodyPr wrap="none" anchor="t">
            <a:spAutoFit/>
          </a:bodyPr>
          <a:lstStyle/>
          <a:p>
            <a:r>
              <a:rPr lang="en-IN" baseline="0" dirty="0" smtClean="0">
                <a:effectLst>
                  <a:outerShdw blurRad="38100" dist="38100" dir="2700000">
                    <a:srgbClr val="C0C0C0"/>
                  </a:outerShdw>
                </a:effectLst>
                <a:latin typeface="Times" pitchFamily="18" charset="0"/>
              </a:rPr>
              <a:t>Ethernet Protocol</a:t>
            </a:r>
            <a:endParaRPr baseline="0" dirty="0">
              <a:effectLst>
                <a:outerShdw blurRad="38100" dist="38100" dir="2700000">
                  <a:srgbClr val="C0C0C0"/>
                </a:outerShdw>
              </a:effectLst>
              <a:latin typeface="Times" pitchFamily="18" charset="0"/>
            </a:endParaRPr>
          </a:p>
        </p:txBody>
      </p:sp>
      <p:sp>
        <p:nvSpPr>
          <p:cNvPr id="565252" name="Text Box 565251"/>
          <p:cNvSpPr txBox="1"/>
          <p:nvPr/>
        </p:nvSpPr>
        <p:spPr>
          <a:xfrm>
            <a:off x="8229600" y="6400800"/>
            <a:ext cx="184150" cy="366713"/>
          </a:xfrm>
          <a:prstGeom prst="rect">
            <a:avLst/>
          </a:prstGeom>
          <a:noFill/>
          <a:ln w="9525">
            <a:noFill/>
          </a:ln>
        </p:spPr>
        <p:txBody>
          <a:bodyPr wrap="none" anchor="t">
            <a:spAutoFit/>
          </a:bodyPr>
          <a:lstStyle/>
          <a:p>
            <a:endParaRPr sz="1800" baseline="0">
              <a:latin typeface="Times New Roman" panose="02020603050405020304" charset="0"/>
            </a:endParaRPr>
          </a:p>
        </p:txBody>
      </p:sp>
      <p:sp>
        <p:nvSpPr>
          <p:cNvPr id="565253" name="Rectangles 565252"/>
          <p:cNvSpPr/>
          <p:nvPr/>
        </p:nvSpPr>
        <p:spPr>
          <a:xfrm>
            <a:off x="323528" y="1596073"/>
            <a:ext cx="8229600" cy="4401205"/>
          </a:xfrm>
          <a:prstGeom prst="rect">
            <a:avLst/>
          </a:prstGeom>
          <a:noFill/>
          <a:ln w="9525">
            <a:noFill/>
          </a:ln>
        </p:spPr>
        <p:txBody>
          <a:bodyPr anchor="ctr">
            <a:spAutoFit/>
          </a:bodyPr>
          <a:lstStyle/>
          <a:p>
            <a:pPr marL="457200" indent="-457200" algn="just" eaLnBrk="1" hangingPunct="1">
              <a:buFont typeface="Arial" panose="020B0604020202020204" pitchFamily="34" charset="0"/>
              <a:buChar char="•"/>
            </a:pPr>
            <a:r>
              <a:rPr lang="en-IN" sz="2800" i="1" baseline="0" dirty="0" smtClean="0">
                <a:effectLst>
                  <a:outerShdw blurRad="38100" dist="38100" dir="2700000">
                    <a:srgbClr val="C0C0C0"/>
                  </a:outerShdw>
                </a:effectLst>
                <a:latin typeface="Times New Roman" panose="02020603050405020304" charset="0"/>
              </a:rPr>
              <a:t>IEEE Project 802 – standards - intercommunication among</a:t>
            </a:r>
            <a:r>
              <a:rPr lang="en-IN" sz="2800" i="1" dirty="0" smtClean="0">
                <a:effectLst>
                  <a:outerShdw blurRad="38100" dist="38100" dir="2700000">
                    <a:srgbClr val="C0C0C0"/>
                  </a:outerShdw>
                </a:effectLst>
                <a:latin typeface="Times New Roman" panose="02020603050405020304" charset="0"/>
              </a:rPr>
              <a:t> equipment's from variety of manufacturers.</a:t>
            </a:r>
          </a:p>
          <a:p>
            <a:pPr marL="457200" indent="-457200" algn="just" eaLnBrk="1" hangingPunct="1">
              <a:buFont typeface="Arial" panose="020B0604020202020204" pitchFamily="34" charset="0"/>
              <a:buChar char="•"/>
            </a:pPr>
            <a:r>
              <a:rPr lang="en-IN" sz="2800" i="1" dirty="0" smtClean="0">
                <a:effectLst>
                  <a:outerShdw blurRad="38100" dist="38100" dir="2700000">
                    <a:srgbClr val="C0C0C0"/>
                  </a:outerShdw>
                </a:effectLst>
                <a:latin typeface="Times New Roman" panose="02020603050405020304" charset="0"/>
              </a:rPr>
              <a:t>It is not replacement of OSI or TCP/IP but way of specifying functions of PL and DL of major LAN protocols</a:t>
            </a:r>
          </a:p>
          <a:p>
            <a:pPr marL="457200" indent="-457200" algn="just" eaLnBrk="1" hangingPunct="1">
              <a:buFont typeface="Arial" panose="020B0604020202020204" pitchFamily="34" charset="0"/>
              <a:buChar char="•"/>
            </a:pPr>
            <a:r>
              <a:rPr lang="en-IN" sz="2800" i="1" dirty="0" smtClean="0">
                <a:effectLst>
                  <a:outerShdw blurRad="38100" dist="38100" dir="2700000">
                    <a:srgbClr val="C0C0C0"/>
                  </a:outerShdw>
                </a:effectLst>
                <a:latin typeface="Times New Roman" panose="02020603050405020304" charset="0"/>
              </a:rPr>
              <a:t>Ethernet  supports high transmission rate and can be upgraded to demand – no need to switch to another tech - successful</a:t>
            </a:r>
          </a:p>
          <a:p>
            <a:pPr algn="just" eaLnBrk="1" hangingPunct="1"/>
            <a:endParaRPr lang="en-IN" sz="2800" i="1" dirty="0" smtClean="0">
              <a:effectLst>
                <a:outerShdw blurRad="38100" dist="38100" dir="2700000">
                  <a:srgbClr val="C0C0C0"/>
                </a:outerShdw>
              </a:effectLst>
              <a:latin typeface="Times New Roman" panose="02020603050405020304" charset="0"/>
            </a:endParaRPr>
          </a:p>
          <a:p>
            <a:pPr marL="457200" indent="-457200" algn="just" eaLnBrk="1" hangingPunct="1">
              <a:buFont typeface="Arial" panose="020B0604020202020204" pitchFamily="34" charset="0"/>
              <a:buChar char="•"/>
            </a:pPr>
            <a:endParaRPr sz="2800" i="1" baseline="0" dirty="0">
              <a:effectLst>
                <a:outerShdw blurRad="38100" dist="38100" dir="2700000">
                  <a:srgbClr val="C0C0C0"/>
                </a:outerShdw>
              </a:effectLst>
              <a:latin typeface="Times New Roman" panose="020206030504050203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62570" y="493906"/>
            <a:ext cx="7819097" cy="733040"/>
          </a:xfrm>
          <a:custGeom>
            <a:avLst/>
            <a:gdLst/>
            <a:ahLst/>
            <a:cxnLst/>
            <a:rect l="l" t="t" r="r" b="b"/>
            <a:pathLst>
              <a:path w="9144000" h="857250">
                <a:moveTo>
                  <a:pt x="0" y="0"/>
                </a:moveTo>
                <a:lnTo>
                  <a:pt x="0" y="857250"/>
                </a:lnTo>
                <a:lnTo>
                  <a:pt x="9144000" y="857250"/>
                </a:lnTo>
                <a:lnTo>
                  <a:pt x="9144000" y="0"/>
                </a:lnTo>
                <a:lnTo>
                  <a:pt x="0" y="0"/>
                </a:lnTo>
                <a:close/>
              </a:path>
            </a:pathLst>
          </a:custGeom>
          <a:solidFill>
            <a:srgbClr val="33CCFF"/>
          </a:solidFill>
        </p:spPr>
        <p:txBody>
          <a:bodyPr wrap="square" lIns="0" tIns="0" rIns="0" bIns="0" rtlCol="0"/>
          <a:lstStyle/>
          <a:p>
            <a:endParaRPr sz="2735"/>
          </a:p>
        </p:txBody>
      </p:sp>
      <p:sp>
        <p:nvSpPr>
          <p:cNvPr id="3" name="object 3"/>
          <p:cNvSpPr/>
          <p:nvPr/>
        </p:nvSpPr>
        <p:spPr>
          <a:xfrm>
            <a:off x="662570" y="493906"/>
            <a:ext cx="7819097" cy="733040"/>
          </a:xfrm>
          <a:custGeom>
            <a:avLst/>
            <a:gdLst/>
            <a:ahLst/>
            <a:cxnLst/>
            <a:rect l="l" t="t" r="r" b="b"/>
            <a:pathLst>
              <a:path w="9144000" h="857250">
                <a:moveTo>
                  <a:pt x="6858" y="0"/>
                </a:moveTo>
                <a:lnTo>
                  <a:pt x="0" y="0"/>
                </a:lnTo>
                <a:lnTo>
                  <a:pt x="0" y="6858"/>
                </a:lnTo>
                <a:lnTo>
                  <a:pt x="6858" y="0"/>
                </a:lnTo>
                <a:close/>
              </a:path>
              <a:path w="9144000" h="857250">
                <a:moveTo>
                  <a:pt x="9143987" y="6858"/>
                </a:moveTo>
                <a:lnTo>
                  <a:pt x="9137904" y="0"/>
                </a:lnTo>
                <a:lnTo>
                  <a:pt x="6858" y="0"/>
                </a:lnTo>
                <a:lnTo>
                  <a:pt x="0" y="6858"/>
                </a:lnTo>
                <a:lnTo>
                  <a:pt x="9143987" y="6858"/>
                </a:lnTo>
                <a:close/>
              </a:path>
              <a:path w="9144000" h="857250">
                <a:moveTo>
                  <a:pt x="6857" y="857250"/>
                </a:moveTo>
                <a:lnTo>
                  <a:pt x="6857" y="6858"/>
                </a:lnTo>
                <a:lnTo>
                  <a:pt x="0" y="6858"/>
                </a:lnTo>
                <a:lnTo>
                  <a:pt x="0" y="857250"/>
                </a:lnTo>
                <a:lnTo>
                  <a:pt x="6857" y="857250"/>
                </a:lnTo>
                <a:close/>
              </a:path>
              <a:path w="9144000" h="857250">
                <a:moveTo>
                  <a:pt x="9144000" y="857250"/>
                </a:moveTo>
                <a:lnTo>
                  <a:pt x="9144000" y="0"/>
                </a:lnTo>
                <a:lnTo>
                  <a:pt x="9137904" y="0"/>
                </a:lnTo>
                <a:lnTo>
                  <a:pt x="9143987" y="6858"/>
                </a:lnTo>
                <a:lnTo>
                  <a:pt x="9143987" y="857250"/>
                </a:lnTo>
                <a:close/>
              </a:path>
              <a:path w="9144000" h="857250">
                <a:moveTo>
                  <a:pt x="9143987" y="857250"/>
                </a:moveTo>
                <a:lnTo>
                  <a:pt x="9143987" y="6858"/>
                </a:lnTo>
                <a:lnTo>
                  <a:pt x="9137904" y="6858"/>
                </a:lnTo>
                <a:lnTo>
                  <a:pt x="9137904" y="857250"/>
                </a:lnTo>
                <a:lnTo>
                  <a:pt x="9143987" y="857250"/>
                </a:lnTo>
                <a:close/>
              </a:path>
            </a:pathLst>
          </a:custGeom>
          <a:solidFill>
            <a:srgbClr val="000000"/>
          </a:solidFill>
        </p:spPr>
        <p:txBody>
          <a:bodyPr wrap="square" lIns="0" tIns="0" rIns="0" bIns="0" rtlCol="0"/>
          <a:lstStyle/>
          <a:p>
            <a:endParaRPr sz="2735"/>
          </a:p>
        </p:txBody>
      </p:sp>
      <p:sp>
        <p:nvSpPr>
          <p:cNvPr id="4" name="object 4"/>
          <p:cNvSpPr txBox="1">
            <a:spLocks noGrp="1"/>
          </p:cNvSpPr>
          <p:nvPr>
            <p:ph type="title"/>
          </p:nvPr>
        </p:nvSpPr>
        <p:spPr>
          <a:xfrm>
            <a:off x="390955" y="291105"/>
            <a:ext cx="7037188" cy="825500"/>
          </a:xfrm>
          <a:prstGeom prst="rect">
            <a:avLst/>
          </a:prstGeom>
        </p:spPr>
        <p:txBody>
          <a:bodyPr vert="horz" wrap="square" lIns="0" tIns="5973" rIns="0" bIns="0" rtlCol="0" anchor="ctr">
            <a:spAutoFit/>
          </a:bodyPr>
          <a:lstStyle/>
          <a:p>
            <a:pPr>
              <a:spcBef>
                <a:spcPts val="45"/>
              </a:spcBef>
            </a:pPr>
            <a:endParaRPr sz="2525">
              <a:latin typeface="Times New Roman" panose="02020603050405020304"/>
              <a:cs typeface="Times New Roman" panose="02020603050405020304"/>
            </a:endParaRPr>
          </a:p>
          <a:p>
            <a:pPr marL="273050">
              <a:tabLst>
                <a:tab pos="1169670" algn="l"/>
              </a:tabLst>
            </a:pPr>
            <a:r>
              <a:rPr spc="-385" dirty="0"/>
              <a:t>	</a:t>
            </a:r>
            <a:r>
              <a:rPr spc="-56" dirty="0"/>
              <a:t>FAST</a:t>
            </a:r>
            <a:r>
              <a:rPr spc="-97" dirty="0"/>
              <a:t> </a:t>
            </a:r>
            <a:r>
              <a:rPr spc="-4" dirty="0"/>
              <a:t>ETHERNET </a:t>
            </a:r>
          </a:p>
        </p:txBody>
      </p:sp>
      <p:sp>
        <p:nvSpPr>
          <p:cNvPr id="5" name="object 5"/>
          <p:cNvSpPr/>
          <p:nvPr/>
        </p:nvSpPr>
        <p:spPr>
          <a:xfrm>
            <a:off x="662570" y="1666770"/>
            <a:ext cx="7819097" cy="293216"/>
          </a:xfrm>
          <a:custGeom>
            <a:avLst/>
            <a:gdLst/>
            <a:ahLst/>
            <a:cxnLst/>
            <a:rect l="l" t="t" r="r" b="b"/>
            <a:pathLst>
              <a:path w="9144000" h="342900">
                <a:moveTo>
                  <a:pt x="0" y="0"/>
                </a:moveTo>
                <a:lnTo>
                  <a:pt x="0" y="342900"/>
                </a:lnTo>
                <a:lnTo>
                  <a:pt x="9144000" y="342900"/>
                </a:lnTo>
                <a:lnTo>
                  <a:pt x="9144000" y="0"/>
                </a:lnTo>
                <a:lnTo>
                  <a:pt x="0" y="0"/>
                </a:lnTo>
                <a:close/>
              </a:path>
            </a:pathLst>
          </a:custGeom>
          <a:solidFill>
            <a:srgbClr val="FFFFFF"/>
          </a:solidFill>
        </p:spPr>
        <p:txBody>
          <a:bodyPr wrap="square" lIns="0" tIns="0" rIns="0" bIns="0" rtlCol="0"/>
          <a:lstStyle/>
          <a:p>
            <a:endParaRPr sz="2735"/>
          </a:p>
        </p:txBody>
      </p:sp>
      <p:sp>
        <p:nvSpPr>
          <p:cNvPr id="6" name="object 6"/>
          <p:cNvSpPr/>
          <p:nvPr/>
        </p:nvSpPr>
        <p:spPr>
          <a:xfrm>
            <a:off x="662570" y="1226947"/>
            <a:ext cx="7819097" cy="439824"/>
          </a:xfrm>
          <a:custGeom>
            <a:avLst/>
            <a:gdLst/>
            <a:ahLst/>
            <a:cxnLst/>
            <a:rect l="l" t="t" r="r" b="b"/>
            <a:pathLst>
              <a:path w="9144000" h="514350">
                <a:moveTo>
                  <a:pt x="0" y="0"/>
                </a:moveTo>
                <a:lnTo>
                  <a:pt x="0" y="514350"/>
                </a:lnTo>
                <a:lnTo>
                  <a:pt x="9144000" y="514350"/>
                </a:lnTo>
                <a:lnTo>
                  <a:pt x="9144000" y="0"/>
                </a:lnTo>
                <a:lnTo>
                  <a:pt x="0" y="0"/>
                </a:lnTo>
                <a:close/>
              </a:path>
            </a:pathLst>
          </a:custGeom>
          <a:solidFill>
            <a:srgbClr val="33CCFF"/>
          </a:solidFill>
        </p:spPr>
        <p:txBody>
          <a:bodyPr wrap="square" lIns="0" tIns="0" rIns="0" bIns="0" rtlCol="0"/>
          <a:lstStyle/>
          <a:p>
            <a:endParaRPr sz="2735"/>
          </a:p>
        </p:txBody>
      </p:sp>
      <p:sp>
        <p:nvSpPr>
          <p:cNvPr id="7" name="object 7"/>
          <p:cNvSpPr/>
          <p:nvPr/>
        </p:nvSpPr>
        <p:spPr>
          <a:xfrm>
            <a:off x="662570" y="1226947"/>
            <a:ext cx="7819097" cy="445796"/>
          </a:xfrm>
          <a:custGeom>
            <a:avLst/>
            <a:gdLst/>
            <a:ahLst/>
            <a:cxnLst/>
            <a:rect l="l" t="t" r="r" b="b"/>
            <a:pathLst>
              <a:path w="9144000" h="521335">
                <a:moveTo>
                  <a:pt x="6858" y="508254"/>
                </a:moveTo>
                <a:lnTo>
                  <a:pt x="6858" y="0"/>
                </a:lnTo>
                <a:lnTo>
                  <a:pt x="0" y="0"/>
                </a:lnTo>
                <a:lnTo>
                  <a:pt x="0" y="508254"/>
                </a:lnTo>
                <a:lnTo>
                  <a:pt x="6858" y="508254"/>
                </a:lnTo>
                <a:close/>
              </a:path>
              <a:path w="9144000" h="521335">
                <a:moveTo>
                  <a:pt x="9143987" y="508253"/>
                </a:moveTo>
                <a:lnTo>
                  <a:pt x="0" y="508254"/>
                </a:lnTo>
                <a:lnTo>
                  <a:pt x="6858" y="514350"/>
                </a:lnTo>
                <a:lnTo>
                  <a:pt x="6858" y="521208"/>
                </a:lnTo>
                <a:lnTo>
                  <a:pt x="9137904" y="521207"/>
                </a:lnTo>
                <a:lnTo>
                  <a:pt x="9137904" y="514349"/>
                </a:lnTo>
                <a:lnTo>
                  <a:pt x="9143987" y="508253"/>
                </a:lnTo>
                <a:close/>
              </a:path>
              <a:path w="9144000" h="521335">
                <a:moveTo>
                  <a:pt x="6858" y="521208"/>
                </a:moveTo>
                <a:lnTo>
                  <a:pt x="6858" y="514350"/>
                </a:lnTo>
                <a:lnTo>
                  <a:pt x="0" y="508254"/>
                </a:lnTo>
                <a:lnTo>
                  <a:pt x="0" y="521208"/>
                </a:lnTo>
                <a:lnTo>
                  <a:pt x="6858" y="521208"/>
                </a:lnTo>
                <a:close/>
              </a:path>
              <a:path w="9144000" h="521335">
                <a:moveTo>
                  <a:pt x="9144000" y="521207"/>
                </a:moveTo>
                <a:lnTo>
                  <a:pt x="9144000" y="0"/>
                </a:lnTo>
                <a:lnTo>
                  <a:pt x="9137904" y="0"/>
                </a:lnTo>
                <a:lnTo>
                  <a:pt x="9137904" y="508253"/>
                </a:lnTo>
                <a:lnTo>
                  <a:pt x="9143987" y="508253"/>
                </a:lnTo>
                <a:lnTo>
                  <a:pt x="9143987" y="521207"/>
                </a:lnTo>
                <a:close/>
              </a:path>
              <a:path w="9144000" h="521335">
                <a:moveTo>
                  <a:pt x="9143987" y="521207"/>
                </a:moveTo>
                <a:lnTo>
                  <a:pt x="9143987" y="508253"/>
                </a:lnTo>
                <a:lnTo>
                  <a:pt x="9137904" y="514349"/>
                </a:lnTo>
                <a:lnTo>
                  <a:pt x="9137904" y="521207"/>
                </a:lnTo>
                <a:lnTo>
                  <a:pt x="9143987" y="521207"/>
                </a:lnTo>
                <a:close/>
              </a:path>
            </a:pathLst>
          </a:custGeom>
          <a:solidFill>
            <a:srgbClr val="000000"/>
          </a:solidFill>
        </p:spPr>
        <p:txBody>
          <a:bodyPr wrap="square" lIns="0" tIns="0" rIns="0" bIns="0" rtlCol="0"/>
          <a:lstStyle/>
          <a:p>
            <a:endParaRPr sz="2735"/>
          </a:p>
        </p:txBody>
      </p:sp>
      <p:sp>
        <p:nvSpPr>
          <p:cNvPr id="8" name="object 8"/>
          <p:cNvSpPr txBox="1"/>
          <p:nvPr/>
        </p:nvSpPr>
        <p:spPr>
          <a:xfrm>
            <a:off x="875030" y="1779905"/>
            <a:ext cx="7827010" cy="4308475"/>
          </a:xfrm>
          <a:prstGeom prst="rect">
            <a:avLst/>
          </a:prstGeom>
        </p:spPr>
        <p:txBody>
          <a:bodyPr vert="horz" wrap="square" lIns="0" tIns="0" rIns="0" bIns="0" rtlCol="0">
            <a:spAutoFit/>
          </a:bodyPr>
          <a:lstStyle/>
          <a:p>
            <a:pPr marL="140335" marR="4445" algn="just"/>
            <a:r>
              <a:rPr lang="en-US" sz="2800">
                <a:latin typeface="Times New Roman" panose="02020603050405020304"/>
                <a:cs typeface="Times New Roman" panose="02020603050405020304"/>
              </a:rPr>
              <a:t>Second solution:</a:t>
            </a:r>
          </a:p>
          <a:p>
            <a:pPr marL="597535" marR="4445" indent="-457200" algn="just">
              <a:buFont typeface="Arial" panose="020B0604020202020204" pitchFamily="34" charset="0"/>
              <a:buChar char="•"/>
            </a:pPr>
            <a:r>
              <a:rPr lang="en-US" sz="2800">
                <a:latin typeface="Times New Roman" panose="02020603050405020304"/>
                <a:cs typeface="Times New Roman" panose="02020603050405020304"/>
              </a:rPr>
              <a:t> Use a link-layer switch with a buffer to store frames and a full-duplex connection to each host to make the transmission medium private for each host. </a:t>
            </a:r>
          </a:p>
          <a:p>
            <a:pPr marL="597535" marR="4445" indent="-457200" algn="just">
              <a:buFont typeface="Arial" panose="020B0604020202020204" pitchFamily="34" charset="0"/>
              <a:buChar char="•"/>
            </a:pPr>
            <a:r>
              <a:rPr lang="en-US" sz="2800">
                <a:latin typeface="Times New Roman" panose="02020603050405020304"/>
                <a:cs typeface="Times New Roman" panose="02020603050405020304"/>
              </a:rPr>
              <a:t>No need for CSMA/CD </a:t>
            </a:r>
          </a:p>
          <a:p>
            <a:pPr marL="597535" marR="4445" indent="-457200" algn="just">
              <a:buFont typeface="Arial" panose="020B0604020202020204" pitchFamily="34" charset="0"/>
              <a:buChar char="•"/>
            </a:pPr>
            <a:r>
              <a:rPr lang="en-US" sz="2800">
                <a:latin typeface="Times New Roman" panose="02020603050405020304"/>
                <a:cs typeface="Times New Roman" panose="02020603050405020304"/>
              </a:rPr>
              <a:t>Switch receives a frame -stores - (queue) waiting - checks the destination address -sends  out </a:t>
            </a:r>
          </a:p>
          <a:p>
            <a:pPr marL="597535" marR="4445" indent="-457200" algn="just">
              <a:buFont typeface="Arial" panose="020B0604020202020204" pitchFamily="34" charset="0"/>
              <a:buChar char="•"/>
            </a:pPr>
            <a:r>
              <a:rPr lang="en-US" sz="2800">
                <a:latin typeface="Times New Roman" panose="02020603050405020304"/>
                <a:cs typeface="Times New Roman" panose="02020603050405020304"/>
              </a:rPr>
              <a:t>Shared medium- many point to point media- no contention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62570" y="493906"/>
            <a:ext cx="7819097" cy="733040"/>
          </a:xfrm>
          <a:custGeom>
            <a:avLst/>
            <a:gdLst/>
            <a:ahLst/>
            <a:cxnLst/>
            <a:rect l="l" t="t" r="r" b="b"/>
            <a:pathLst>
              <a:path w="9144000" h="857250">
                <a:moveTo>
                  <a:pt x="0" y="0"/>
                </a:moveTo>
                <a:lnTo>
                  <a:pt x="0" y="857250"/>
                </a:lnTo>
                <a:lnTo>
                  <a:pt x="9144000" y="857250"/>
                </a:lnTo>
                <a:lnTo>
                  <a:pt x="9144000" y="0"/>
                </a:lnTo>
                <a:lnTo>
                  <a:pt x="0" y="0"/>
                </a:lnTo>
                <a:close/>
              </a:path>
            </a:pathLst>
          </a:custGeom>
          <a:solidFill>
            <a:srgbClr val="33CCFF"/>
          </a:solidFill>
        </p:spPr>
        <p:txBody>
          <a:bodyPr wrap="square" lIns="0" tIns="0" rIns="0" bIns="0" rtlCol="0"/>
          <a:lstStyle/>
          <a:p>
            <a:endParaRPr sz="2735"/>
          </a:p>
        </p:txBody>
      </p:sp>
      <p:sp>
        <p:nvSpPr>
          <p:cNvPr id="3" name="object 3"/>
          <p:cNvSpPr/>
          <p:nvPr/>
        </p:nvSpPr>
        <p:spPr>
          <a:xfrm>
            <a:off x="662570" y="493906"/>
            <a:ext cx="7819097" cy="733040"/>
          </a:xfrm>
          <a:custGeom>
            <a:avLst/>
            <a:gdLst/>
            <a:ahLst/>
            <a:cxnLst/>
            <a:rect l="l" t="t" r="r" b="b"/>
            <a:pathLst>
              <a:path w="9144000" h="857250">
                <a:moveTo>
                  <a:pt x="6858" y="0"/>
                </a:moveTo>
                <a:lnTo>
                  <a:pt x="0" y="0"/>
                </a:lnTo>
                <a:lnTo>
                  <a:pt x="0" y="6858"/>
                </a:lnTo>
                <a:lnTo>
                  <a:pt x="6858" y="0"/>
                </a:lnTo>
                <a:close/>
              </a:path>
              <a:path w="9144000" h="857250">
                <a:moveTo>
                  <a:pt x="9143987" y="6858"/>
                </a:moveTo>
                <a:lnTo>
                  <a:pt x="9137904" y="0"/>
                </a:lnTo>
                <a:lnTo>
                  <a:pt x="6858" y="0"/>
                </a:lnTo>
                <a:lnTo>
                  <a:pt x="0" y="6858"/>
                </a:lnTo>
                <a:lnTo>
                  <a:pt x="9143987" y="6858"/>
                </a:lnTo>
                <a:close/>
              </a:path>
              <a:path w="9144000" h="857250">
                <a:moveTo>
                  <a:pt x="6857" y="857250"/>
                </a:moveTo>
                <a:lnTo>
                  <a:pt x="6857" y="6858"/>
                </a:lnTo>
                <a:lnTo>
                  <a:pt x="0" y="6858"/>
                </a:lnTo>
                <a:lnTo>
                  <a:pt x="0" y="857250"/>
                </a:lnTo>
                <a:lnTo>
                  <a:pt x="6857" y="857250"/>
                </a:lnTo>
                <a:close/>
              </a:path>
              <a:path w="9144000" h="857250">
                <a:moveTo>
                  <a:pt x="9144000" y="857250"/>
                </a:moveTo>
                <a:lnTo>
                  <a:pt x="9144000" y="0"/>
                </a:lnTo>
                <a:lnTo>
                  <a:pt x="9137904" y="0"/>
                </a:lnTo>
                <a:lnTo>
                  <a:pt x="9143987" y="6858"/>
                </a:lnTo>
                <a:lnTo>
                  <a:pt x="9143987" y="857250"/>
                </a:lnTo>
                <a:close/>
              </a:path>
              <a:path w="9144000" h="857250">
                <a:moveTo>
                  <a:pt x="9143987" y="857250"/>
                </a:moveTo>
                <a:lnTo>
                  <a:pt x="9143987" y="6858"/>
                </a:lnTo>
                <a:lnTo>
                  <a:pt x="9137904" y="6858"/>
                </a:lnTo>
                <a:lnTo>
                  <a:pt x="9137904" y="857250"/>
                </a:lnTo>
                <a:lnTo>
                  <a:pt x="9143987" y="857250"/>
                </a:lnTo>
                <a:close/>
              </a:path>
            </a:pathLst>
          </a:custGeom>
          <a:solidFill>
            <a:srgbClr val="000000"/>
          </a:solidFill>
        </p:spPr>
        <p:txBody>
          <a:bodyPr wrap="square" lIns="0" tIns="0" rIns="0" bIns="0" rtlCol="0"/>
          <a:lstStyle/>
          <a:p>
            <a:endParaRPr sz="2735"/>
          </a:p>
        </p:txBody>
      </p:sp>
      <p:sp>
        <p:nvSpPr>
          <p:cNvPr id="4" name="object 4"/>
          <p:cNvSpPr txBox="1">
            <a:spLocks noGrp="1"/>
          </p:cNvSpPr>
          <p:nvPr>
            <p:ph type="title"/>
          </p:nvPr>
        </p:nvSpPr>
        <p:spPr>
          <a:xfrm>
            <a:off x="390955" y="291105"/>
            <a:ext cx="7037188" cy="825500"/>
          </a:xfrm>
          <a:prstGeom prst="rect">
            <a:avLst/>
          </a:prstGeom>
        </p:spPr>
        <p:txBody>
          <a:bodyPr vert="horz" wrap="square" lIns="0" tIns="5973" rIns="0" bIns="0" rtlCol="0" anchor="ctr">
            <a:spAutoFit/>
          </a:bodyPr>
          <a:lstStyle/>
          <a:p>
            <a:pPr>
              <a:spcBef>
                <a:spcPts val="45"/>
              </a:spcBef>
            </a:pPr>
            <a:endParaRPr sz="2525">
              <a:latin typeface="Times New Roman" panose="02020603050405020304"/>
              <a:cs typeface="Times New Roman" panose="02020603050405020304"/>
            </a:endParaRPr>
          </a:p>
          <a:p>
            <a:pPr marL="273050">
              <a:tabLst>
                <a:tab pos="1169670" algn="l"/>
              </a:tabLst>
            </a:pPr>
            <a:r>
              <a:rPr spc="-385" dirty="0"/>
              <a:t>	</a:t>
            </a:r>
            <a:r>
              <a:rPr spc="-56" dirty="0"/>
              <a:t>FAST</a:t>
            </a:r>
            <a:r>
              <a:rPr spc="-97" dirty="0"/>
              <a:t> </a:t>
            </a:r>
            <a:r>
              <a:rPr spc="-4" dirty="0"/>
              <a:t>ETHERNET </a:t>
            </a:r>
          </a:p>
        </p:txBody>
      </p:sp>
      <p:sp>
        <p:nvSpPr>
          <p:cNvPr id="5" name="object 5"/>
          <p:cNvSpPr/>
          <p:nvPr/>
        </p:nvSpPr>
        <p:spPr>
          <a:xfrm>
            <a:off x="662570" y="1666770"/>
            <a:ext cx="7819097" cy="293216"/>
          </a:xfrm>
          <a:custGeom>
            <a:avLst/>
            <a:gdLst/>
            <a:ahLst/>
            <a:cxnLst/>
            <a:rect l="l" t="t" r="r" b="b"/>
            <a:pathLst>
              <a:path w="9144000" h="342900">
                <a:moveTo>
                  <a:pt x="0" y="0"/>
                </a:moveTo>
                <a:lnTo>
                  <a:pt x="0" y="342900"/>
                </a:lnTo>
                <a:lnTo>
                  <a:pt x="9144000" y="342900"/>
                </a:lnTo>
                <a:lnTo>
                  <a:pt x="9144000" y="0"/>
                </a:lnTo>
                <a:lnTo>
                  <a:pt x="0" y="0"/>
                </a:lnTo>
                <a:close/>
              </a:path>
            </a:pathLst>
          </a:custGeom>
          <a:solidFill>
            <a:srgbClr val="FFFFFF"/>
          </a:solidFill>
        </p:spPr>
        <p:txBody>
          <a:bodyPr wrap="square" lIns="0" tIns="0" rIns="0" bIns="0" rtlCol="0"/>
          <a:lstStyle/>
          <a:p>
            <a:endParaRPr sz="2735"/>
          </a:p>
        </p:txBody>
      </p:sp>
      <p:sp>
        <p:nvSpPr>
          <p:cNvPr id="6" name="object 6"/>
          <p:cNvSpPr/>
          <p:nvPr/>
        </p:nvSpPr>
        <p:spPr>
          <a:xfrm>
            <a:off x="662570" y="1226947"/>
            <a:ext cx="7819097" cy="439824"/>
          </a:xfrm>
          <a:custGeom>
            <a:avLst/>
            <a:gdLst/>
            <a:ahLst/>
            <a:cxnLst/>
            <a:rect l="l" t="t" r="r" b="b"/>
            <a:pathLst>
              <a:path w="9144000" h="514350">
                <a:moveTo>
                  <a:pt x="0" y="0"/>
                </a:moveTo>
                <a:lnTo>
                  <a:pt x="0" y="514350"/>
                </a:lnTo>
                <a:lnTo>
                  <a:pt x="9144000" y="514350"/>
                </a:lnTo>
                <a:lnTo>
                  <a:pt x="9144000" y="0"/>
                </a:lnTo>
                <a:lnTo>
                  <a:pt x="0" y="0"/>
                </a:lnTo>
                <a:close/>
              </a:path>
            </a:pathLst>
          </a:custGeom>
          <a:solidFill>
            <a:srgbClr val="33CCFF"/>
          </a:solidFill>
        </p:spPr>
        <p:txBody>
          <a:bodyPr wrap="square" lIns="0" tIns="0" rIns="0" bIns="0" rtlCol="0"/>
          <a:lstStyle/>
          <a:p>
            <a:endParaRPr sz="2735"/>
          </a:p>
        </p:txBody>
      </p:sp>
      <p:sp>
        <p:nvSpPr>
          <p:cNvPr id="7" name="object 7"/>
          <p:cNvSpPr/>
          <p:nvPr/>
        </p:nvSpPr>
        <p:spPr>
          <a:xfrm>
            <a:off x="662570" y="1226947"/>
            <a:ext cx="7819097" cy="445796"/>
          </a:xfrm>
          <a:custGeom>
            <a:avLst/>
            <a:gdLst/>
            <a:ahLst/>
            <a:cxnLst/>
            <a:rect l="l" t="t" r="r" b="b"/>
            <a:pathLst>
              <a:path w="9144000" h="521335">
                <a:moveTo>
                  <a:pt x="6858" y="508254"/>
                </a:moveTo>
                <a:lnTo>
                  <a:pt x="6858" y="0"/>
                </a:lnTo>
                <a:lnTo>
                  <a:pt x="0" y="0"/>
                </a:lnTo>
                <a:lnTo>
                  <a:pt x="0" y="508254"/>
                </a:lnTo>
                <a:lnTo>
                  <a:pt x="6858" y="508254"/>
                </a:lnTo>
                <a:close/>
              </a:path>
              <a:path w="9144000" h="521335">
                <a:moveTo>
                  <a:pt x="9143987" y="508253"/>
                </a:moveTo>
                <a:lnTo>
                  <a:pt x="0" y="508254"/>
                </a:lnTo>
                <a:lnTo>
                  <a:pt x="6858" y="514350"/>
                </a:lnTo>
                <a:lnTo>
                  <a:pt x="6858" y="521208"/>
                </a:lnTo>
                <a:lnTo>
                  <a:pt x="9137904" y="521207"/>
                </a:lnTo>
                <a:lnTo>
                  <a:pt x="9137904" y="514349"/>
                </a:lnTo>
                <a:lnTo>
                  <a:pt x="9143987" y="508253"/>
                </a:lnTo>
                <a:close/>
              </a:path>
              <a:path w="9144000" h="521335">
                <a:moveTo>
                  <a:pt x="6858" y="521208"/>
                </a:moveTo>
                <a:lnTo>
                  <a:pt x="6858" y="514350"/>
                </a:lnTo>
                <a:lnTo>
                  <a:pt x="0" y="508254"/>
                </a:lnTo>
                <a:lnTo>
                  <a:pt x="0" y="521208"/>
                </a:lnTo>
                <a:lnTo>
                  <a:pt x="6858" y="521208"/>
                </a:lnTo>
                <a:close/>
              </a:path>
              <a:path w="9144000" h="521335">
                <a:moveTo>
                  <a:pt x="9144000" y="521207"/>
                </a:moveTo>
                <a:lnTo>
                  <a:pt x="9144000" y="0"/>
                </a:lnTo>
                <a:lnTo>
                  <a:pt x="9137904" y="0"/>
                </a:lnTo>
                <a:lnTo>
                  <a:pt x="9137904" y="508253"/>
                </a:lnTo>
                <a:lnTo>
                  <a:pt x="9143987" y="508253"/>
                </a:lnTo>
                <a:lnTo>
                  <a:pt x="9143987" y="521207"/>
                </a:lnTo>
                <a:close/>
              </a:path>
              <a:path w="9144000" h="521335">
                <a:moveTo>
                  <a:pt x="9143987" y="521207"/>
                </a:moveTo>
                <a:lnTo>
                  <a:pt x="9143987" y="508253"/>
                </a:lnTo>
                <a:lnTo>
                  <a:pt x="9137904" y="514349"/>
                </a:lnTo>
                <a:lnTo>
                  <a:pt x="9137904" y="521207"/>
                </a:lnTo>
                <a:lnTo>
                  <a:pt x="9143987" y="521207"/>
                </a:lnTo>
                <a:close/>
              </a:path>
            </a:pathLst>
          </a:custGeom>
          <a:solidFill>
            <a:srgbClr val="000000"/>
          </a:solidFill>
        </p:spPr>
        <p:txBody>
          <a:bodyPr wrap="square" lIns="0" tIns="0" rIns="0" bIns="0" rtlCol="0"/>
          <a:lstStyle/>
          <a:p>
            <a:endParaRPr sz="2735"/>
          </a:p>
        </p:txBody>
      </p:sp>
      <p:sp>
        <p:nvSpPr>
          <p:cNvPr id="8" name="object 8"/>
          <p:cNvSpPr txBox="1"/>
          <p:nvPr/>
        </p:nvSpPr>
        <p:spPr>
          <a:xfrm>
            <a:off x="875030" y="1779905"/>
            <a:ext cx="7827010" cy="3446780"/>
          </a:xfrm>
          <a:prstGeom prst="rect">
            <a:avLst/>
          </a:prstGeom>
        </p:spPr>
        <p:txBody>
          <a:bodyPr vert="horz" wrap="square" lIns="0" tIns="0" rIns="0" bIns="0" rtlCol="0">
            <a:spAutoFit/>
          </a:bodyPr>
          <a:lstStyle/>
          <a:p>
            <a:pPr marL="140335" marR="4445" algn="just">
              <a:buFont typeface="Arial" panose="020B0604020202020204" pitchFamily="34" charset="0"/>
            </a:pPr>
            <a:r>
              <a:rPr lang="en-US" sz="2800" b="1">
                <a:latin typeface="Times New Roman" panose="02020603050405020304"/>
                <a:cs typeface="Times New Roman" panose="02020603050405020304"/>
                <a:sym typeface="+mn-ea"/>
              </a:rPr>
              <a:t>Autonegotiation</a:t>
            </a:r>
            <a:endParaRPr lang="en-US" sz="2800" b="1">
              <a:latin typeface="Times New Roman" panose="02020603050405020304"/>
              <a:cs typeface="Times New Roman" panose="02020603050405020304"/>
            </a:endParaRPr>
          </a:p>
          <a:p>
            <a:pPr marL="140335" marR="4445" algn="just">
              <a:buFont typeface="Arial" panose="020B0604020202020204" pitchFamily="34" charset="0"/>
            </a:pPr>
            <a:endParaRPr lang="en-US" sz="2800">
              <a:latin typeface="Times New Roman" panose="02020603050405020304"/>
              <a:cs typeface="Times New Roman" panose="02020603050405020304"/>
              <a:sym typeface="+mn-ea"/>
            </a:endParaRPr>
          </a:p>
          <a:p>
            <a:pPr marL="597535" marR="4445" indent="-457200" algn="just">
              <a:buFont typeface="Arial" panose="020B0604020202020204" pitchFamily="34" charset="0"/>
              <a:buChar char="•"/>
            </a:pPr>
            <a:r>
              <a:rPr lang="en-US" sz="2800">
                <a:latin typeface="Times New Roman" panose="02020603050405020304"/>
                <a:cs typeface="Times New Roman" panose="02020603050405020304"/>
                <a:sym typeface="+mn-ea"/>
              </a:rPr>
              <a:t> It allows a station or a hub - negotiate the mode or data rate</a:t>
            </a:r>
            <a:endParaRPr lang="en-US" sz="2800">
              <a:latin typeface="Times New Roman" panose="02020603050405020304"/>
              <a:cs typeface="Times New Roman" panose="02020603050405020304"/>
            </a:endParaRPr>
          </a:p>
          <a:p>
            <a:pPr marL="597535" marR="4445" indent="-457200" algn="just">
              <a:buFont typeface="Arial" panose="020B0604020202020204" pitchFamily="34" charset="0"/>
              <a:buChar char="•"/>
            </a:pPr>
            <a:r>
              <a:rPr lang="en-US" sz="2800">
                <a:latin typeface="Times New Roman" panose="02020603050405020304"/>
                <a:cs typeface="Times New Roman" panose="02020603050405020304"/>
                <a:sym typeface="+mn-ea"/>
              </a:rPr>
              <a:t>Designed particularly to allow incompatible devices to connect to one another. </a:t>
            </a:r>
            <a:endParaRPr lang="en-US" sz="2800">
              <a:latin typeface="Times New Roman" panose="02020603050405020304"/>
              <a:cs typeface="Times New Roman" panose="02020603050405020304"/>
            </a:endParaRPr>
          </a:p>
          <a:p>
            <a:pPr marL="597535" marR="4445" indent="-457200" algn="just">
              <a:buFont typeface="Arial" panose="020B0604020202020204" pitchFamily="34" charset="0"/>
              <a:buChar char="•"/>
            </a:pPr>
            <a:r>
              <a:rPr lang="en-US" sz="2800">
                <a:latin typeface="Times New Roman" panose="02020603050405020304"/>
                <a:cs typeface="Times New Roman" panose="02020603050405020304"/>
                <a:sym typeface="+mn-ea"/>
              </a:rPr>
              <a:t>To allow one device to have multiple capabilities.</a:t>
            </a:r>
            <a:endParaRPr lang="en-US" sz="2800">
              <a:latin typeface="Times New Roman" panose="02020603050405020304"/>
              <a:cs typeface="Times New Roman" panose="02020603050405020304"/>
            </a:endParaRPr>
          </a:p>
          <a:p>
            <a:pPr marL="597535" marR="4445" indent="-457200" algn="just">
              <a:buFont typeface="Arial" panose="020B0604020202020204" pitchFamily="34" charset="0"/>
              <a:buChar char="•"/>
            </a:pPr>
            <a:r>
              <a:rPr lang="en-US" sz="2800">
                <a:latin typeface="Times New Roman" panose="02020603050405020304"/>
                <a:cs typeface="Times New Roman" panose="02020603050405020304"/>
                <a:sym typeface="+mn-ea"/>
              </a:rPr>
              <a:t>To allow a station to check a hub’s capabilities.</a:t>
            </a:r>
            <a:endParaRPr lang="en-US" sz="2800">
              <a:latin typeface="Times New Roman" panose="02020603050405020304"/>
              <a:cs typeface="Times New Roman" panose="020206030504050203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62570" y="493906"/>
            <a:ext cx="7819097" cy="733040"/>
          </a:xfrm>
          <a:custGeom>
            <a:avLst/>
            <a:gdLst/>
            <a:ahLst/>
            <a:cxnLst/>
            <a:rect l="l" t="t" r="r" b="b"/>
            <a:pathLst>
              <a:path w="9144000" h="857250">
                <a:moveTo>
                  <a:pt x="0" y="0"/>
                </a:moveTo>
                <a:lnTo>
                  <a:pt x="0" y="857250"/>
                </a:lnTo>
                <a:lnTo>
                  <a:pt x="9144000" y="857250"/>
                </a:lnTo>
                <a:lnTo>
                  <a:pt x="9144000" y="0"/>
                </a:lnTo>
                <a:lnTo>
                  <a:pt x="0" y="0"/>
                </a:lnTo>
                <a:close/>
              </a:path>
            </a:pathLst>
          </a:custGeom>
          <a:solidFill>
            <a:srgbClr val="33CCFF"/>
          </a:solidFill>
        </p:spPr>
        <p:txBody>
          <a:bodyPr wrap="square" lIns="0" tIns="0" rIns="0" bIns="0" rtlCol="0"/>
          <a:lstStyle/>
          <a:p>
            <a:endParaRPr sz="2735"/>
          </a:p>
        </p:txBody>
      </p:sp>
      <p:sp>
        <p:nvSpPr>
          <p:cNvPr id="3" name="object 3"/>
          <p:cNvSpPr/>
          <p:nvPr/>
        </p:nvSpPr>
        <p:spPr>
          <a:xfrm>
            <a:off x="662570" y="493906"/>
            <a:ext cx="7819097" cy="733040"/>
          </a:xfrm>
          <a:custGeom>
            <a:avLst/>
            <a:gdLst/>
            <a:ahLst/>
            <a:cxnLst/>
            <a:rect l="l" t="t" r="r" b="b"/>
            <a:pathLst>
              <a:path w="9144000" h="857250">
                <a:moveTo>
                  <a:pt x="6858" y="0"/>
                </a:moveTo>
                <a:lnTo>
                  <a:pt x="0" y="0"/>
                </a:lnTo>
                <a:lnTo>
                  <a:pt x="0" y="6858"/>
                </a:lnTo>
                <a:lnTo>
                  <a:pt x="6858" y="0"/>
                </a:lnTo>
                <a:close/>
              </a:path>
              <a:path w="9144000" h="857250">
                <a:moveTo>
                  <a:pt x="9143987" y="6858"/>
                </a:moveTo>
                <a:lnTo>
                  <a:pt x="9137904" y="0"/>
                </a:lnTo>
                <a:lnTo>
                  <a:pt x="6858" y="0"/>
                </a:lnTo>
                <a:lnTo>
                  <a:pt x="0" y="6858"/>
                </a:lnTo>
                <a:lnTo>
                  <a:pt x="9143987" y="6858"/>
                </a:lnTo>
                <a:close/>
              </a:path>
              <a:path w="9144000" h="857250">
                <a:moveTo>
                  <a:pt x="6857" y="857250"/>
                </a:moveTo>
                <a:lnTo>
                  <a:pt x="6857" y="6858"/>
                </a:lnTo>
                <a:lnTo>
                  <a:pt x="0" y="6858"/>
                </a:lnTo>
                <a:lnTo>
                  <a:pt x="0" y="857250"/>
                </a:lnTo>
                <a:lnTo>
                  <a:pt x="6857" y="857250"/>
                </a:lnTo>
                <a:close/>
              </a:path>
              <a:path w="9144000" h="857250">
                <a:moveTo>
                  <a:pt x="9144000" y="857250"/>
                </a:moveTo>
                <a:lnTo>
                  <a:pt x="9144000" y="0"/>
                </a:lnTo>
                <a:lnTo>
                  <a:pt x="9137904" y="0"/>
                </a:lnTo>
                <a:lnTo>
                  <a:pt x="9143987" y="6858"/>
                </a:lnTo>
                <a:lnTo>
                  <a:pt x="9143987" y="857250"/>
                </a:lnTo>
                <a:close/>
              </a:path>
              <a:path w="9144000" h="857250">
                <a:moveTo>
                  <a:pt x="9143987" y="857250"/>
                </a:moveTo>
                <a:lnTo>
                  <a:pt x="9143987" y="6858"/>
                </a:lnTo>
                <a:lnTo>
                  <a:pt x="9137904" y="6858"/>
                </a:lnTo>
                <a:lnTo>
                  <a:pt x="9137904" y="857250"/>
                </a:lnTo>
                <a:lnTo>
                  <a:pt x="9143987" y="857250"/>
                </a:lnTo>
                <a:close/>
              </a:path>
            </a:pathLst>
          </a:custGeom>
          <a:solidFill>
            <a:srgbClr val="000000"/>
          </a:solidFill>
        </p:spPr>
        <p:txBody>
          <a:bodyPr wrap="square" lIns="0" tIns="0" rIns="0" bIns="0" rtlCol="0"/>
          <a:lstStyle/>
          <a:p>
            <a:endParaRPr sz="2735"/>
          </a:p>
        </p:txBody>
      </p:sp>
      <p:sp>
        <p:nvSpPr>
          <p:cNvPr id="4" name="object 4"/>
          <p:cNvSpPr txBox="1">
            <a:spLocks noGrp="1"/>
          </p:cNvSpPr>
          <p:nvPr>
            <p:ph type="title"/>
          </p:nvPr>
        </p:nvSpPr>
        <p:spPr>
          <a:xfrm>
            <a:off x="390955" y="291105"/>
            <a:ext cx="7037188" cy="825500"/>
          </a:xfrm>
          <a:prstGeom prst="rect">
            <a:avLst/>
          </a:prstGeom>
        </p:spPr>
        <p:txBody>
          <a:bodyPr vert="horz" wrap="square" lIns="0" tIns="5973" rIns="0" bIns="0" rtlCol="0" anchor="ctr">
            <a:spAutoFit/>
          </a:bodyPr>
          <a:lstStyle/>
          <a:p>
            <a:pPr>
              <a:spcBef>
                <a:spcPts val="45"/>
              </a:spcBef>
            </a:pPr>
            <a:endParaRPr sz="2525">
              <a:latin typeface="Times New Roman" panose="02020603050405020304"/>
              <a:cs typeface="Times New Roman" panose="02020603050405020304"/>
            </a:endParaRPr>
          </a:p>
          <a:p>
            <a:pPr marL="273050">
              <a:tabLst>
                <a:tab pos="1169670" algn="l"/>
              </a:tabLst>
            </a:pPr>
            <a:r>
              <a:rPr spc="-385" dirty="0"/>
              <a:t>	</a:t>
            </a:r>
            <a:r>
              <a:rPr spc="-56" dirty="0"/>
              <a:t>FAST</a:t>
            </a:r>
            <a:r>
              <a:rPr spc="-97" dirty="0"/>
              <a:t> </a:t>
            </a:r>
            <a:r>
              <a:rPr spc="-4" dirty="0"/>
              <a:t>ETHERNET </a:t>
            </a:r>
          </a:p>
        </p:txBody>
      </p:sp>
      <p:sp>
        <p:nvSpPr>
          <p:cNvPr id="5" name="object 5"/>
          <p:cNvSpPr/>
          <p:nvPr/>
        </p:nvSpPr>
        <p:spPr>
          <a:xfrm>
            <a:off x="662570" y="1666770"/>
            <a:ext cx="7819097" cy="293216"/>
          </a:xfrm>
          <a:custGeom>
            <a:avLst/>
            <a:gdLst/>
            <a:ahLst/>
            <a:cxnLst/>
            <a:rect l="l" t="t" r="r" b="b"/>
            <a:pathLst>
              <a:path w="9144000" h="342900">
                <a:moveTo>
                  <a:pt x="0" y="0"/>
                </a:moveTo>
                <a:lnTo>
                  <a:pt x="0" y="342900"/>
                </a:lnTo>
                <a:lnTo>
                  <a:pt x="9144000" y="342900"/>
                </a:lnTo>
                <a:lnTo>
                  <a:pt x="9144000" y="0"/>
                </a:lnTo>
                <a:lnTo>
                  <a:pt x="0" y="0"/>
                </a:lnTo>
                <a:close/>
              </a:path>
            </a:pathLst>
          </a:custGeom>
          <a:solidFill>
            <a:srgbClr val="FFFFFF"/>
          </a:solidFill>
        </p:spPr>
        <p:txBody>
          <a:bodyPr wrap="square" lIns="0" tIns="0" rIns="0" bIns="0" rtlCol="0"/>
          <a:lstStyle/>
          <a:p>
            <a:endParaRPr sz="2735"/>
          </a:p>
        </p:txBody>
      </p:sp>
      <p:sp>
        <p:nvSpPr>
          <p:cNvPr id="6" name="object 6"/>
          <p:cNvSpPr/>
          <p:nvPr/>
        </p:nvSpPr>
        <p:spPr>
          <a:xfrm>
            <a:off x="662570" y="1226947"/>
            <a:ext cx="7819097" cy="439824"/>
          </a:xfrm>
          <a:custGeom>
            <a:avLst/>
            <a:gdLst/>
            <a:ahLst/>
            <a:cxnLst/>
            <a:rect l="l" t="t" r="r" b="b"/>
            <a:pathLst>
              <a:path w="9144000" h="514350">
                <a:moveTo>
                  <a:pt x="0" y="0"/>
                </a:moveTo>
                <a:lnTo>
                  <a:pt x="0" y="514350"/>
                </a:lnTo>
                <a:lnTo>
                  <a:pt x="9144000" y="514350"/>
                </a:lnTo>
                <a:lnTo>
                  <a:pt x="9144000" y="0"/>
                </a:lnTo>
                <a:lnTo>
                  <a:pt x="0" y="0"/>
                </a:lnTo>
                <a:close/>
              </a:path>
            </a:pathLst>
          </a:custGeom>
          <a:solidFill>
            <a:srgbClr val="33CCFF"/>
          </a:solidFill>
        </p:spPr>
        <p:txBody>
          <a:bodyPr wrap="square" lIns="0" tIns="0" rIns="0" bIns="0" rtlCol="0"/>
          <a:lstStyle/>
          <a:p>
            <a:endParaRPr sz="2735"/>
          </a:p>
        </p:txBody>
      </p:sp>
      <p:sp>
        <p:nvSpPr>
          <p:cNvPr id="7" name="object 7"/>
          <p:cNvSpPr/>
          <p:nvPr/>
        </p:nvSpPr>
        <p:spPr>
          <a:xfrm>
            <a:off x="662570" y="1226947"/>
            <a:ext cx="7819097" cy="445796"/>
          </a:xfrm>
          <a:custGeom>
            <a:avLst/>
            <a:gdLst/>
            <a:ahLst/>
            <a:cxnLst/>
            <a:rect l="l" t="t" r="r" b="b"/>
            <a:pathLst>
              <a:path w="9144000" h="521335">
                <a:moveTo>
                  <a:pt x="6858" y="508254"/>
                </a:moveTo>
                <a:lnTo>
                  <a:pt x="6858" y="0"/>
                </a:lnTo>
                <a:lnTo>
                  <a:pt x="0" y="0"/>
                </a:lnTo>
                <a:lnTo>
                  <a:pt x="0" y="508254"/>
                </a:lnTo>
                <a:lnTo>
                  <a:pt x="6858" y="508254"/>
                </a:lnTo>
                <a:close/>
              </a:path>
              <a:path w="9144000" h="521335">
                <a:moveTo>
                  <a:pt x="9143987" y="508253"/>
                </a:moveTo>
                <a:lnTo>
                  <a:pt x="0" y="508254"/>
                </a:lnTo>
                <a:lnTo>
                  <a:pt x="6858" y="514350"/>
                </a:lnTo>
                <a:lnTo>
                  <a:pt x="6858" y="521208"/>
                </a:lnTo>
                <a:lnTo>
                  <a:pt x="9137904" y="521207"/>
                </a:lnTo>
                <a:lnTo>
                  <a:pt x="9137904" y="514349"/>
                </a:lnTo>
                <a:lnTo>
                  <a:pt x="9143987" y="508253"/>
                </a:lnTo>
                <a:close/>
              </a:path>
              <a:path w="9144000" h="521335">
                <a:moveTo>
                  <a:pt x="6858" y="521208"/>
                </a:moveTo>
                <a:lnTo>
                  <a:pt x="6858" y="514350"/>
                </a:lnTo>
                <a:lnTo>
                  <a:pt x="0" y="508254"/>
                </a:lnTo>
                <a:lnTo>
                  <a:pt x="0" y="521208"/>
                </a:lnTo>
                <a:lnTo>
                  <a:pt x="6858" y="521208"/>
                </a:lnTo>
                <a:close/>
              </a:path>
              <a:path w="9144000" h="521335">
                <a:moveTo>
                  <a:pt x="9144000" y="521207"/>
                </a:moveTo>
                <a:lnTo>
                  <a:pt x="9144000" y="0"/>
                </a:lnTo>
                <a:lnTo>
                  <a:pt x="9137904" y="0"/>
                </a:lnTo>
                <a:lnTo>
                  <a:pt x="9137904" y="508253"/>
                </a:lnTo>
                <a:lnTo>
                  <a:pt x="9143987" y="508253"/>
                </a:lnTo>
                <a:lnTo>
                  <a:pt x="9143987" y="521207"/>
                </a:lnTo>
                <a:close/>
              </a:path>
              <a:path w="9144000" h="521335">
                <a:moveTo>
                  <a:pt x="9143987" y="521207"/>
                </a:moveTo>
                <a:lnTo>
                  <a:pt x="9143987" y="508253"/>
                </a:lnTo>
                <a:lnTo>
                  <a:pt x="9137904" y="514349"/>
                </a:lnTo>
                <a:lnTo>
                  <a:pt x="9137904" y="521207"/>
                </a:lnTo>
                <a:lnTo>
                  <a:pt x="9143987" y="521207"/>
                </a:lnTo>
                <a:close/>
              </a:path>
            </a:pathLst>
          </a:custGeom>
          <a:solidFill>
            <a:srgbClr val="000000"/>
          </a:solidFill>
        </p:spPr>
        <p:txBody>
          <a:bodyPr wrap="square" lIns="0" tIns="0" rIns="0" bIns="0" rtlCol="0"/>
          <a:lstStyle/>
          <a:p>
            <a:endParaRPr sz="2735"/>
          </a:p>
        </p:txBody>
      </p:sp>
      <p:sp>
        <p:nvSpPr>
          <p:cNvPr id="8" name="object 8"/>
          <p:cNvSpPr txBox="1"/>
          <p:nvPr/>
        </p:nvSpPr>
        <p:spPr>
          <a:xfrm>
            <a:off x="875030" y="1779905"/>
            <a:ext cx="7827010" cy="1723390"/>
          </a:xfrm>
          <a:prstGeom prst="rect">
            <a:avLst/>
          </a:prstGeom>
        </p:spPr>
        <p:txBody>
          <a:bodyPr vert="horz" wrap="square" lIns="0" tIns="0" rIns="0" bIns="0" rtlCol="0">
            <a:spAutoFit/>
          </a:bodyPr>
          <a:lstStyle/>
          <a:p>
            <a:pPr marL="140335" marR="4445" algn="just">
              <a:buFont typeface="Arial" panose="020B0604020202020204" pitchFamily="34" charset="0"/>
            </a:pPr>
            <a:r>
              <a:rPr lang="en-US" sz="2800">
                <a:latin typeface="Times New Roman" panose="02020603050405020304"/>
                <a:cs typeface="Times New Roman" panose="02020603050405020304"/>
              </a:rPr>
              <a:t>Physical Layer</a:t>
            </a:r>
          </a:p>
          <a:p>
            <a:pPr marL="597535" marR="4445" indent="-457200" algn="just">
              <a:buFont typeface="Arial" panose="020B0604020202020204" pitchFamily="34" charset="0"/>
              <a:buChar char="•"/>
            </a:pPr>
            <a:r>
              <a:rPr lang="en-US" sz="2800">
                <a:latin typeface="Times New Roman" panose="02020603050405020304"/>
                <a:cs typeface="Times New Roman" panose="02020603050405020304"/>
              </a:rPr>
              <a:t> Topology : star with hub or switch</a:t>
            </a:r>
          </a:p>
          <a:p>
            <a:pPr marL="597535" marR="4445" indent="-457200" algn="just">
              <a:buFont typeface="Arial" panose="020B0604020202020204" pitchFamily="34" charset="0"/>
              <a:buChar char="•"/>
            </a:pPr>
            <a:endParaRPr lang="en-US" sz="2800">
              <a:latin typeface="Times New Roman" panose="02020603050405020304"/>
              <a:cs typeface="Times New Roman" panose="02020603050405020304"/>
            </a:endParaRPr>
          </a:p>
          <a:p>
            <a:pPr marL="597535" marR="4445" indent="-457200" algn="just">
              <a:buFont typeface="Arial" panose="020B0604020202020204" pitchFamily="34" charset="0"/>
              <a:buChar char="•"/>
            </a:pPr>
            <a:endParaRPr lang="en-US" sz="2800">
              <a:latin typeface="Times New Roman" panose="02020603050405020304"/>
              <a:cs typeface="Times New Roman" panose="02020603050405020304"/>
            </a:endParaRPr>
          </a:p>
        </p:txBody>
      </p:sp>
      <p:sp>
        <p:nvSpPr>
          <p:cNvPr id="9" name="object 3"/>
          <p:cNvSpPr/>
          <p:nvPr/>
        </p:nvSpPr>
        <p:spPr>
          <a:xfrm>
            <a:off x="1413092" y="3143204"/>
            <a:ext cx="5924921" cy="1947606"/>
          </a:xfrm>
          <a:prstGeom prst="rect">
            <a:avLst/>
          </a:prstGeom>
          <a:blipFill>
            <a:blip r:embed="rId2" cstate="print"/>
            <a:stretch>
              <a:fillRect/>
            </a:stretch>
          </a:blipFill>
        </p:spPr>
        <p:txBody>
          <a:bodyPr wrap="square" lIns="0" tIns="0" rIns="0" bIns="0" rtlCol="0"/>
          <a:lstStyle/>
          <a:p>
            <a:endParaRPr sz="2735"/>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0775" y="576898"/>
            <a:ext cx="6837680" cy="430530"/>
          </a:xfrm>
          <a:prstGeom prst="rect">
            <a:avLst/>
          </a:prstGeom>
        </p:spPr>
        <p:txBody>
          <a:bodyPr vert="horz" wrap="square" lIns="0" tIns="0" rIns="0" bIns="0" rtlCol="0" anchor="ctr">
            <a:spAutoFit/>
          </a:bodyPr>
          <a:lstStyle/>
          <a:p>
            <a:pPr marL="10795">
              <a:tabLst>
                <a:tab pos="1524000" algn="l"/>
              </a:tabLst>
            </a:pPr>
            <a:r>
              <a:rPr sz="2800" i="1" spc="-4" dirty="0"/>
              <a:t>Fast Ethernet</a:t>
            </a:r>
            <a:r>
              <a:rPr sz="2800" i="1" spc="-13" dirty="0"/>
              <a:t> </a:t>
            </a:r>
            <a:r>
              <a:rPr sz="2800" i="1" spc="-4" dirty="0"/>
              <a:t>implementations</a:t>
            </a:r>
          </a:p>
        </p:txBody>
      </p:sp>
      <p:sp>
        <p:nvSpPr>
          <p:cNvPr id="3" name="object 3"/>
          <p:cNvSpPr/>
          <p:nvPr/>
        </p:nvSpPr>
        <p:spPr>
          <a:xfrm>
            <a:off x="1618615" y="1245870"/>
            <a:ext cx="6668135" cy="3613785"/>
          </a:xfrm>
          <a:prstGeom prst="rect">
            <a:avLst/>
          </a:prstGeom>
          <a:blipFill>
            <a:blip r:embed="rId2" cstate="print"/>
            <a:stretch>
              <a:fillRect/>
            </a:stretch>
          </a:blipFill>
        </p:spPr>
        <p:txBody>
          <a:bodyPr wrap="square" lIns="0" tIns="0" rIns="0" bIns="0" rtlCol="0"/>
          <a:lstStyle/>
          <a:p>
            <a:endParaRPr sz="2735"/>
          </a:p>
        </p:txBody>
      </p:sp>
      <p:sp>
        <p:nvSpPr>
          <p:cNvPr id="4" name="object 4"/>
          <p:cNvSpPr/>
          <p:nvPr/>
        </p:nvSpPr>
        <p:spPr>
          <a:xfrm>
            <a:off x="792888" y="5804376"/>
            <a:ext cx="7493302" cy="65159"/>
          </a:xfrm>
          <a:custGeom>
            <a:avLst/>
            <a:gdLst/>
            <a:ahLst/>
            <a:cxnLst/>
            <a:rect l="l" t="t" r="r" b="b"/>
            <a:pathLst>
              <a:path w="8763000" h="76200">
                <a:moveTo>
                  <a:pt x="0" y="0"/>
                </a:moveTo>
                <a:lnTo>
                  <a:pt x="0" y="76200"/>
                </a:lnTo>
                <a:lnTo>
                  <a:pt x="8763000" y="76200"/>
                </a:lnTo>
                <a:lnTo>
                  <a:pt x="8763000" y="0"/>
                </a:lnTo>
                <a:lnTo>
                  <a:pt x="0" y="0"/>
                </a:lnTo>
                <a:close/>
              </a:path>
            </a:pathLst>
          </a:custGeom>
          <a:solidFill>
            <a:srgbClr val="FF0000"/>
          </a:solidFill>
        </p:spPr>
        <p:txBody>
          <a:bodyPr wrap="square" lIns="0" tIns="0" rIns="0" bIns="0" rtlCol="0"/>
          <a:lstStyle/>
          <a:p>
            <a:endParaRPr sz="2735"/>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100 Base TX</a:t>
            </a:r>
          </a:p>
        </p:txBody>
      </p:sp>
      <p:sp>
        <p:nvSpPr>
          <p:cNvPr id="3" name="Content Placeholder 2"/>
          <p:cNvSpPr>
            <a:spLocks noGrp="1"/>
          </p:cNvSpPr>
          <p:nvPr>
            <p:ph idx="1"/>
          </p:nvPr>
        </p:nvSpPr>
        <p:spPr/>
        <p:txBody>
          <a:bodyPr/>
          <a:lstStyle/>
          <a:p>
            <a:r>
              <a:rPr lang="en-US" sz="2400"/>
              <a:t>100Base-TX uses two pairs of twisted-pair cable (either category 5 UTP or STP)</a:t>
            </a:r>
          </a:p>
          <a:p>
            <a:r>
              <a:rPr lang="en-US" sz="2400"/>
              <a:t>MLT-3 scheme -good bandwidth perf</a:t>
            </a:r>
          </a:p>
          <a:p>
            <a:r>
              <a:rPr lang="en-US" sz="2400"/>
              <a:t>MLT-3 is not a self-synchronous- 4B/5B block coding- bit synchronization</a:t>
            </a:r>
          </a:p>
          <a:p>
            <a:r>
              <a:rPr lang="en-US" sz="2400"/>
              <a:t>Data rate of 125 Mbps</a:t>
            </a:r>
            <a:r>
              <a:rPr lang="en-US"/>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100 Base FX</a:t>
            </a:r>
          </a:p>
        </p:txBody>
      </p:sp>
      <p:sp>
        <p:nvSpPr>
          <p:cNvPr id="3" name="Content Placeholder 2"/>
          <p:cNvSpPr>
            <a:spLocks noGrp="1"/>
          </p:cNvSpPr>
          <p:nvPr>
            <p:ph idx="1"/>
          </p:nvPr>
        </p:nvSpPr>
        <p:spPr/>
        <p:txBody>
          <a:bodyPr/>
          <a:lstStyle/>
          <a:p>
            <a:r>
              <a:rPr lang="en-US" sz="2400"/>
              <a:t>100Base-FX uses two pairs of fiber-optic cables. </a:t>
            </a:r>
          </a:p>
          <a:p>
            <a:r>
              <a:rPr lang="en-US" sz="2400"/>
              <a:t>NRZ-I encoding scheme -4B/5B block encoding</a:t>
            </a:r>
          </a:p>
          <a:p>
            <a:r>
              <a:rPr lang="en-US" sz="2400"/>
              <a:t>Data rate from 100 to 125 Mbps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100 Base T4</a:t>
            </a:r>
          </a:p>
        </p:txBody>
      </p:sp>
      <p:sp>
        <p:nvSpPr>
          <p:cNvPr id="3" name="Content Placeholder 2"/>
          <p:cNvSpPr>
            <a:spLocks noGrp="1"/>
          </p:cNvSpPr>
          <p:nvPr>
            <p:ph idx="1"/>
          </p:nvPr>
        </p:nvSpPr>
        <p:spPr/>
        <p:txBody>
          <a:bodyPr/>
          <a:lstStyle/>
          <a:p>
            <a:r>
              <a:rPr lang="en-US" sz="2400"/>
              <a:t>100Base-T4 - category 3 or higher UTP</a:t>
            </a:r>
          </a:p>
          <a:p>
            <a:r>
              <a:rPr lang="en-US" sz="2400"/>
              <a:t>Four pairs of UTP -100 Mbps. </a:t>
            </a:r>
          </a:p>
          <a:p>
            <a:r>
              <a:rPr lang="en-US" sz="2400"/>
              <a:t>Encoding/decoding -</a:t>
            </a:r>
            <a:r>
              <a:rPr lang="en-US" sz="2400">
                <a:sym typeface="+mn-ea"/>
              </a:rPr>
              <a:t> 8B/6T</a:t>
            </a:r>
          </a:p>
          <a:p>
            <a:r>
              <a:rPr lang="en-US" sz="2400"/>
              <a:t>One pair switches between sending and receiving. Three pairs of UTP category 3- 75 Mbaud</a:t>
            </a:r>
          </a:p>
          <a:p>
            <a:r>
              <a:rPr lang="en-US" sz="2400"/>
              <a:t>(25 Mbaud) each. </a:t>
            </a:r>
          </a:p>
          <a:p>
            <a:r>
              <a:rPr lang="en-US" sz="2400"/>
              <a:t>In 8B/6T, eight data elements are encoded as six signal elements. </a:t>
            </a:r>
          </a:p>
          <a:p>
            <a:r>
              <a:rPr lang="en-US" sz="2400"/>
              <a:t>This means that 100 Mbps uses only (6/8) × 100 Mbps, or 75 Mbaud.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7210" y="241618"/>
            <a:ext cx="6980555" cy="307340"/>
          </a:xfrm>
          <a:prstGeom prst="rect">
            <a:avLst/>
          </a:prstGeom>
        </p:spPr>
        <p:txBody>
          <a:bodyPr vert="horz" wrap="square" lIns="0" tIns="0" rIns="0" bIns="0" rtlCol="0" anchor="ctr">
            <a:spAutoFit/>
          </a:bodyPr>
          <a:lstStyle/>
          <a:p>
            <a:pPr marL="10795">
              <a:tabLst>
                <a:tab pos="1524000" algn="l"/>
              </a:tabLst>
            </a:pPr>
            <a:r>
              <a:rPr sz="2000" i="1" spc="-4" dirty="0"/>
              <a:t>Encoding for Fast Ethernet</a:t>
            </a:r>
            <a:r>
              <a:rPr sz="2000" i="1" spc="9" dirty="0"/>
              <a:t> </a:t>
            </a:r>
            <a:r>
              <a:rPr sz="2000" i="1" spc="-4" dirty="0"/>
              <a:t>implementation</a:t>
            </a:r>
          </a:p>
        </p:txBody>
      </p:sp>
      <p:sp>
        <p:nvSpPr>
          <p:cNvPr id="3" name="object 3"/>
          <p:cNvSpPr/>
          <p:nvPr/>
        </p:nvSpPr>
        <p:spPr>
          <a:xfrm>
            <a:off x="792888" y="5804376"/>
            <a:ext cx="7493302" cy="65159"/>
          </a:xfrm>
          <a:custGeom>
            <a:avLst/>
            <a:gdLst/>
            <a:ahLst/>
            <a:cxnLst/>
            <a:rect l="l" t="t" r="r" b="b"/>
            <a:pathLst>
              <a:path w="8763000" h="76200">
                <a:moveTo>
                  <a:pt x="0" y="0"/>
                </a:moveTo>
                <a:lnTo>
                  <a:pt x="0" y="76200"/>
                </a:lnTo>
                <a:lnTo>
                  <a:pt x="8763000" y="76200"/>
                </a:lnTo>
                <a:lnTo>
                  <a:pt x="8763000" y="0"/>
                </a:lnTo>
                <a:lnTo>
                  <a:pt x="0" y="0"/>
                </a:lnTo>
                <a:close/>
              </a:path>
            </a:pathLst>
          </a:custGeom>
          <a:solidFill>
            <a:srgbClr val="FF0000"/>
          </a:solidFill>
        </p:spPr>
        <p:txBody>
          <a:bodyPr wrap="square" lIns="0" tIns="0" rIns="0" bIns="0" rtlCol="0"/>
          <a:lstStyle/>
          <a:p>
            <a:endParaRPr sz="2735"/>
          </a:p>
        </p:txBody>
      </p:sp>
      <p:sp>
        <p:nvSpPr>
          <p:cNvPr id="4" name="object 4"/>
          <p:cNvSpPr/>
          <p:nvPr/>
        </p:nvSpPr>
        <p:spPr>
          <a:xfrm>
            <a:off x="0" y="748665"/>
            <a:ext cx="9143365" cy="5979795"/>
          </a:xfrm>
          <a:prstGeom prst="rect">
            <a:avLst/>
          </a:prstGeom>
          <a:blipFill>
            <a:blip r:embed="rId2" cstate="print"/>
            <a:stretch>
              <a:fillRect/>
            </a:stretch>
          </a:blipFill>
        </p:spPr>
        <p:txBody>
          <a:bodyPr wrap="square" lIns="0" tIns="0" rIns="0" bIns="0" rtlCol="0"/>
          <a:lstStyle/>
          <a:p>
            <a:endParaRPr sz="2735"/>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2022" y="561137"/>
            <a:ext cx="5211103" cy="314960"/>
          </a:xfrm>
          <a:prstGeom prst="rect">
            <a:avLst/>
          </a:prstGeom>
        </p:spPr>
        <p:txBody>
          <a:bodyPr vert="horz" wrap="square" lIns="0" tIns="0" rIns="0" bIns="0" rtlCol="0" anchor="ctr">
            <a:spAutoFit/>
          </a:bodyPr>
          <a:lstStyle/>
          <a:p>
            <a:pPr marL="10795">
              <a:tabLst>
                <a:tab pos="1273810" algn="l"/>
              </a:tabLst>
            </a:pPr>
            <a:r>
              <a:rPr sz="2050" dirty="0">
                <a:solidFill>
                  <a:srgbClr val="3333CC"/>
                </a:solidFill>
              </a:rPr>
              <a:t>	</a:t>
            </a:r>
            <a:r>
              <a:rPr sz="1710" i="1" spc="-9" dirty="0"/>
              <a:t>Summary </a:t>
            </a:r>
            <a:r>
              <a:rPr sz="1710" i="1" spc="-4" dirty="0"/>
              <a:t>of Fast </a:t>
            </a:r>
            <a:r>
              <a:rPr sz="1710" i="1" spc="-9" dirty="0"/>
              <a:t>Ethernet</a:t>
            </a:r>
            <a:r>
              <a:rPr sz="1710" i="1" spc="9" dirty="0"/>
              <a:t> </a:t>
            </a:r>
            <a:r>
              <a:rPr sz="1710" i="1" spc="-9" dirty="0"/>
              <a:t>implementations</a:t>
            </a:r>
            <a:endParaRPr sz="1710"/>
          </a:p>
        </p:txBody>
      </p:sp>
      <p:sp>
        <p:nvSpPr>
          <p:cNvPr id="3" name="object 3"/>
          <p:cNvSpPr/>
          <p:nvPr/>
        </p:nvSpPr>
        <p:spPr>
          <a:xfrm>
            <a:off x="908050" y="1376680"/>
            <a:ext cx="7327265" cy="4104640"/>
          </a:xfrm>
          <a:prstGeom prst="rect">
            <a:avLst/>
          </a:prstGeom>
          <a:blipFill>
            <a:blip r:embed="rId2" cstate="print"/>
            <a:stretch>
              <a:fillRect/>
            </a:stretch>
          </a:blipFill>
        </p:spPr>
        <p:txBody>
          <a:bodyPr wrap="square" lIns="0" tIns="0" rIns="0" bIns="0" rtlCol="0"/>
          <a:lstStyle/>
          <a:p>
            <a:endParaRPr sz="2735"/>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62570" y="493906"/>
            <a:ext cx="7819097" cy="733040"/>
          </a:xfrm>
          <a:custGeom>
            <a:avLst/>
            <a:gdLst/>
            <a:ahLst/>
            <a:cxnLst/>
            <a:rect l="l" t="t" r="r" b="b"/>
            <a:pathLst>
              <a:path w="9144000" h="857250">
                <a:moveTo>
                  <a:pt x="0" y="0"/>
                </a:moveTo>
                <a:lnTo>
                  <a:pt x="0" y="857250"/>
                </a:lnTo>
                <a:lnTo>
                  <a:pt x="9144000" y="857250"/>
                </a:lnTo>
                <a:lnTo>
                  <a:pt x="9144000" y="0"/>
                </a:lnTo>
                <a:lnTo>
                  <a:pt x="0" y="0"/>
                </a:lnTo>
                <a:close/>
              </a:path>
            </a:pathLst>
          </a:custGeom>
          <a:solidFill>
            <a:srgbClr val="33CCFF"/>
          </a:solidFill>
        </p:spPr>
        <p:txBody>
          <a:bodyPr wrap="square" lIns="0" tIns="0" rIns="0" bIns="0" rtlCol="0"/>
          <a:lstStyle/>
          <a:p>
            <a:endParaRPr sz="2735"/>
          </a:p>
        </p:txBody>
      </p:sp>
      <p:sp>
        <p:nvSpPr>
          <p:cNvPr id="3" name="object 3"/>
          <p:cNvSpPr/>
          <p:nvPr/>
        </p:nvSpPr>
        <p:spPr>
          <a:xfrm>
            <a:off x="662570" y="493906"/>
            <a:ext cx="7819097" cy="733040"/>
          </a:xfrm>
          <a:custGeom>
            <a:avLst/>
            <a:gdLst/>
            <a:ahLst/>
            <a:cxnLst/>
            <a:rect l="l" t="t" r="r" b="b"/>
            <a:pathLst>
              <a:path w="9144000" h="857250">
                <a:moveTo>
                  <a:pt x="6858" y="0"/>
                </a:moveTo>
                <a:lnTo>
                  <a:pt x="0" y="0"/>
                </a:lnTo>
                <a:lnTo>
                  <a:pt x="0" y="6858"/>
                </a:lnTo>
                <a:lnTo>
                  <a:pt x="6858" y="0"/>
                </a:lnTo>
                <a:close/>
              </a:path>
              <a:path w="9144000" h="857250">
                <a:moveTo>
                  <a:pt x="9143987" y="6858"/>
                </a:moveTo>
                <a:lnTo>
                  <a:pt x="9137904" y="0"/>
                </a:lnTo>
                <a:lnTo>
                  <a:pt x="6858" y="0"/>
                </a:lnTo>
                <a:lnTo>
                  <a:pt x="0" y="6858"/>
                </a:lnTo>
                <a:lnTo>
                  <a:pt x="9143987" y="6858"/>
                </a:lnTo>
                <a:close/>
              </a:path>
              <a:path w="9144000" h="857250">
                <a:moveTo>
                  <a:pt x="6857" y="857250"/>
                </a:moveTo>
                <a:lnTo>
                  <a:pt x="6857" y="6858"/>
                </a:lnTo>
                <a:lnTo>
                  <a:pt x="0" y="6858"/>
                </a:lnTo>
                <a:lnTo>
                  <a:pt x="0" y="857250"/>
                </a:lnTo>
                <a:lnTo>
                  <a:pt x="6857" y="857250"/>
                </a:lnTo>
                <a:close/>
              </a:path>
              <a:path w="9144000" h="857250">
                <a:moveTo>
                  <a:pt x="9144000" y="857250"/>
                </a:moveTo>
                <a:lnTo>
                  <a:pt x="9144000" y="0"/>
                </a:lnTo>
                <a:lnTo>
                  <a:pt x="9137904" y="0"/>
                </a:lnTo>
                <a:lnTo>
                  <a:pt x="9143987" y="6858"/>
                </a:lnTo>
                <a:lnTo>
                  <a:pt x="9143987" y="857250"/>
                </a:lnTo>
                <a:close/>
              </a:path>
              <a:path w="9144000" h="857250">
                <a:moveTo>
                  <a:pt x="9143987" y="857250"/>
                </a:moveTo>
                <a:lnTo>
                  <a:pt x="9143987" y="6858"/>
                </a:lnTo>
                <a:lnTo>
                  <a:pt x="9137904" y="6858"/>
                </a:lnTo>
                <a:lnTo>
                  <a:pt x="9137904" y="857250"/>
                </a:lnTo>
                <a:lnTo>
                  <a:pt x="9143987" y="857250"/>
                </a:lnTo>
                <a:close/>
              </a:path>
            </a:pathLst>
          </a:custGeom>
          <a:solidFill>
            <a:srgbClr val="000000"/>
          </a:solidFill>
        </p:spPr>
        <p:txBody>
          <a:bodyPr wrap="square" lIns="0" tIns="0" rIns="0" bIns="0" rtlCol="0"/>
          <a:lstStyle/>
          <a:p>
            <a:endParaRPr sz="2735"/>
          </a:p>
        </p:txBody>
      </p:sp>
      <p:sp>
        <p:nvSpPr>
          <p:cNvPr id="4" name="object 4"/>
          <p:cNvSpPr txBox="1">
            <a:spLocks noGrp="1"/>
          </p:cNvSpPr>
          <p:nvPr>
            <p:ph type="title"/>
          </p:nvPr>
        </p:nvSpPr>
        <p:spPr>
          <a:xfrm>
            <a:off x="390955" y="291105"/>
            <a:ext cx="7037188" cy="825500"/>
          </a:xfrm>
          <a:prstGeom prst="rect">
            <a:avLst/>
          </a:prstGeom>
        </p:spPr>
        <p:txBody>
          <a:bodyPr vert="horz" wrap="square" lIns="0" tIns="5973" rIns="0" bIns="0" rtlCol="0" anchor="ctr">
            <a:spAutoFit/>
          </a:bodyPr>
          <a:lstStyle/>
          <a:p>
            <a:pPr>
              <a:spcBef>
                <a:spcPts val="45"/>
              </a:spcBef>
            </a:pPr>
            <a:endParaRPr sz="2525">
              <a:latin typeface="Times New Roman" panose="02020603050405020304"/>
              <a:cs typeface="Times New Roman" panose="02020603050405020304"/>
            </a:endParaRPr>
          </a:p>
          <a:p>
            <a:pPr marL="273050">
              <a:tabLst>
                <a:tab pos="1169670" algn="l"/>
              </a:tabLst>
            </a:pPr>
            <a:r>
              <a:rPr spc="-385" dirty="0"/>
              <a:t>	</a:t>
            </a:r>
            <a:r>
              <a:rPr spc="-4" dirty="0"/>
              <a:t>GIGABIT</a:t>
            </a:r>
            <a:r>
              <a:rPr spc="-77" dirty="0"/>
              <a:t> </a:t>
            </a:r>
            <a:r>
              <a:rPr spc="-4" dirty="0"/>
              <a:t>ETHERNET</a:t>
            </a:r>
          </a:p>
        </p:txBody>
      </p:sp>
      <p:sp>
        <p:nvSpPr>
          <p:cNvPr id="5" name="object 5"/>
          <p:cNvSpPr/>
          <p:nvPr/>
        </p:nvSpPr>
        <p:spPr>
          <a:xfrm>
            <a:off x="662570" y="1666770"/>
            <a:ext cx="7819097" cy="293216"/>
          </a:xfrm>
          <a:custGeom>
            <a:avLst/>
            <a:gdLst/>
            <a:ahLst/>
            <a:cxnLst/>
            <a:rect l="l" t="t" r="r" b="b"/>
            <a:pathLst>
              <a:path w="9144000" h="342900">
                <a:moveTo>
                  <a:pt x="0" y="0"/>
                </a:moveTo>
                <a:lnTo>
                  <a:pt x="0" y="342900"/>
                </a:lnTo>
                <a:lnTo>
                  <a:pt x="9144000" y="342900"/>
                </a:lnTo>
                <a:lnTo>
                  <a:pt x="9144000" y="0"/>
                </a:lnTo>
                <a:lnTo>
                  <a:pt x="0" y="0"/>
                </a:lnTo>
                <a:close/>
              </a:path>
            </a:pathLst>
          </a:custGeom>
          <a:solidFill>
            <a:srgbClr val="FFFFFF"/>
          </a:solidFill>
        </p:spPr>
        <p:txBody>
          <a:bodyPr wrap="square" lIns="0" tIns="0" rIns="0" bIns="0" rtlCol="0"/>
          <a:lstStyle/>
          <a:p>
            <a:endParaRPr sz="2735"/>
          </a:p>
        </p:txBody>
      </p:sp>
      <p:sp>
        <p:nvSpPr>
          <p:cNvPr id="6" name="object 6"/>
          <p:cNvSpPr/>
          <p:nvPr/>
        </p:nvSpPr>
        <p:spPr>
          <a:xfrm>
            <a:off x="662570" y="1226947"/>
            <a:ext cx="7819097" cy="439824"/>
          </a:xfrm>
          <a:custGeom>
            <a:avLst/>
            <a:gdLst/>
            <a:ahLst/>
            <a:cxnLst/>
            <a:rect l="l" t="t" r="r" b="b"/>
            <a:pathLst>
              <a:path w="9144000" h="514350">
                <a:moveTo>
                  <a:pt x="0" y="0"/>
                </a:moveTo>
                <a:lnTo>
                  <a:pt x="0" y="514350"/>
                </a:lnTo>
                <a:lnTo>
                  <a:pt x="9144000" y="514350"/>
                </a:lnTo>
                <a:lnTo>
                  <a:pt x="9144000" y="0"/>
                </a:lnTo>
                <a:lnTo>
                  <a:pt x="0" y="0"/>
                </a:lnTo>
                <a:close/>
              </a:path>
            </a:pathLst>
          </a:custGeom>
          <a:solidFill>
            <a:srgbClr val="33CCFF"/>
          </a:solidFill>
        </p:spPr>
        <p:txBody>
          <a:bodyPr wrap="square" lIns="0" tIns="0" rIns="0" bIns="0" rtlCol="0"/>
          <a:lstStyle/>
          <a:p>
            <a:endParaRPr sz="2735"/>
          </a:p>
        </p:txBody>
      </p:sp>
      <p:sp>
        <p:nvSpPr>
          <p:cNvPr id="7" name="object 7"/>
          <p:cNvSpPr/>
          <p:nvPr/>
        </p:nvSpPr>
        <p:spPr>
          <a:xfrm>
            <a:off x="662570" y="1226947"/>
            <a:ext cx="7819097" cy="445796"/>
          </a:xfrm>
          <a:custGeom>
            <a:avLst/>
            <a:gdLst/>
            <a:ahLst/>
            <a:cxnLst/>
            <a:rect l="l" t="t" r="r" b="b"/>
            <a:pathLst>
              <a:path w="9144000" h="521335">
                <a:moveTo>
                  <a:pt x="6858" y="508254"/>
                </a:moveTo>
                <a:lnTo>
                  <a:pt x="6858" y="0"/>
                </a:lnTo>
                <a:lnTo>
                  <a:pt x="0" y="0"/>
                </a:lnTo>
                <a:lnTo>
                  <a:pt x="0" y="508254"/>
                </a:lnTo>
                <a:lnTo>
                  <a:pt x="6858" y="508254"/>
                </a:lnTo>
                <a:close/>
              </a:path>
              <a:path w="9144000" h="521335">
                <a:moveTo>
                  <a:pt x="9143987" y="508253"/>
                </a:moveTo>
                <a:lnTo>
                  <a:pt x="0" y="508254"/>
                </a:lnTo>
                <a:lnTo>
                  <a:pt x="6858" y="514350"/>
                </a:lnTo>
                <a:lnTo>
                  <a:pt x="6858" y="521208"/>
                </a:lnTo>
                <a:lnTo>
                  <a:pt x="9137904" y="521207"/>
                </a:lnTo>
                <a:lnTo>
                  <a:pt x="9137904" y="514349"/>
                </a:lnTo>
                <a:lnTo>
                  <a:pt x="9143987" y="508253"/>
                </a:lnTo>
                <a:close/>
              </a:path>
              <a:path w="9144000" h="521335">
                <a:moveTo>
                  <a:pt x="6858" y="521208"/>
                </a:moveTo>
                <a:lnTo>
                  <a:pt x="6858" y="514350"/>
                </a:lnTo>
                <a:lnTo>
                  <a:pt x="0" y="508254"/>
                </a:lnTo>
                <a:lnTo>
                  <a:pt x="0" y="521208"/>
                </a:lnTo>
                <a:lnTo>
                  <a:pt x="6858" y="521208"/>
                </a:lnTo>
                <a:close/>
              </a:path>
              <a:path w="9144000" h="521335">
                <a:moveTo>
                  <a:pt x="9144000" y="521207"/>
                </a:moveTo>
                <a:lnTo>
                  <a:pt x="9144000" y="0"/>
                </a:lnTo>
                <a:lnTo>
                  <a:pt x="9137904" y="0"/>
                </a:lnTo>
                <a:lnTo>
                  <a:pt x="9137904" y="508253"/>
                </a:lnTo>
                <a:lnTo>
                  <a:pt x="9143987" y="508253"/>
                </a:lnTo>
                <a:lnTo>
                  <a:pt x="9143987" y="521207"/>
                </a:lnTo>
                <a:close/>
              </a:path>
              <a:path w="9144000" h="521335">
                <a:moveTo>
                  <a:pt x="9143987" y="521207"/>
                </a:moveTo>
                <a:lnTo>
                  <a:pt x="9143987" y="508253"/>
                </a:lnTo>
                <a:lnTo>
                  <a:pt x="9137904" y="514349"/>
                </a:lnTo>
                <a:lnTo>
                  <a:pt x="9137904" y="521207"/>
                </a:lnTo>
                <a:lnTo>
                  <a:pt x="9143987" y="521207"/>
                </a:lnTo>
                <a:close/>
              </a:path>
            </a:pathLst>
          </a:custGeom>
          <a:solidFill>
            <a:srgbClr val="000000"/>
          </a:solidFill>
        </p:spPr>
        <p:txBody>
          <a:bodyPr wrap="square" lIns="0" tIns="0" rIns="0" bIns="0" rtlCol="0"/>
          <a:lstStyle/>
          <a:p>
            <a:endParaRPr sz="2735"/>
          </a:p>
        </p:txBody>
      </p:sp>
      <p:sp>
        <p:nvSpPr>
          <p:cNvPr id="8" name="object 8"/>
          <p:cNvSpPr txBox="1"/>
          <p:nvPr/>
        </p:nvSpPr>
        <p:spPr>
          <a:xfrm>
            <a:off x="860425" y="1826895"/>
            <a:ext cx="7621905" cy="2585085"/>
          </a:xfrm>
          <a:prstGeom prst="rect">
            <a:avLst/>
          </a:prstGeom>
        </p:spPr>
        <p:txBody>
          <a:bodyPr vert="horz" wrap="square" lIns="0" tIns="0" rIns="0" bIns="0" rtlCol="0">
            <a:spAutoFit/>
          </a:bodyPr>
          <a:lstStyle/>
          <a:p>
            <a:pPr marL="353695" marR="4445" indent="-342900" algn="just">
              <a:buFont typeface="Arial" panose="020B0604020202020204" pitchFamily="34" charset="0"/>
              <a:buChar char="•"/>
            </a:pPr>
            <a:r>
              <a:rPr lang="en-US" sz="2395" b="1" i="1" dirty="0">
                <a:latin typeface="Times New Roman" panose="02020603050405020304"/>
                <a:cs typeface="Times New Roman" panose="02020603050405020304"/>
              </a:rPr>
              <a:t>Needfo</a:t>
            </a:r>
            <a:r>
              <a:rPr sz="2395" b="1" i="1" dirty="0">
                <a:latin typeface="Times New Roman" panose="02020603050405020304"/>
                <a:cs typeface="Times New Roman" panose="02020603050405020304"/>
              </a:rPr>
              <a:t> higher data rate </a:t>
            </a:r>
            <a:r>
              <a:rPr lang="en-US" sz="2395" b="1" i="1" dirty="0">
                <a:latin typeface="Times New Roman" panose="02020603050405020304"/>
                <a:cs typeface="Times New Roman" panose="02020603050405020304"/>
              </a:rPr>
              <a:t>-design of</a:t>
            </a:r>
            <a:r>
              <a:rPr sz="2395" b="1" i="1" dirty="0">
                <a:latin typeface="Times New Roman" panose="02020603050405020304"/>
                <a:cs typeface="Times New Roman" panose="02020603050405020304"/>
              </a:rPr>
              <a:t> Gigabit Ethernet Protocol</a:t>
            </a:r>
          </a:p>
          <a:p>
            <a:pPr marL="353695" marR="4445" indent="-342900" algn="just">
              <a:buFont typeface="Arial" panose="020B0604020202020204" pitchFamily="34" charset="0"/>
              <a:buChar char="•"/>
            </a:pPr>
            <a:endParaRPr sz="2395" b="1" i="1" dirty="0">
              <a:latin typeface="Times New Roman" panose="02020603050405020304"/>
              <a:cs typeface="Times New Roman" panose="02020603050405020304"/>
            </a:endParaRPr>
          </a:p>
          <a:p>
            <a:pPr marL="353695" marR="4445" indent="-342900" algn="just">
              <a:buFont typeface="Arial" panose="020B0604020202020204" pitchFamily="34" charset="0"/>
              <a:buChar char="•"/>
            </a:pPr>
            <a:r>
              <a:rPr sz="2395" b="1" i="1" dirty="0">
                <a:latin typeface="Times New Roman" panose="02020603050405020304"/>
                <a:cs typeface="Times New Roman" panose="02020603050405020304"/>
              </a:rPr>
              <a:t>1000 Mbps</a:t>
            </a:r>
          </a:p>
          <a:p>
            <a:pPr marL="353695" marR="4445" indent="-342900" algn="just">
              <a:buFont typeface="Arial" panose="020B0604020202020204" pitchFamily="34" charset="0"/>
              <a:buChar char="•"/>
            </a:pPr>
            <a:endParaRPr sz="2395" b="1" i="1" dirty="0">
              <a:latin typeface="Times New Roman" panose="02020603050405020304"/>
              <a:cs typeface="Times New Roman" panose="02020603050405020304"/>
            </a:endParaRPr>
          </a:p>
          <a:p>
            <a:pPr marL="353695" marR="4445" indent="-342900" algn="just">
              <a:buFont typeface="Arial" panose="020B0604020202020204" pitchFamily="34" charset="0"/>
              <a:buChar char="•"/>
            </a:pPr>
            <a:r>
              <a:rPr sz="2395" b="1" i="1" dirty="0">
                <a:latin typeface="Times New Roman" panose="02020603050405020304"/>
                <a:cs typeface="Times New Roman" panose="02020603050405020304"/>
              </a:rPr>
              <a:t>IEEE </a:t>
            </a:r>
            <a:r>
              <a:rPr lang="en-US" sz="2395" b="1" i="1" dirty="0">
                <a:latin typeface="Times New Roman" panose="02020603050405020304"/>
                <a:cs typeface="Times New Roman" panose="02020603050405020304"/>
              </a:rPr>
              <a:t>-</a:t>
            </a:r>
            <a:r>
              <a:rPr sz="2395" b="1" i="1" dirty="0">
                <a:latin typeface="Times New Roman" panose="02020603050405020304"/>
                <a:cs typeface="Times New Roman" panose="02020603050405020304"/>
              </a:rPr>
              <a:t>Standard 802.3z.</a:t>
            </a:r>
          </a:p>
          <a:p>
            <a:pPr marL="353695" marR="4445" indent="-342900" algn="just"/>
            <a:endParaRPr sz="2395" b="1" i="1" dirty="0">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7664" y="476672"/>
            <a:ext cx="5400600" cy="430887"/>
          </a:xfrm>
          <a:prstGeom prst="rect">
            <a:avLst/>
          </a:prstGeom>
        </p:spPr>
        <p:txBody>
          <a:bodyPr vert="horz" wrap="square" lIns="0" tIns="0" rIns="0" bIns="0" rtlCol="0" anchor="ctr">
            <a:spAutoFit/>
          </a:bodyPr>
          <a:lstStyle/>
          <a:p>
            <a:pPr marL="10795">
              <a:tabLst>
                <a:tab pos="1393825" algn="l"/>
              </a:tabLst>
            </a:pPr>
            <a:r>
              <a:rPr sz="2800" spc="-4" dirty="0">
                <a:solidFill>
                  <a:srgbClr val="3333CC"/>
                </a:solidFill>
              </a:rPr>
              <a:t>	</a:t>
            </a:r>
            <a:r>
              <a:rPr sz="2800" i="1" spc="-4" dirty="0"/>
              <a:t>IEEE standard for</a:t>
            </a:r>
            <a:r>
              <a:rPr sz="2800" i="1" spc="-38" dirty="0"/>
              <a:t> </a:t>
            </a:r>
            <a:r>
              <a:rPr sz="2800" i="1" spc="-4" dirty="0"/>
              <a:t>LANs</a:t>
            </a:r>
            <a:endParaRPr sz="2000" dirty="0"/>
          </a:p>
        </p:txBody>
      </p:sp>
      <p:sp>
        <p:nvSpPr>
          <p:cNvPr id="3" name="object 3"/>
          <p:cNvSpPr/>
          <p:nvPr/>
        </p:nvSpPr>
        <p:spPr>
          <a:xfrm>
            <a:off x="827584" y="1412776"/>
            <a:ext cx="7581266" cy="4320480"/>
          </a:xfrm>
          <a:prstGeom prst="rect">
            <a:avLst/>
          </a:prstGeom>
          <a:blipFill>
            <a:blip r:embed="rId2" cstate="print"/>
            <a:stretch>
              <a:fillRect/>
            </a:stretch>
          </a:blipFill>
        </p:spPr>
        <p:txBody>
          <a:bodyPr wrap="square" lIns="0" tIns="0" rIns="0" bIns="0" rtlCol="0"/>
          <a:lstStyle/>
          <a:p>
            <a:endParaRPr sz="2735"/>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62570" y="493906"/>
            <a:ext cx="7819097" cy="733040"/>
          </a:xfrm>
          <a:custGeom>
            <a:avLst/>
            <a:gdLst/>
            <a:ahLst/>
            <a:cxnLst/>
            <a:rect l="l" t="t" r="r" b="b"/>
            <a:pathLst>
              <a:path w="9144000" h="857250">
                <a:moveTo>
                  <a:pt x="0" y="0"/>
                </a:moveTo>
                <a:lnTo>
                  <a:pt x="0" y="857250"/>
                </a:lnTo>
                <a:lnTo>
                  <a:pt x="9144000" y="857250"/>
                </a:lnTo>
                <a:lnTo>
                  <a:pt x="9144000" y="0"/>
                </a:lnTo>
                <a:lnTo>
                  <a:pt x="0" y="0"/>
                </a:lnTo>
                <a:close/>
              </a:path>
            </a:pathLst>
          </a:custGeom>
          <a:solidFill>
            <a:srgbClr val="33CCFF"/>
          </a:solidFill>
        </p:spPr>
        <p:txBody>
          <a:bodyPr wrap="square" lIns="0" tIns="0" rIns="0" bIns="0" rtlCol="0"/>
          <a:lstStyle/>
          <a:p>
            <a:endParaRPr sz="2735"/>
          </a:p>
        </p:txBody>
      </p:sp>
      <p:sp>
        <p:nvSpPr>
          <p:cNvPr id="3" name="object 3"/>
          <p:cNvSpPr/>
          <p:nvPr/>
        </p:nvSpPr>
        <p:spPr>
          <a:xfrm>
            <a:off x="662570" y="493906"/>
            <a:ext cx="7819097" cy="733040"/>
          </a:xfrm>
          <a:custGeom>
            <a:avLst/>
            <a:gdLst/>
            <a:ahLst/>
            <a:cxnLst/>
            <a:rect l="l" t="t" r="r" b="b"/>
            <a:pathLst>
              <a:path w="9144000" h="857250">
                <a:moveTo>
                  <a:pt x="6858" y="0"/>
                </a:moveTo>
                <a:lnTo>
                  <a:pt x="0" y="0"/>
                </a:lnTo>
                <a:lnTo>
                  <a:pt x="0" y="6858"/>
                </a:lnTo>
                <a:lnTo>
                  <a:pt x="6858" y="0"/>
                </a:lnTo>
                <a:close/>
              </a:path>
              <a:path w="9144000" h="857250">
                <a:moveTo>
                  <a:pt x="9143987" y="6858"/>
                </a:moveTo>
                <a:lnTo>
                  <a:pt x="9137904" y="0"/>
                </a:lnTo>
                <a:lnTo>
                  <a:pt x="6858" y="0"/>
                </a:lnTo>
                <a:lnTo>
                  <a:pt x="0" y="6858"/>
                </a:lnTo>
                <a:lnTo>
                  <a:pt x="9143987" y="6858"/>
                </a:lnTo>
                <a:close/>
              </a:path>
              <a:path w="9144000" h="857250">
                <a:moveTo>
                  <a:pt x="6857" y="857250"/>
                </a:moveTo>
                <a:lnTo>
                  <a:pt x="6857" y="6858"/>
                </a:lnTo>
                <a:lnTo>
                  <a:pt x="0" y="6858"/>
                </a:lnTo>
                <a:lnTo>
                  <a:pt x="0" y="857250"/>
                </a:lnTo>
                <a:lnTo>
                  <a:pt x="6857" y="857250"/>
                </a:lnTo>
                <a:close/>
              </a:path>
              <a:path w="9144000" h="857250">
                <a:moveTo>
                  <a:pt x="9144000" y="857250"/>
                </a:moveTo>
                <a:lnTo>
                  <a:pt x="9144000" y="0"/>
                </a:lnTo>
                <a:lnTo>
                  <a:pt x="9137904" y="0"/>
                </a:lnTo>
                <a:lnTo>
                  <a:pt x="9143987" y="6858"/>
                </a:lnTo>
                <a:lnTo>
                  <a:pt x="9143987" y="857250"/>
                </a:lnTo>
                <a:close/>
              </a:path>
              <a:path w="9144000" h="857250">
                <a:moveTo>
                  <a:pt x="9143987" y="857250"/>
                </a:moveTo>
                <a:lnTo>
                  <a:pt x="9143987" y="6858"/>
                </a:lnTo>
                <a:lnTo>
                  <a:pt x="9137904" y="6858"/>
                </a:lnTo>
                <a:lnTo>
                  <a:pt x="9137904" y="857250"/>
                </a:lnTo>
                <a:lnTo>
                  <a:pt x="9143987" y="857250"/>
                </a:lnTo>
                <a:close/>
              </a:path>
            </a:pathLst>
          </a:custGeom>
          <a:solidFill>
            <a:srgbClr val="000000"/>
          </a:solidFill>
        </p:spPr>
        <p:txBody>
          <a:bodyPr wrap="square" lIns="0" tIns="0" rIns="0" bIns="0" rtlCol="0"/>
          <a:lstStyle/>
          <a:p>
            <a:endParaRPr sz="2735"/>
          </a:p>
        </p:txBody>
      </p:sp>
      <p:sp>
        <p:nvSpPr>
          <p:cNvPr id="4" name="object 4"/>
          <p:cNvSpPr txBox="1">
            <a:spLocks noGrp="1"/>
          </p:cNvSpPr>
          <p:nvPr>
            <p:ph type="title"/>
          </p:nvPr>
        </p:nvSpPr>
        <p:spPr>
          <a:xfrm>
            <a:off x="390955" y="291105"/>
            <a:ext cx="7037188" cy="825500"/>
          </a:xfrm>
          <a:prstGeom prst="rect">
            <a:avLst/>
          </a:prstGeom>
        </p:spPr>
        <p:txBody>
          <a:bodyPr vert="horz" wrap="square" lIns="0" tIns="5973" rIns="0" bIns="0" rtlCol="0" anchor="ctr">
            <a:spAutoFit/>
          </a:bodyPr>
          <a:lstStyle/>
          <a:p>
            <a:pPr>
              <a:spcBef>
                <a:spcPts val="45"/>
              </a:spcBef>
            </a:pPr>
            <a:endParaRPr sz="2525">
              <a:latin typeface="Times New Roman" panose="02020603050405020304"/>
              <a:cs typeface="Times New Roman" panose="02020603050405020304"/>
            </a:endParaRPr>
          </a:p>
          <a:p>
            <a:pPr marL="273050">
              <a:tabLst>
                <a:tab pos="1169670" algn="l"/>
              </a:tabLst>
            </a:pPr>
            <a:r>
              <a:rPr spc="-385" dirty="0"/>
              <a:t>	</a:t>
            </a:r>
            <a:r>
              <a:rPr spc="-4" dirty="0"/>
              <a:t>GIGABIT</a:t>
            </a:r>
            <a:r>
              <a:rPr spc="-77" dirty="0"/>
              <a:t> </a:t>
            </a:r>
            <a:r>
              <a:rPr spc="-4" dirty="0"/>
              <a:t>ETHERNET</a:t>
            </a:r>
          </a:p>
        </p:txBody>
      </p:sp>
      <p:sp>
        <p:nvSpPr>
          <p:cNvPr id="5" name="object 5"/>
          <p:cNvSpPr/>
          <p:nvPr/>
        </p:nvSpPr>
        <p:spPr>
          <a:xfrm>
            <a:off x="662570" y="1666770"/>
            <a:ext cx="7819097" cy="293216"/>
          </a:xfrm>
          <a:custGeom>
            <a:avLst/>
            <a:gdLst/>
            <a:ahLst/>
            <a:cxnLst/>
            <a:rect l="l" t="t" r="r" b="b"/>
            <a:pathLst>
              <a:path w="9144000" h="342900">
                <a:moveTo>
                  <a:pt x="0" y="0"/>
                </a:moveTo>
                <a:lnTo>
                  <a:pt x="0" y="342900"/>
                </a:lnTo>
                <a:lnTo>
                  <a:pt x="9144000" y="342900"/>
                </a:lnTo>
                <a:lnTo>
                  <a:pt x="9144000" y="0"/>
                </a:lnTo>
                <a:lnTo>
                  <a:pt x="0" y="0"/>
                </a:lnTo>
                <a:close/>
              </a:path>
            </a:pathLst>
          </a:custGeom>
          <a:solidFill>
            <a:srgbClr val="FFFFFF"/>
          </a:solidFill>
        </p:spPr>
        <p:txBody>
          <a:bodyPr wrap="square" lIns="0" tIns="0" rIns="0" bIns="0" rtlCol="0"/>
          <a:lstStyle/>
          <a:p>
            <a:endParaRPr sz="2735"/>
          </a:p>
        </p:txBody>
      </p:sp>
      <p:sp>
        <p:nvSpPr>
          <p:cNvPr id="6" name="object 6"/>
          <p:cNvSpPr/>
          <p:nvPr/>
        </p:nvSpPr>
        <p:spPr>
          <a:xfrm>
            <a:off x="662570" y="1226947"/>
            <a:ext cx="7819097" cy="439824"/>
          </a:xfrm>
          <a:custGeom>
            <a:avLst/>
            <a:gdLst/>
            <a:ahLst/>
            <a:cxnLst/>
            <a:rect l="l" t="t" r="r" b="b"/>
            <a:pathLst>
              <a:path w="9144000" h="514350">
                <a:moveTo>
                  <a:pt x="0" y="0"/>
                </a:moveTo>
                <a:lnTo>
                  <a:pt x="0" y="514350"/>
                </a:lnTo>
                <a:lnTo>
                  <a:pt x="9144000" y="514350"/>
                </a:lnTo>
                <a:lnTo>
                  <a:pt x="9144000" y="0"/>
                </a:lnTo>
                <a:lnTo>
                  <a:pt x="0" y="0"/>
                </a:lnTo>
                <a:close/>
              </a:path>
            </a:pathLst>
          </a:custGeom>
          <a:solidFill>
            <a:srgbClr val="33CCFF"/>
          </a:solidFill>
        </p:spPr>
        <p:txBody>
          <a:bodyPr wrap="square" lIns="0" tIns="0" rIns="0" bIns="0" rtlCol="0"/>
          <a:lstStyle/>
          <a:p>
            <a:endParaRPr sz="2735"/>
          </a:p>
        </p:txBody>
      </p:sp>
      <p:sp>
        <p:nvSpPr>
          <p:cNvPr id="7" name="object 7"/>
          <p:cNvSpPr/>
          <p:nvPr/>
        </p:nvSpPr>
        <p:spPr>
          <a:xfrm>
            <a:off x="662570" y="1226947"/>
            <a:ext cx="7819097" cy="445796"/>
          </a:xfrm>
          <a:custGeom>
            <a:avLst/>
            <a:gdLst/>
            <a:ahLst/>
            <a:cxnLst/>
            <a:rect l="l" t="t" r="r" b="b"/>
            <a:pathLst>
              <a:path w="9144000" h="521335">
                <a:moveTo>
                  <a:pt x="6858" y="508254"/>
                </a:moveTo>
                <a:lnTo>
                  <a:pt x="6858" y="0"/>
                </a:lnTo>
                <a:lnTo>
                  <a:pt x="0" y="0"/>
                </a:lnTo>
                <a:lnTo>
                  <a:pt x="0" y="508254"/>
                </a:lnTo>
                <a:lnTo>
                  <a:pt x="6858" y="508254"/>
                </a:lnTo>
                <a:close/>
              </a:path>
              <a:path w="9144000" h="521335">
                <a:moveTo>
                  <a:pt x="9143987" y="508253"/>
                </a:moveTo>
                <a:lnTo>
                  <a:pt x="0" y="508254"/>
                </a:lnTo>
                <a:lnTo>
                  <a:pt x="6858" y="514350"/>
                </a:lnTo>
                <a:lnTo>
                  <a:pt x="6858" y="521208"/>
                </a:lnTo>
                <a:lnTo>
                  <a:pt x="9137904" y="521207"/>
                </a:lnTo>
                <a:lnTo>
                  <a:pt x="9137904" y="514349"/>
                </a:lnTo>
                <a:lnTo>
                  <a:pt x="9143987" y="508253"/>
                </a:lnTo>
                <a:close/>
              </a:path>
              <a:path w="9144000" h="521335">
                <a:moveTo>
                  <a:pt x="6858" y="521208"/>
                </a:moveTo>
                <a:lnTo>
                  <a:pt x="6858" y="514350"/>
                </a:lnTo>
                <a:lnTo>
                  <a:pt x="0" y="508254"/>
                </a:lnTo>
                <a:lnTo>
                  <a:pt x="0" y="521208"/>
                </a:lnTo>
                <a:lnTo>
                  <a:pt x="6858" y="521208"/>
                </a:lnTo>
                <a:close/>
              </a:path>
              <a:path w="9144000" h="521335">
                <a:moveTo>
                  <a:pt x="9144000" y="521207"/>
                </a:moveTo>
                <a:lnTo>
                  <a:pt x="9144000" y="0"/>
                </a:lnTo>
                <a:lnTo>
                  <a:pt x="9137904" y="0"/>
                </a:lnTo>
                <a:lnTo>
                  <a:pt x="9137904" y="508253"/>
                </a:lnTo>
                <a:lnTo>
                  <a:pt x="9143987" y="508253"/>
                </a:lnTo>
                <a:lnTo>
                  <a:pt x="9143987" y="521207"/>
                </a:lnTo>
                <a:close/>
              </a:path>
              <a:path w="9144000" h="521335">
                <a:moveTo>
                  <a:pt x="9143987" y="521207"/>
                </a:moveTo>
                <a:lnTo>
                  <a:pt x="9143987" y="508253"/>
                </a:lnTo>
                <a:lnTo>
                  <a:pt x="9137904" y="514349"/>
                </a:lnTo>
                <a:lnTo>
                  <a:pt x="9137904" y="521207"/>
                </a:lnTo>
                <a:lnTo>
                  <a:pt x="9143987" y="521207"/>
                </a:lnTo>
                <a:close/>
              </a:path>
            </a:pathLst>
          </a:custGeom>
          <a:solidFill>
            <a:srgbClr val="000000"/>
          </a:solidFill>
        </p:spPr>
        <p:txBody>
          <a:bodyPr wrap="square" lIns="0" tIns="0" rIns="0" bIns="0" rtlCol="0"/>
          <a:lstStyle/>
          <a:p>
            <a:endParaRPr sz="2735"/>
          </a:p>
        </p:txBody>
      </p:sp>
      <p:sp>
        <p:nvSpPr>
          <p:cNvPr id="8" name="object 8"/>
          <p:cNvSpPr txBox="1"/>
          <p:nvPr/>
        </p:nvSpPr>
        <p:spPr>
          <a:xfrm>
            <a:off x="859790" y="1812290"/>
            <a:ext cx="7621905" cy="2215515"/>
          </a:xfrm>
          <a:prstGeom prst="rect">
            <a:avLst/>
          </a:prstGeom>
        </p:spPr>
        <p:txBody>
          <a:bodyPr vert="horz" wrap="square" lIns="0" tIns="0" rIns="0" bIns="0" rtlCol="0">
            <a:spAutoFit/>
          </a:bodyPr>
          <a:lstStyle/>
          <a:p>
            <a:pPr marL="10795" marR="4445" algn="just"/>
            <a:r>
              <a:rPr lang="en-US" sz="2395" b="1" i="1">
                <a:latin typeface="Times New Roman" panose="02020603050405020304" charset="0"/>
                <a:cs typeface="Times New Roman" panose="02020603050405020304" charset="0"/>
                <a:sym typeface="+mn-ea"/>
              </a:rPr>
              <a:t>1. Upgrade the data rate to 1 Gbps.</a:t>
            </a:r>
            <a:endParaRPr lang="en-US" sz="2395" b="1" i="1">
              <a:latin typeface="Times New Roman" panose="02020603050405020304" charset="0"/>
              <a:cs typeface="Times New Roman" panose="02020603050405020304" charset="0"/>
            </a:endParaRPr>
          </a:p>
          <a:p>
            <a:pPr marL="10795" marR="4445" algn="just"/>
            <a:r>
              <a:rPr lang="en-US" sz="2395" b="1" i="1">
                <a:latin typeface="Times New Roman" panose="02020603050405020304" charset="0"/>
                <a:cs typeface="Times New Roman" panose="02020603050405020304" charset="0"/>
                <a:sym typeface="+mn-ea"/>
              </a:rPr>
              <a:t>2. Make it compatible with Standard or Fast Ethernet</a:t>
            </a:r>
          </a:p>
          <a:p>
            <a:pPr marL="10795" marR="4445" algn="just"/>
            <a:r>
              <a:rPr lang="en-US" sz="2395" b="1" i="1" dirty="0">
                <a:latin typeface="Times New Roman" panose="02020603050405020304" charset="0"/>
                <a:cs typeface="Times New Roman" panose="02020603050405020304" charset="0"/>
              </a:rPr>
              <a:t>3.</a:t>
            </a:r>
            <a:r>
              <a:rPr sz="2395" b="1" i="1" dirty="0">
                <a:latin typeface="Times New Roman" panose="02020603050405020304" charset="0"/>
                <a:cs typeface="Times New Roman" panose="02020603050405020304" charset="0"/>
              </a:rPr>
              <a:t>Use the same 48-bit address.</a:t>
            </a:r>
          </a:p>
          <a:p>
            <a:pPr marL="10795" marR="4445" algn="just"/>
            <a:r>
              <a:rPr sz="2395" b="1" i="1" dirty="0">
                <a:latin typeface="Times New Roman" panose="02020603050405020304" charset="0"/>
                <a:cs typeface="Times New Roman" panose="02020603050405020304" charset="0"/>
              </a:rPr>
              <a:t>4. Use the same frame format.</a:t>
            </a:r>
          </a:p>
          <a:p>
            <a:pPr marL="10795" marR="4445" algn="just"/>
            <a:r>
              <a:rPr sz="2395" b="1" i="1" dirty="0">
                <a:latin typeface="Times New Roman" panose="02020603050405020304" charset="0"/>
                <a:cs typeface="Times New Roman" panose="02020603050405020304" charset="0"/>
              </a:rPr>
              <a:t>5. Keep the same minimum and maximum frame lengths.</a:t>
            </a:r>
          </a:p>
          <a:p>
            <a:pPr marL="10795" marR="4445" algn="just"/>
            <a:r>
              <a:rPr sz="2395" b="1" i="1" dirty="0">
                <a:latin typeface="Times New Roman" panose="02020603050405020304" charset="0"/>
                <a:cs typeface="Times New Roman" panose="02020603050405020304" charset="0"/>
              </a:rPr>
              <a:t>6. Support autonegotiation as defined in Fast Ethernet.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62570" y="493906"/>
            <a:ext cx="7819097" cy="733040"/>
          </a:xfrm>
          <a:custGeom>
            <a:avLst/>
            <a:gdLst/>
            <a:ahLst/>
            <a:cxnLst/>
            <a:rect l="l" t="t" r="r" b="b"/>
            <a:pathLst>
              <a:path w="9144000" h="857250">
                <a:moveTo>
                  <a:pt x="0" y="0"/>
                </a:moveTo>
                <a:lnTo>
                  <a:pt x="0" y="857250"/>
                </a:lnTo>
                <a:lnTo>
                  <a:pt x="9144000" y="857250"/>
                </a:lnTo>
                <a:lnTo>
                  <a:pt x="9144000" y="0"/>
                </a:lnTo>
                <a:lnTo>
                  <a:pt x="0" y="0"/>
                </a:lnTo>
                <a:close/>
              </a:path>
            </a:pathLst>
          </a:custGeom>
          <a:solidFill>
            <a:srgbClr val="33CCFF"/>
          </a:solidFill>
        </p:spPr>
        <p:txBody>
          <a:bodyPr wrap="square" lIns="0" tIns="0" rIns="0" bIns="0" rtlCol="0"/>
          <a:lstStyle/>
          <a:p>
            <a:endParaRPr sz="2735"/>
          </a:p>
        </p:txBody>
      </p:sp>
      <p:sp>
        <p:nvSpPr>
          <p:cNvPr id="3" name="object 3"/>
          <p:cNvSpPr/>
          <p:nvPr/>
        </p:nvSpPr>
        <p:spPr>
          <a:xfrm>
            <a:off x="662570" y="493906"/>
            <a:ext cx="7819097" cy="733040"/>
          </a:xfrm>
          <a:custGeom>
            <a:avLst/>
            <a:gdLst/>
            <a:ahLst/>
            <a:cxnLst/>
            <a:rect l="l" t="t" r="r" b="b"/>
            <a:pathLst>
              <a:path w="9144000" h="857250">
                <a:moveTo>
                  <a:pt x="6858" y="0"/>
                </a:moveTo>
                <a:lnTo>
                  <a:pt x="0" y="0"/>
                </a:lnTo>
                <a:lnTo>
                  <a:pt x="0" y="6858"/>
                </a:lnTo>
                <a:lnTo>
                  <a:pt x="6858" y="0"/>
                </a:lnTo>
                <a:close/>
              </a:path>
              <a:path w="9144000" h="857250">
                <a:moveTo>
                  <a:pt x="9143987" y="6858"/>
                </a:moveTo>
                <a:lnTo>
                  <a:pt x="9137904" y="0"/>
                </a:lnTo>
                <a:lnTo>
                  <a:pt x="6858" y="0"/>
                </a:lnTo>
                <a:lnTo>
                  <a:pt x="0" y="6858"/>
                </a:lnTo>
                <a:lnTo>
                  <a:pt x="9143987" y="6858"/>
                </a:lnTo>
                <a:close/>
              </a:path>
              <a:path w="9144000" h="857250">
                <a:moveTo>
                  <a:pt x="6857" y="857250"/>
                </a:moveTo>
                <a:lnTo>
                  <a:pt x="6857" y="6858"/>
                </a:lnTo>
                <a:lnTo>
                  <a:pt x="0" y="6858"/>
                </a:lnTo>
                <a:lnTo>
                  <a:pt x="0" y="857250"/>
                </a:lnTo>
                <a:lnTo>
                  <a:pt x="6857" y="857250"/>
                </a:lnTo>
                <a:close/>
              </a:path>
              <a:path w="9144000" h="857250">
                <a:moveTo>
                  <a:pt x="9144000" y="857250"/>
                </a:moveTo>
                <a:lnTo>
                  <a:pt x="9144000" y="0"/>
                </a:lnTo>
                <a:lnTo>
                  <a:pt x="9137904" y="0"/>
                </a:lnTo>
                <a:lnTo>
                  <a:pt x="9143987" y="6858"/>
                </a:lnTo>
                <a:lnTo>
                  <a:pt x="9143987" y="857250"/>
                </a:lnTo>
                <a:close/>
              </a:path>
              <a:path w="9144000" h="857250">
                <a:moveTo>
                  <a:pt x="9143987" y="857250"/>
                </a:moveTo>
                <a:lnTo>
                  <a:pt x="9143987" y="6858"/>
                </a:lnTo>
                <a:lnTo>
                  <a:pt x="9137904" y="6858"/>
                </a:lnTo>
                <a:lnTo>
                  <a:pt x="9137904" y="857250"/>
                </a:lnTo>
                <a:lnTo>
                  <a:pt x="9143987" y="857250"/>
                </a:lnTo>
                <a:close/>
              </a:path>
            </a:pathLst>
          </a:custGeom>
          <a:solidFill>
            <a:srgbClr val="000000"/>
          </a:solidFill>
        </p:spPr>
        <p:txBody>
          <a:bodyPr wrap="square" lIns="0" tIns="0" rIns="0" bIns="0" rtlCol="0"/>
          <a:lstStyle/>
          <a:p>
            <a:endParaRPr sz="2735"/>
          </a:p>
        </p:txBody>
      </p:sp>
      <p:sp>
        <p:nvSpPr>
          <p:cNvPr id="4" name="object 4"/>
          <p:cNvSpPr txBox="1">
            <a:spLocks noGrp="1"/>
          </p:cNvSpPr>
          <p:nvPr>
            <p:ph type="title"/>
          </p:nvPr>
        </p:nvSpPr>
        <p:spPr>
          <a:xfrm>
            <a:off x="391160" y="291148"/>
            <a:ext cx="8090535" cy="825500"/>
          </a:xfrm>
          <a:prstGeom prst="rect">
            <a:avLst/>
          </a:prstGeom>
        </p:spPr>
        <p:txBody>
          <a:bodyPr vert="horz" wrap="square" lIns="0" tIns="5973" rIns="0" bIns="0" rtlCol="0" anchor="ctr">
            <a:spAutoFit/>
          </a:bodyPr>
          <a:lstStyle/>
          <a:p>
            <a:pPr>
              <a:spcBef>
                <a:spcPts val="45"/>
              </a:spcBef>
            </a:pPr>
            <a:endParaRPr sz="2525">
              <a:latin typeface="Times New Roman" panose="02020603050405020304"/>
              <a:cs typeface="Times New Roman" panose="02020603050405020304"/>
            </a:endParaRPr>
          </a:p>
          <a:p>
            <a:pPr marL="273050">
              <a:tabLst>
                <a:tab pos="1169670" algn="l"/>
              </a:tabLst>
            </a:pPr>
            <a:r>
              <a:rPr spc="-385" dirty="0"/>
              <a:t>	</a:t>
            </a:r>
            <a:r>
              <a:rPr spc="-4" dirty="0"/>
              <a:t>GIGABIT</a:t>
            </a:r>
            <a:r>
              <a:rPr spc="-77" dirty="0"/>
              <a:t> </a:t>
            </a:r>
            <a:r>
              <a:rPr spc="-4" dirty="0"/>
              <a:t>ETHERNET </a:t>
            </a:r>
            <a:r>
              <a:rPr lang="en-US" spc="-4" dirty="0"/>
              <a:t>-MAC Sublayer</a:t>
            </a:r>
          </a:p>
        </p:txBody>
      </p:sp>
      <p:sp>
        <p:nvSpPr>
          <p:cNvPr id="5" name="object 5"/>
          <p:cNvSpPr/>
          <p:nvPr/>
        </p:nvSpPr>
        <p:spPr>
          <a:xfrm>
            <a:off x="662570" y="1666770"/>
            <a:ext cx="7819097" cy="293216"/>
          </a:xfrm>
          <a:custGeom>
            <a:avLst/>
            <a:gdLst/>
            <a:ahLst/>
            <a:cxnLst/>
            <a:rect l="l" t="t" r="r" b="b"/>
            <a:pathLst>
              <a:path w="9144000" h="342900">
                <a:moveTo>
                  <a:pt x="0" y="0"/>
                </a:moveTo>
                <a:lnTo>
                  <a:pt x="0" y="342900"/>
                </a:lnTo>
                <a:lnTo>
                  <a:pt x="9144000" y="342900"/>
                </a:lnTo>
                <a:lnTo>
                  <a:pt x="9144000" y="0"/>
                </a:lnTo>
                <a:lnTo>
                  <a:pt x="0" y="0"/>
                </a:lnTo>
                <a:close/>
              </a:path>
            </a:pathLst>
          </a:custGeom>
          <a:solidFill>
            <a:srgbClr val="FFFFFF"/>
          </a:solidFill>
        </p:spPr>
        <p:txBody>
          <a:bodyPr wrap="square" lIns="0" tIns="0" rIns="0" bIns="0" rtlCol="0"/>
          <a:lstStyle/>
          <a:p>
            <a:endParaRPr sz="2735"/>
          </a:p>
        </p:txBody>
      </p:sp>
      <p:sp>
        <p:nvSpPr>
          <p:cNvPr id="6" name="object 6"/>
          <p:cNvSpPr/>
          <p:nvPr/>
        </p:nvSpPr>
        <p:spPr>
          <a:xfrm>
            <a:off x="662570" y="1226947"/>
            <a:ext cx="7819097" cy="439824"/>
          </a:xfrm>
          <a:custGeom>
            <a:avLst/>
            <a:gdLst/>
            <a:ahLst/>
            <a:cxnLst/>
            <a:rect l="l" t="t" r="r" b="b"/>
            <a:pathLst>
              <a:path w="9144000" h="514350">
                <a:moveTo>
                  <a:pt x="0" y="0"/>
                </a:moveTo>
                <a:lnTo>
                  <a:pt x="0" y="514350"/>
                </a:lnTo>
                <a:lnTo>
                  <a:pt x="9144000" y="514350"/>
                </a:lnTo>
                <a:lnTo>
                  <a:pt x="9144000" y="0"/>
                </a:lnTo>
                <a:lnTo>
                  <a:pt x="0" y="0"/>
                </a:lnTo>
                <a:close/>
              </a:path>
            </a:pathLst>
          </a:custGeom>
          <a:solidFill>
            <a:srgbClr val="33CCFF"/>
          </a:solidFill>
        </p:spPr>
        <p:txBody>
          <a:bodyPr wrap="square" lIns="0" tIns="0" rIns="0" bIns="0" rtlCol="0"/>
          <a:lstStyle/>
          <a:p>
            <a:endParaRPr sz="2735"/>
          </a:p>
        </p:txBody>
      </p:sp>
      <p:sp>
        <p:nvSpPr>
          <p:cNvPr id="7" name="object 7"/>
          <p:cNvSpPr/>
          <p:nvPr/>
        </p:nvSpPr>
        <p:spPr>
          <a:xfrm>
            <a:off x="662570" y="1226947"/>
            <a:ext cx="7819097" cy="445796"/>
          </a:xfrm>
          <a:custGeom>
            <a:avLst/>
            <a:gdLst/>
            <a:ahLst/>
            <a:cxnLst/>
            <a:rect l="l" t="t" r="r" b="b"/>
            <a:pathLst>
              <a:path w="9144000" h="521335">
                <a:moveTo>
                  <a:pt x="6858" y="508254"/>
                </a:moveTo>
                <a:lnTo>
                  <a:pt x="6858" y="0"/>
                </a:lnTo>
                <a:lnTo>
                  <a:pt x="0" y="0"/>
                </a:lnTo>
                <a:lnTo>
                  <a:pt x="0" y="508254"/>
                </a:lnTo>
                <a:lnTo>
                  <a:pt x="6858" y="508254"/>
                </a:lnTo>
                <a:close/>
              </a:path>
              <a:path w="9144000" h="521335">
                <a:moveTo>
                  <a:pt x="9143987" y="508253"/>
                </a:moveTo>
                <a:lnTo>
                  <a:pt x="0" y="508254"/>
                </a:lnTo>
                <a:lnTo>
                  <a:pt x="6858" y="514350"/>
                </a:lnTo>
                <a:lnTo>
                  <a:pt x="6858" y="521208"/>
                </a:lnTo>
                <a:lnTo>
                  <a:pt x="9137904" y="521207"/>
                </a:lnTo>
                <a:lnTo>
                  <a:pt x="9137904" y="514349"/>
                </a:lnTo>
                <a:lnTo>
                  <a:pt x="9143987" y="508253"/>
                </a:lnTo>
                <a:close/>
              </a:path>
              <a:path w="9144000" h="521335">
                <a:moveTo>
                  <a:pt x="6858" y="521208"/>
                </a:moveTo>
                <a:lnTo>
                  <a:pt x="6858" y="514350"/>
                </a:lnTo>
                <a:lnTo>
                  <a:pt x="0" y="508254"/>
                </a:lnTo>
                <a:lnTo>
                  <a:pt x="0" y="521208"/>
                </a:lnTo>
                <a:lnTo>
                  <a:pt x="6858" y="521208"/>
                </a:lnTo>
                <a:close/>
              </a:path>
              <a:path w="9144000" h="521335">
                <a:moveTo>
                  <a:pt x="9144000" y="521207"/>
                </a:moveTo>
                <a:lnTo>
                  <a:pt x="9144000" y="0"/>
                </a:lnTo>
                <a:lnTo>
                  <a:pt x="9137904" y="0"/>
                </a:lnTo>
                <a:lnTo>
                  <a:pt x="9137904" y="508253"/>
                </a:lnTo>
                <a:lnTo>
                  <a:pt x="9143987" y="508253"/>
                </a:lnTo>
                <a:lnTo>
                  <a:pt x="9143987" y="521207"/>
                </a:lnTo>
                <a:close/>
              </a:path>
              <a:path w="9144000" h="521335">
                <a:moveTo>
                  <a:pt x="9143987" y="521207"/>
                </a:moveTo>
                <a:lnTo>
                  <a:pt x="9143987" y="508253"/>
                </a:lnTo>
                <a:lnTo>
                  <a:pt x="9137904" y="514349"/>
                </a:lnTo>
                <a:lnTo>
                  <a:pt x="9137904" y="521207"/>
                </a:lnTo>
                <a:lnTo>
                  <a:pt x="9143987" y="521207"/>
                </a:lnTo>
                <a:close/>
              </a:path>
            </a:pathLst>
          </a:custGeom>
          <a:solidFill>
            <a:srgbClr val="000000"/>
          </a:solidFill>
        </p:spPr>
        <p:txBody>
          <a:bodyPr wrap="square" lIns="0" tIns="0" rIns="0" bIns="0" rtlCol="0"/>
          <a:lstStyle/>
          <a:p>
            <a:endParaRPr sz="2735"/>
          </a:p>
        </p:txBody>
      </p:sp>
      <p:sp>
        <p:nvSpPr>
          <p:cNvPr id="8" name="object 8"/>
          <p:cNvSpPr txBox="1"/>
          <p:nvPr/>
        </p:nvSpPr>
        <p:spPr>
          <a:xfrm>
            <a:off x="859790" y="1812290"/>
            <a:ext cx="7621905" cy="1846580"/>
          </a:xfrm>
          <a:prstGeom prst="rect">
            <a:avLst/>
          </a:prstGeom>
        </p:spPr>
        <p:txBody>
          <a:bodyPr vert="horz" wrap="square" lIns="0" tIns="0" rIns="0" bIns="0" rtlCol="0">
            <a:spAutoFit/>
          </a:bodyPr>
          <a:lstStyle/>
          <a:p>
            <a:pPr marL="10795" marR="4445" algn="just"/>
            <a:r>
              <a:rPr lang="en-US" sz="2395" b="1" i="1">
                <a:latin typeface="Times New Roman" panose="02020603050405020304" charset="0"/>
                <a:cs typeface="Times New Roman" panose="02020603050405020304" charset="0"/>
                <a:sym typeface="+mn-ea"/>
              </a:rPr>
              <a:t>Medium Access - two approach</a:t>
            </a:r>
          </a:p>
          <a:p>
            <a:pPr marL="10795" marR="4445" algn="just"/>
            <a:endParaRPr lang="en-US" sz="2395" b="1" i="1">
              <a:latin typeface="Times New Roman" panose="02020603050405020304" charset="0"/>
              <a:cs typeface="Times New Roman" panose="02020603050405020304" charset="0"/>
              <a:sym typeface="+mn-ea"/>
            </a:endParaRPr>
          </a:p>
          <a:p>
            <a:pPr marL="925195" marR="4445" lvl="2" algn="just"/>
            <a:r>
              <a:rPr lang="en-US" sz="2395" b="1" i="1" dirty="0">
                <a:latin typeface="Times New Roman" panose="02020603050405020304" charset="0"/>
                <a:cs typeface="Times New Roman" panose="02020603050405020304" charset="0"/>
              </a:rPr>
              <a:t>Half Duplex</a:t>
            </a:r>
          </a:p>
          <a:p>
            <a:pPr marL="925195" marR="4445" lvl="2" algn="just"/>
            <a:endParaRPr lang="en-US" sz="2395" b="1" i="1" dirty="0">
              <a:latin typeface="Times New Roman" panose="02020603050405020304" charset="0"/>
              <a:cs typeface="Times New Roman" panose="02020603050405020304" charset="0"/>
            </a:endParaRPr>
          </a:p>
          <a:p>
            <a:pPr marL="925195" marR="4445" lvl="2" algn="just"/>
            <a:r>
              <a:rPr lang="en-US" sz="2395" b="1" i="1" dirty="0">
                <a:latin typeface="Times New Roman" panose="02020603050405020304" charset="0"/>
                <a:cs typeface="Times New Roman" panose="02020603050405020304" charset="0"/>
              </a:rPr>
              <a:t>Full Duplex</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Full Duplex Mode</a:t>
            </a:r>
          </a:p>
        </p:txBody>
      </p:sp>
      <p:sp>
        <p:nvSpPr>
          <p:cNvPr id="3" name="Content Placeholder 2"/>
          <p:cNvSpPr>
            <a:spLocks noGrp="1"/>
          </p:cNvSpPr>
          <p:nvPr>
            <p:ph idx="1"/>
          </p:nvPr>
        </p:nvSpPr>
        <p:spPr/>
        <p:txBody>
          <a:bodyPr/>
          <a:lstStyle/>
          <a:p>
            <a:r>
              <a:rPr lang="en-US" sz="2400"/>
              <a:t>Central switch connected to all computers or other switches.</a:t>
            </a:r>
          </a:p>
          <a:p>
            <a:r>
              <a:rPr lang="en-US" sz="2400"/>
              <a:t>Each input port, each switch -buffers -stored until they are transmitted. </a:t>
            </a:r>
          </a:p>
          <a:p>
            <a:r>
              <a:rPr lang="en-US" sz="2400"/>
              <a:t>Switch - destination address -sends a frame out of the port connected to that particular destination -no collision. </a:t>
            </a:r>
          </a:p>
          <a:p>
            <a:r>
              <a:rPr lang="en-US" sz="2400"/>
              <a:t>CSMA/CD is not used.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82196" y="1226947"/>
            <a:ext cx="361090" cy="126517"/>
          </a:xfrm>
          <a:custGeom>
            <a:avLst/>
            <a:gdLst/>
            <a:ahLst/>
            <a:cxnLst/>
            <a:rect l="l" t="t" r="r" b="b"/>
            <a:pathLst>
              <a:path w="422275" h="147955">
                <a:moveTo>
                  <a:pt x="0" y="0"/>
                </a:moveTo>
                <a:lnTo>
                  <a:pt x="0" y="147827"/>
                </a:lnTo>
                <a:lnTo>
                  <a:pt x="422147" y="147827"/>
                </a:lnTo>
                <a:lnTo>
                  <a:pt x="422147" y="0"/>
                </a:lnTo>
                <a:lnTo>
                  <a:pt x="0" y="0"/>
                </a:lnTo>
                <a:close/>
              </a:path>
            </a:pathLst>
          </a:custGeom>
          <a:solidFill>
            <a:srgbClr val="3333CC"/>
          </a:solidFill>
        </p:spPr>
        <p:txBody>
          <a:bodyPr wrap="square" lIns="0" tIns="0" rIns="0" bIns="0" rtlCol="0"/>
          <a:lstStyle/>
          <a:p>
            <a:endParaRPr sz="2735"/>
          </a:p>
        </p:txBody>
      </p:sp>
      <p:sp>
        <p:nvSpPr>
          <p:cNvPr id="3" name="object 3"/>
          <p:cNvSpPr/>
          <p:nvPr/>
        </p:nvSpPr>
        <p:spPr>
          <a:xfrm>
            <a:off x="1398869" y="1226947"/>
            <a:ext cx="314718" cy="126408"/>
          </a:xfrm>
          <a:prstGeom prst="rect">
            <a:avLst/>
          </a:prstGeom>
          <a:blipFill>
            <a:blip r:embed="rId2" cstate="print"/>
            <a:stretch>
              <a:fillRect/>
            </a:stretch>
          </a:blipFill>
        </p:spPr>
        <p:txBody>
          <a:bodyPr wrap="square" lIns="0" tIns="0" rIns="0" bIns="0" rtlCol="0"/>
          <a:lstStyle/>
          <a:p>
            <a:endParaRPr sz="2735"/>
          </a:p>
        </p:txBody>
      </p:sp>
      <p:sp>
        <p:nvSpPr>
          <p:cNvPr id="4" name="object 4"/>
          <p:cNvSpPr/>
          <p:nvPr/>
        </p:nvSpPr>
        <p:spPr>
          <a:xfrm>
            <a:off x="727729" y="1226947"/>
            <a:ext cx="479571" cy="19547"/>
          </a:xfrm>
          <a:prstGeom prst="rect">
            <a:avLst/>
          </a:prstGeom>
          <a:blipFill>
            <a:blip r:embed="rId3" cstate="print"/>
            <a:stretch>
              <a:fillRect/>
            </a:stretch>
          </a:blipFill>
        </p:spPr>
        <p:txBody>
          <a:bodyPr wrap="square" lIns="0" tIns="0" rIns="0" bIns="0" rtlCol="0"/>
          <a:lstStyle/>
          <a:p>
            <a:endParaRPr sz="2735"/>
          </a:p>
        </p:txBody>
      </p:sp>
      <p:sp>
        <p:nvSpPr>
          <p:cNvPr id="5" name="object 5"/>
          <p:cNvSpPr/>
          <p:nvPr/>
        </p:nvSpPr>
        <p:spPr>
          <a:xfrm>
            <a:off x="1284514" y="1226947"/>
            <a:ext cx="0" cy="167785"/>
          </a:xfrm>
          <a:custGeom>
            <a:avLst/>
            <a:gdLst/>
            <a:ahLst/>
            <a:cxnLst/>
            <a:rect l="l" t="t" r="r" b="b"/>
            <a:pathLst>
              <a:path h="196215">
                <a:moveTo>
                  <a:pt x="0" y="0"/>
                </a:moveTo>
                <a:lnTo>
                  <a:pt x="0" y="195833"/>
                </a:lnTo>
              </a:path>
            </a:pathLst>
          </a:custGeom>
          <a:ln w="31241">
            <a:solidFill>
              <a:srgbClr val="1C1C1C"/>
            </a:solidFill>
          </a:ln>
        </p:spPr>
        <p:txBody>
          <a:bodyPr wrap="square" lIns="0" tIns="0" rIns="0" bIns="0" rtlCol="0"/>
          <a:lstStyle/>
          <a:p>
            <a:endParaRPr sz="2735"/>
          </a:p>
        </p:txBody>
      </p:sp>
      <p:sp>
        <p:nvSpPr>
          <p:cNvPr id="6" name="object 6"/>
          <p:cNvSpPr/>
          <p:nvPr/>
        </p:nvSpPr>
        <p:spPr>
          <a:xfrm>
            <a:off x="1053525" y="2350941"/>
            <a:ext cx="6972029" cy="65159"/>
          </a:xfrm>
          <a:custGeom>
            <a:avLst/>
            <a:gdLst/>
            <a:ahLst/>
            <a:cxnLst/>
            <a:rect l="l" t="t" r="r" b="b"/>
            <a:pathLst>
              <a:path w="8153400" h="76200">
                <a:moveTo>
                  <a:pt x="0" y="0"/>
                </a:moveTo>
                <a:lnTo>
                  <a:pt x="0" y="76200"/>
                </a:lnTo>
                <a:lnTo>
                  <a:pt x="8153400" y="76200"/>
                </a:lnTo>
                <a:lnTo>
                  <a:pt x="8153400" y="0"/>
                </a:lnTo>
                <a:lnTo>
                  <a:pt x="0" y="0"/>
                </a:lnTo>
                <a:close/>
              </a:path>
            </a:pathLst>
          </a:custGeom>
          <a:solidFill>
            <a:srgbClr val="009900"/>
          </a:solidFill>
        </p:spPr>
        <p:txBody>
          <a:bodyPr wrap="square" lIns="0" tIns="0" rIns="0" bIns="0" rtlCol="0"/>
          <a:lstStyle/>
          <a:p>
            <a:endParaRPr sz="2735"/>
          </a:p>
        </p:txBody>
      </p:sp>
      <p:sp>
        <p:nvSpPr>
          <p:cNvPr id="7" name="object 7"/>
          <p:cNvSpPr/>
          <p:nvPr/>
        </p:nvSpPr>
        <p:spPr>
          <a:xfrm>
            <a:off x="1053525" y="1797089"/>
            <a:ext cx="977387" cy="484783"/>
          </a:xfrm>
          <a:prstGeom prst="rect">
            <a:avLst/>
          </a:prstGeom>
          <a:blipFill>
            <a:blip r:embed="rId4" cstate="print"/>
            <a:stretch>
              <a:fillRect/>
            </a:stretch>
          </a:blipFill>
        </p:spPr>
        <p:txBody>
          <a:bodyPr wrap="square" lIns="0" tIns="0" rIns="0" bIns="0" rtlCol="0"/>
          <a:lstStyle/>
          <a:p>
            <a:endParaRPr sz="2735"/>
          </a:p>
        </p:txBody>
      </p:sp>
      <p:sp>
        <p:nvSpPr>
          <p:cNvPr id="8" name="object 8"/>
          <p:cNvSpPr txBox="1">
            <a:spLocks noGrp="1"/>
          </p:cNvSpPr>
          <p:nvPr>
            <p:ph type="title"/>
          </p:nvPr>
        </p:nvSpPr>
        <p:spPr>
          <a:xfrm>
            <a:off x="1234885" y="1829092"/>
            <a:ext cx="613582" cy="368434"/>
          </a:xfrm>
          <a:prstGeom prst="rect">
            <a:avLst/>
          </a:prstGeom>
        </p:spPr>
        <p:txBody>
          <a:bodyPr vert="horz" wrap="square" lIns="0" tIns="0" rIns="0" bIns="0" rtlCol="0" anchor="ctr">
            <a:spAutoFit/>
          </a:bodyPr>
          <a:lstStyle/>
          <a:p>
            <a:pPr marL="10795"/>
            <a:r>
              <a:rPr sz="2395" i="1" spc="-4" dirty="0">
                <a:solidFill>
                  <a:srgbClr val="FF0000"/>
                </a:solidFill>
                <a:latin typeface="Times New Roman" panose="02020603050405020304"/>
                <a:cs typeface="Times New Roman" panose="02020603050405020304"/>
              </a:rPr>
              <a:t>N</a:t>
            </a:r>
            <a:r>
              <a:rPr sz="2395" i="1" dirty="0">
                <a:solidFill>
                  <a:srgbClr val="FF0000"/>
                </a:solidFill>
                <a:latin typeface="Times New Roman" panose="02020603050405020304"/>
                <a:cs typeface="Times New Roman" panose="02020603050405020304"/>
              </a:rPr>
              <a:t>ote</a:t>
            </a:r>
            <a:endParaRPr sz="2395">
              <a:latin typeface="Times New Roman" panose="02020603050405020304"/>
              <a:cs typeface="Times New Roman" panose="02020603050405020304"/>
            </a:endParaRPr>
          </a:p>
        </p:txBody>
      </p:sp>
      <p:sp>
        <p:nvSpPr>
          <p:cNvPr id="9" name="object 9"/>
          <p:cNvSpPr/>
          <p:nvPr/>
        </p:nvSpPr>
        <p:spPr>
          <a:xfrm>
            <a:off x="1055480" y="4696671"/>
            <a:ext cx="6972029" cy="65159"/>
          </a:xfrm>
          <a:custGeom>
            <a:avLst/>
            <a:gdLst/>
            <a:ahLst/>
            <a:cxnLst/>
            <a:rect l="l" t="t" r="r" b="b"/>
            <a:pathLst>
              <a:path w="8153400" h="76200">
                <a:moveTo>
                  <a:pt x="0" y="0"/>
                </a:moveTo>
                <a:lnTo>
                  <a:pt x="0" y="76200"/>
                </a:lnTo>
                <a:lnTo>
                  <a:pt x="8153400" y="76200"/>
                </a:lnTo>
                <a:lnTo>
                  <a:pt x="8153400" y="0"/>
                </a:lnTo>
                <a:lnTo>
                  <a:pt x="0" y="0"/>
                </a:lnTo>
                <a:close/>
              </a:path>
            </a:pathLst>
          </a:custGeom>
          <a:solidFill>
            <a:srgbClr val="009900"/>
          </a:solidFill>
        </p:spPr>
        <p:txBody>
          <a:bodyPr wrap="square" lIns="0" tIns="0" rIns="0" bIns="0" rtlCol="0"/>
          <a:lstStyle/>
          <a:p>
            <a:endParaRPr sz="2735"/>
          </a:p>
        </p:txBody>
      </p:sp>
      <p:sp>
        <p:nvSpPr>
          <p:cNvPr id="10" name="object 10"/>
          <p:cNvSpPr txBox="1"/>
          <p:nvPr/>
        </p:nvSpPr>
        <p:spPr>
          <a:xfrm>
            <a:off x="1085850" y="2462530"/>
            <a:ext cx="7348220" cy="2136140"/>
          </a:xfrm>
          <a:prstGeom prst="rect">
            <a:avLst/>
          </a:prstGeom>
          <a:solidFill>
            <a:srgbClr val="99FF33"/>
          </a:solidFill>
        </p:spPr>
        <p:txBody>
          <a:bodyPr vert="horz" wrap="square" lIns="0" tIns="29865" rIns="0" bIns="0" rtlCol="0">
            <a:spAutoFit/>
          </a:bodyPr>
          <a:lstStyle/>
          <a:p>
            <a:pPr marL="697865" marR="690880" algn="ctr">
              <a:spcBef>
                <a:spcPts val="235"/>
              </a:spcBef>
            </a:pPr>
            <a:r>
              <a:rPr sz="2735" b="1" spc="-4" dirty="0">
                <a:latin typeface="Arial" panose="020B0604020202020204"/>
                <a:cs typeface="Arial" panose="020B0604020202020204"/>
              </a:rPr>
              <a:t>In the </a:t>
            </a:r>
            <a:r>
              <a:rPr sz="2735" b="1" spc="-9" dirty="0">
                <a:latin typeface="Arial" panose="020B0604020202020204"/>
                <a:cs typeface="Arial" panose="020B0604020202020204"/>
              </a:rPr>
              <a:t>full-duplex </a:t>
            </a:r>
            <a:r>
              <a:rPr sz="2735" b="1" spc="-4" dirty="0">
                <a:latin typeface="Arial" panose="020B0604020202020204"/>
                <a:cs typeface="Arial" panose="020B0604020202020204"/>
              </a:rPr>
              <a:t>mode of Gigabit  </a:t>
            </a:r>
            <a:r>
              <a:rPr sz="2735" b="1" spc="-9" dirty="0">
                <a:latin typeface="Arial" panose="020B0604020202020204"/>
                <a:cs typeface="Arial" panose="020B0604020202020204"/>
              </a:rPr>
              <a:t>Ethernet, there </a:t>
            </a:r>
            <a:r>
              <a:rPr sz="2735" b="1" spc="-4" dirty="0">
                <a:latin typeface="Arial" panose="020B0604020202020204"/>
                <a:cs typeface="Arial" panose="020B0604020202020204"/>
              </a:rPr>
              <a:t>is no</a:t>
            </a:r>
            <a:r>
              <a:rPr sz="2735" b="1" dirty="0">
                <a:latin typeface="Arial" panose="020B0604020202020204"/>
                <a:cs typeface="Arial" panose="020B0604020202020204"/>
              </a:rPr>
              <a:t> </a:t>
            </a:r>
            <a:r>
              <a:rPr sz="2735" b="1" spc="-9" dirty="0">
                <a:latin typeface="Arial" panose="020B0604020202020204"/>
                <a:cs typeface="Arial" panose="020B0604020202020204"/>
              </a:rPr>
              <a:t>collision;</a:t>
            </a:r>
            <a:endParaRPr sz="2735">
              <a:latin typeface="Arial" panose="020B0604020202020204"/>
              <a:cs typeface="Arial" panose="020B0604020202020204"/>
            </a:endParaRPr>
          </a:p>
          <a:p>
            <a:pPr marL="379095" marR="372110" indent="-635" algn="ctr">
              <a:tabLst>
                <a:tab pos="2440305" algn="l"/>
              </a:tabLst>
            </a:pPr>
            <a:r>
              <a:rPr sz="2735" b="1" spc="-4" dirty="0">
                <a:latin typeface="Arial" panose="020B0604020202020204"/>
                <a:cs typeface="Arial" panose="020B0604020202020204"/>
              </a:rPr>
              <a:t>the maximum length of the cable is  </a:t>
            </a:r>
            <a:r>
              <a:rPr sz="2735" b="1" spc="-9" dirty="0">
                <a:latin typeface="Arial" panose="020B0604020202020204"/>
                <a:cs typeface="Arial" panose="020B0604020202020204"/>
              </a:rPr>
              <a:t>determined	</a:t>
            </a:r>
            <a:r>
              <a:rPr sz="2735" b="1" dirty="0">
                <a:latin typeface="Arial" panose="020B0604020202020204"/>
                <a:cs typeface="Arial" panose="020B0604020202020204"/>
              </a:rPr>
              <a:t>by </a:t>
            </a:r>
            <a:r>
              <a:rPr sz="2735" b="1" spc="-4" dirty="0">
                <a:latin typeface="Arial" panose="020B0604020202020204"/>
                <a:cs typeface="Arial" panose="020B0604020202020204"/>
              </a:rPr>
              <a:t>the</a:t>
            </a:r>
            <a:r>
              <a:rPr sz="2735" b="1" spc="-43" dirty="0">
                <a:latin typeface="Arial" panose="020B0604020202020204"/>
                <a:cs typeface="Arial" panose="020B0604020202020204"/>
              </a:rPr>
              <a:t> </a:t>
            </a:r>
            <a:r>
              <a:rPr sz="2735" b="1" spc="-4" dirty="0">
                <a:latin typeface="Arial" panose="020B0604020202020204"/>
                <a:cs typeface="Arial" panose="020B0604020202020204"/>
              </a:rPr>
              <a:t>signal</a:t>
            </a:r>
            <a:r>
              <a:rPr sz="2735" b="1" spc="-21" dirty="0">
                <a:latin typeface="Arial" panose="020B0604020202020204"/>
                <a:cs typeface="Arial" panose="020B0604020202020204"/>
              </a:rPr>
              <a:t> </a:t>
            </a:r>
            <a:r>
              <a:rPr sz="2735" b="1" spc="-9" dirty="0">
                <a:latin typeface="Arial" panose="020B0604020202020204"/>
                <a:cs typeface="Arial" panose="020B0604020202020204"/>
              </a:rPr>
              <a:t>attenuation  </a:t>
            </a:r>
            <a:r>
              <a:rPr sz="2735" b="1" spc="-4" dirty="0">
                <a:latin typeface="Arial" panose="020B0604020202020204"/>
                <a:cs typeface="Arial" panose="020B0604020202020204"/>
              </a:rPr>
              <a:t>in the</a:t>
            </a:r>
            <a:r>
              <a:rPr sz="2735" b="1" spc="-81" dirty="0">
                <a:latin typeface="Arial" panose="020B0604020202020204"/>
                <a:cs typeface="Arial" panose="020B0604020202020204"/>
              </a:rPr>
              <a:t> </a:t>
            </a:r>
            <a:r>
              <a:rPr sz="2735" b="1" spc="-9" dirty="0">
                <a:latin typeface="Arial" panose="020B0604020202020204"/>
                <a:cs typeface="Arial" panose="020B0604020202020204"/>
              </a:rPr>
              <a:t>cable.</a:t>
            </a:r>
            <a:endParaRPr sz="2735">
              <a:latin typeface="Arial" panose="020B0604020202020204"/>
              <a:cs typeface="Arial" panose="020B0604020202020204"/>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Half Duplex Mode</a:t>
            </a:r>
          </a:p>
        </p:txBody>
      </p:sp>
      <p:sp>
        <p:nvSpPr>
          <p:cNvPr id="3" name="Content Placeholder 2"/>
          <p:cNvSpPr>
            <a:spLocks noGrp="1"/>
          </p:cNvSpPr>
          <p:nvPr>
            <p:ph idx="1"/>
          </p:nvPr>
        </p:nvSpPr>
        <p:spPr/>
        <p:txBody>
          <a:bodyPr/>
          <a:lstStyle/>
          <a:p>
            <a:r>
              <a:rPr lang="en-US" sz="2400"/>
              <a:t>Half duplex -rare </a:t>
            </a:r>
          </a:p>
          <a:p>
            <a:r>
              <a:rPr lang="en-US" sz="2400"/>
              <a:t>Switch - replaced by  hub-common cable in which a collision  occur. </a:t>
            </a:r>
          </a:p>
          <a:p>
            <a:r>
              <a:rPr lang="en-US" sz="2400"/>
              <a:t>Uses CSMA/CD</a:t>
            </a:r>
          </a:p>
          <a:p>
            <a:r>
              <a:rPr lang="en-US" sz="2400"/>
              <a:t>Maximum length of the network - dependent - minimum frame size</a:t>
            </a:r>
          </a:p>
          <a:p>
            <a:r>
              <a:rPr lang="en-US" sz="2400"/>
              <a:t>Three methods have been defined: traditional, carrier extension, and frame bursting.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Traditional Approach</a:t>
            </a:r>
          </a:p>
        </p:txBody>
      </p:sp>
      <p:sp>
        <p:nvSpPr>
          <p:cNvPr id="3" name="Content Placeholder 2"/>
          <p:cNvSpPr>
            <a:spLocks noGrp="1"/>
          </p:cNvSpPr>
          <p:nvPr>
            <p:ph idx="1"/>
          </p:nvPr>
        </p:nvSpPr>
        <p:spPr/>
        <p:txBody>
          <a:bodyPr/>
          <a:lstStyle/>
          <a:p>
            <a:r>
              <a:rPr lang="en-US"/>
              <a:t>Minimum length of the frame - 512 bits</a:t>
            </a:r>
          </a:p>
          <a:p>
            <a:r>
              <a:rPr lang="en-US"/>
              <a:t>However, because the length of a bit is 1/100 shorter in Gigabit</a:t>
            </a:r>
          </a:p>
          <a:p>
            <a:r>
              <a:rPr lang="en-US"/>
              <a:t>Maximum length of the network is 25 m. </a:t>
            </a:r>
          </a:p>
          <a:p>
            <a:r>
              <a:rPr lang="en-US"/>
              <a:t>All the stations are in one room, but it may not even be long enough to connect the computers in one single office.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Carrier Extension</a:t>
            </a:r>
            <a:r>
              <a:rPr lang="en-US"/>
              <a:t/>
            </a:r>
            <a:br>
              <a:rPr lang="en-US"/>
            </a:br>
            <a:endParaRPr lang="en-US"/>
          </a:p>
        </p:txBody>
      </p:sp>
      <p:sp>
        <p:nvSpPr>
          <p:cNvPr id="3" name="Content Placeholder 2"/>
          <p:cNvSpPr>
            <a:spLocks noGrp="1"/>
          </p:cNvSpPr>
          <p:nvPr>
            <p:ph idx="1"/>
          </p:nvPr>
        </p:nvSpPr>
        <p:spPr/>
        <p:txBody>
          <a:bodyPr/>
          <a:lstStyle/>
          <a:p>
            <a:r>
              <a:rPr lang="en-US"/>
              <a:t>Minimum length of a frame as 512 bytes (4096 bits) - 8 times longer. </a:t>
            </a:r>
          </a:p>
          <a:p>
            <a:r>
              <a:rPr lang="en-US"/>
              <a:t>Station add extension bits (padding) to any frame that is less than 4096 bits. </a:t>
            </a:r>
          </a:p>
          <a:p>
            <a:r>
              <a:rPr lang="en-US"/>
              <a:t>Max length of the network - increased 8 times to a length of 200 m. </a:t>
            </a:r>
          </a:p>
          <a:p>
            <a:r>
              <a:rPr lang="en-US"/>
              <a:t>This allows a length of 100 m from the hub to the station.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Frame Bursting</a:t>
            </a:r>
            <a:endParaRPr lang="en-US"/>
          </a:p>
        </p:txBody>
      </p:sp>
      <p:sp>
        <p:nvSpPr>
          <p:cNvPr id="3" name="Content Placeholder 2"/>
          <p:cNvSpPr>
            <a:spLocks noGrp="1"/>
          </p:cNvSpPr>
          <p:nvPr>
            <p:ph idx="1"/>
          </p:nvPr>
        </p:nvSpPr>
        <p:spPr/>
        <p:txBody>
          <a:bodyPr/>
          <a:lstStyle/>
          <a:p>
            <a:r>
              <a:rPr lang="en-US"/>
              <a:t>Carrier extension is very inefficient-short frames to send</a:t>
            </a:r>
          </a:p>
          <a:p>
            <a:r>
              <a:rPr lang="en-US"/>
              <a:t>Each frame carries redundant data</a:t>
            </a:r>
          </a:p>
          <a:p>
            <a:r>
              <a:rPr lang="en-US"/>
              <a:t>Instead of adding an extension to each frame, multiple frames are sent. </a:t>
            </a:r>
          </a:p>
          <a:p>
            <a:r>
              <a:rPr lang="en-US"/>
              <a:t>Padding is added between the frames so that the channel is not idle.</a:t>
            </a:r>
          </a:p>
          <a:p>
            <a:pPr marL="0" indent="0">
              <a:buNone/>
            </a:pP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Physical Layer</a:t>
            </a:r>
          </a:p>
        </p:txBody>
      </p:sp>
      <p:sp>
        <p:nvSpPr>
          <p:cNvPr id="3" name="Content Placeholder 2"/>
          <p:cNvSpPr>
            <a:spLocks noGrp="1"/>
          </p:cNvSpPr>
          <p:nvPr>
            <p:ph idx="1"/>
          </p:nvPr>
        </p:nvSpPr>
        <p:spPr/>
        <p:txBody>
          <a:bodyPr/>
          <a:lstStyle/>
          <a:p>
            <a:pPr marL="0" indent="0">
              <a:buNone/>
            </a:pPr>
            <a:r>
              <a:rPr lang="en-US"/>
              <a:t>Topology</a:t>
            </a:r>
          </a:p>
          <a:p>
            <a:r>
              <a:rPr lang="en-US"/>
              <a:t>Gigabit Ethernet is designed to connect two or more stations. </a:t>
            </a:r>
          </a:p>
          <a:p>
            <a:r>
              <a:rPr lang="en-US"/>
              <a:t>If there are only two stations, they can be connected point-to-point. </a:t>
            </a:r>
          </a:p>
          <a:p>
            <a:r>
              <a:rPr lang="en-US"/>
              <a:t>Three or more stations-star topology with a hub or a switch at the center.</a:t>
            </a:r>
          </a:p>
          <a:p>
            <a:r>
              <a:rPr lang="en-US"/>
              <a:t> Another possible configuration - connect several star topologies or let one star topology be part of another.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2888" y="591644"/>
            <a:ext cx="7493302" cy="65159"/>
          </a:xfrm>
          <a:custGeom>
            <a:avLst/>
            <a:gdLst/>
            <a:ahLst/>
            <a:cxnLst/>
            <a:rect l="l" t="t" r="r" b="b"/>
            <a:pathLst>
              <a:path w="8763000" h="76200">
                <a:moveTo>
                  <a:pt x="0" y="0"/>
                </a:moveTo>
                <a:lnTo>
                  <a:pt x="0" y="76200"/>
                </a:lnTo>
                <a:lnTo>
                  <a:pt x="8763000" y="76200"/>
                </a:lnTo>
                <a:lnTo>
                  <a:pt x="8763000" y="0"/>
                </a:lnTo>
                <a:lnTo>
                  <a:pt x="0" y="0"/>
                </a:lnTo>
                <a:close/>
              </a:path>
            </a:pathLst>
          </a:custGeom>
          <a:solidFill>
            <a:srgbClr val="FF0000"/>
          </a:solidFill>
        </p:spPr>
        <p:txBody>
          <a:bodyPr wrap="square" lIns="0" tIns="0" rIns="0" bIns="0" rtlCol="0"/>
          <a:lstStyle/>
          <a:p>
            <a:endParaRPr sz="2735"/>
          </a:p>
        </p:txBody>
      </p:sp>
      <p:sp>
        <p:nvSpPr>
          <p:cNvPr id="3" name="object 3"/>
          <p:cNvSpPr/>
          <p:nvPr/>
        </p:nvSpPr>
        <p:spPr>
          <a:xfrm>
            <a:off x="792888" y="1145824"/>
            <a:ext cx="7493302"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sz="2735"/>
          </a:p>
        </p:txBody>
      </p:sp>
      <p:sp>
        <p:nvSpPr>
          <p:cNvPr id="4" name="object 4"/>
          <p:cNvSpPr txBox="1">
            <a:spLocks noGrp="1"/>
          </p:cNvSpPr>
          <p:nvPr>
            <p:ph type="title"/>
          </p:nvPr>
        </p:nvSpPr>
        <p:spPr>
          <a:xfrm>
            <a:off x="990533" y="723145"/>
            <a:ext cx="4281499" cy="314960"/>
          </a:xfrm>
          <a:prstGeom prst="rect">
            <a:avLst/>
          </a:prstGeom>
        </p:spPr>
        <p:txBody>
          <a:bodyPr vert="horz" wrap="square" lIns="0" tIns="0" rIns="0" bIns="0" rtlCol="0" anchor="ctr">
            <a:spAutoFit/>
          </a:bodyPr>
          <a:lstStyle/>
          <a:p>
            <a:pPr marL="10795">
              <a:tabLst>
                <a:tab pos="1524000" algn="l"/>
              </a:tabLst>
            </a:pPr>
            <a:r>
              <a:rPr sz="2050" spc="-4" dirty="0">
                <a:solidFill>
                  <a:srgbClr val="3333CC"/>
                </a:solidFill>
              </a:rPr>
              <a:t>	</a:t>
            </a:r>
            <a:r>
              <a:rPr sz="1710" i="1" spc="-17" dirty="0"/>
              <a:t>Topologies </a:t>
            </a:r>
            <a:r>
              <a:rPr sz="1710" i="1" spc="-4" dirty="0"/>
              <a:t>of Gigabit</a:t>
            </a:r>
            <a:r>
              <a:rPr sz="1710" i="1" spc="-51" dirty="0"/>
              <a:t> </a:t>
            </a:r>
            <a:r>
              <a:rPr sz="1710" i="1" spc="-4" dirty="0"/>
              <a:t>Ethernet</a:t>
            </a:r>
            <a:endParaRPr sz="1710"/>
          </a:p>
        </p:txBody>
      </p:sp>
      <p:sp>
        <p:nvSpPr>
          <p:cNvPr id="5" name="object 5"/>
          <p:cNvSpPr/>
          <p:nvPr/>
        </p:nvSpPr>
        <p:spPr>
          <a:xfrm>
            <a:off x="792888" y="5934694"/>
            <a:ext cx="7493302" cy="65159"/>
          </a:xfrm>
          <a:custGeom>
            <a:avLst/>
            <a:gdLst/>
            <a:ahLst/>
            <a:cxnLst/>
            <a:rect l="l" t="t" r="r" b="b"/>
            <a:pathLst>
              <a:path w="8763000" h="76200">
                <a:moveTo>
                  <a:pt x="0" y="0"/>
                </a:moveTo>
                <a:lnTo>
                  <a:pt x="0" y="76200"/>
                </a:lnTo>
                <a:lnTo>
                  <a:pt x="8763000" y="76200"/>
                </a:lnTo>
                <a:lnTo>
                  <a:pt x="8763000" y="0"/>
                </a:lnTo>
                <a:lnTo>
                  <a:pt x="0" y="0"/>
                </a:lnTo>
                <a:close/>
              </a:path>
            </a:pathLst>
          </a:custGeom>
          <a:solidFill>
            <a:srgbClr val="FF0000"/>
          </a:solidFill>
        </p:spPr>
        <p:txBody>
          <a:bodyPr wrap="square" lIns="0" tIns="0" rIns="0" bIns="0" rtlCol="0"/>
          <a:lstStyle/>
          <a:p>
            <a:endParaRPr sz="2735"/>
          </a:p>
        </p:txBody>
      </p:sp>
      <p:sp>
        <p:nvSpPr>
          <p:cNvPr id="6" name="object 6"/>
          <p:cNvSpPr/>
          <p:nvPr/>
        </p:nvSpPr>
        <p:spPr>
          <a:xfrm>
            <a:off x="2566035" y="1221740"/>
            <a:ext cx="4821555" cy="4680585"/>
          </a:xfrm>
          <a:prstGeom prst="rect">
            <a:avLst/>
          </a:prstGeom>
          <a:blipFill>
            <a:blip r:embed="rId2" cstate="print"/>
            <a:stretch>
              <a:fillRect/>
            </a:stretch>
          </a:blipFill>
        </p:spPr>
        <p:txBody>
          <a:bodyPr wrap="square" lIns="0" tIns="0" rIns="0" bIns="0" rtlCol="0"/>
          <a:lstStyle/>
          <a:p>
            <a:endParaRPr sz="2735"/>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550" y="703263"/>
            <a:ext cx="6866255" cy="430530"/>
          </a:xfrm>
          <a:prstGeom prst="rect">
            <a:avLst/>
          </a:prstGeom>
        </p:spPr>
        <p:txBody>
          <a:bodyPr vert="horz" wrap="square" lIns="0" tIns="0" rIns="0" bIns="0" rtlCol="0" anchor="ctr">
            <a:spAutoFit/>
          </a:bodyPr>
          <a:lstStyle/>
          <a:p>
            <a:pPr marL="10795">
              <a:tabLst>
                <a:tab pos="1393825" algn="l"/>
              </a:tabLst>
            </a:pPr>
            <a:r>
              <a:rPr sz="2800" i="1" spc="-4" dirty="0" smtClean="0"/>
              <a:t>Ethernet </a:t>
            </a:r>
            <a:r>
              <a:rPr sz="2800" i="1" spc="-4" dirty="0"/>
              <a:t>evolution through four</a:t>
            </a:r>
            <a:r>
              <a:rPr sz="2800" i="1" spc="9" dirty="0"/>
              <a:t> </a:t>
            </a:r>
            <a:r>
              <a:rPr sz="2800" i="1" spc="-4" dirty="0"/>
              <a:t>generations</a:t>
            </a:r>
            <a:endParaRPr sz="2800" dirty="0"/>
          </a:p>
        </p:txBody>
      </p:sp>
      <p:sp>
        <p:nvSpPr>
          <p:cNvPr id="3" name="object 3"/>
          <p:cNvSpPr/>
          <p:nvPr/>
        </p:nvSpPr>
        <p:spPr>
          <a:xfrm>
            <a:off x="1116078" y="2448680"/>
            <a:ext cx="6323043" cy="2016024"/>
          </a:xfrm>
          <a:prstGeom prst="rect">
            <a:avLst/>
          </a:prstGeom>
          <a:blipFill>
            <a:blip r:embed="rId2" cstate="print"/>
            <a:stretch>
              <a:fillRect/>
            </a:stretch>
          </a:blipFill>
        </p:spPr>
        <p:txBody>
          <a:bodyPr wrap="square" lIns="0" tIns="0" rIns="0" bIns="0" rtlCol="0"/>
          <a:lstStyle/>
          <a:p>
            <a:endParaRPr sz="2735"/>
          </a:p>
        </p:txBody>
      </p:sp>
      <p:sp>
        <p:nvSpPr>
          <p:cNvPr id="4" name="object 4"/>
          <p:cNvSpPr/>
          <p:nvPr/>
        </p:nvSpPr>
        <p:spPr>
          <a:xfrm>
            <a:off x="792888" y="5804376"/>
            <a:ext cx="7493302" cy="65159"/>
          </a:xfrm>
          <a:custGeom>
            <a:avLst/>
            <a:gdLst/>
            <a:ahLst/>
            <a:cxnLst/>
            <a:rect l="l" t="t" r="r" b="b"/>
            <a:pathLst>
              <a:path w="8763000" h="76200">
                <a:moveTo>
                  <a:pt x="0" y="0"/>
                </a:moveTo>
                <a:lnTo>
                  <a:pt x="0" y="76200"/>
                </a:lnTo>
                <a:lnTo>
                  <a:pt x="8763000" y="76200"/>
                </a:lnTo>
                <a:lnTo>
                  <a:pt x="8763000" y="0"/>
                </a:lnTo>
                <a:lnTo>
                  <a:pt x="0" y="0"/>
                </a:lnTo>
                <a:close/>
              </a:path>
            </a:pathLst>
          </a:custGeom>
          <a:solidFill>
            <a:srgbClr val="FF0000"/>
          </a:solidFill>
        </p:spPr>
        <p:txBody>
          <a:bodyPr wrap="square" lIns="0" tIns="0" rIns="0" bIns="0" rtlCol="0"/>
          <a:lstStyle/>
          <a:p>
            <a:endParaRPr sz="2735"/>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5298" y="633794"/>
            <a:ext cx="4573086" cy="262890"/>
          </a:xfrm>
          <a:prstGeom prst="rect">
            <a:avLst/>
          </a:prstGeom>
        </p:spPr>
        <p:txBody>
          <a:bodyPr vert="horz" wrap="square" lIns="0" tIns="0" rIns="0" bIns="0" rtlCol="0" anchor="ctr">
            <a:spAutoFit/>
          </a:bodyPr>
          <a:lstStyle/>
          <a:p>
            <a:pPr marL="10795">
              <a:tabLst>
                <a:tab pos="1524000" algn="l"/>
              </a:tabLst>
            </a:pPr>
            <a:r>
              <a:rPr sz="1710" i="1" spc="-4" dirty="0"/>
              <a:t>Gigabit Ethernet</a:t>
            </a:r>
            <a:r>
              <a:rPr sz="1710" i="1" spc="-9" dirty="0"/>
              <a:t> </a:t>
            </a:r>
            <a:r>
              <a:rPr sz="1710" i="1" spc="-4" dirty="0"/>
              <a:t>implementations</a:t>
            </a:r>
            <a:endParaRPr sz="1710"/>
          </a:p>
        </p:txBody>
      </p:sp>
      <p:sp>
        <p:nvSpPr>
          <p:cNvPr id="3" name="object 3"/>
          <p:cNvSpPr/>
          <p:nvPr/>
        </p:nvSpPr>
        <p:spPr>
          <a:xfrm>
            <a:off x="1022900" y="2383521"/>
            <a:ext cx="6807176" cy="2474744"/>
          </a:xfrm>
          <a:prstGeom prst="rect">
            <a:avLst/>
          </a:prstGeom>
          <a:blipFill>
            <a:blip r:embed="rId2" cstate="print"/>
            <a:stretch>
              <a:fillRect/>
            </a:stretch>
          </a:blipFill>
        </p:spPr>
        <p:txBody>
          <a:bodyPr wrap="square" lIns="0" tIns="0" rIns="0" bIns="0" rtlCol="0"/>
          <a:lstStyle/>
          <a:p>
            <a:endParaRPr sz="2735"/>
          </a:p>
        </p:txBody>
      </p:sp>
      <p:sp>
        <p:nvSpPr>
          <p:cNvPr id="4" name="object 4"/>
          <p:cNvSpPr/>
          <p:nvPr/>
        </p:nvSpPr>
        <p:spPr>
          <a:xfrm>
            <a:off x="792888" y="5804376"/>
            <a:ext cx="7493302" cy="65159"/>
          </a:xfrm>
          <a:custGeom>
            <a:avLst/>
            <a:gdLst/>
            <a:ahLst/>
            <a:cxnLst/>
            <a:rect l="l" t="t" r="r" b="b"/>
            <a:pathLst>
              <a:path w="8763000" h="76200">
                <a:moveTo>
                  <a:pt x="0" y="0"/>
                </a:moveTo>
                <a:lnTo>
                  <a:pt x="0" y="76200"/>
                </a:lnTo>
                <a:lnTo>
                  <a:pt x="8763000" y="76200"/>
                </a:lnTo>
                <a:lnTo>
                  <a:pt x="8763000" y="0"/>
                </a:lnTo>
                <a:lnTo>
                  <a:pt x="0" y="0"/>
                </a:lnTo>
                <a:close/>
              </a:path>
            </a:pathLst>
          </a:custGeom>
          <a:solidFill>
            <a:srgbClr val="FF0000"/>
          </a:solidFill>
        </p:spPr>
        <p:txBody>
          <a:bodyPr wrap="square" lIns="0" tIns="0" rIns="0" bIns="0" rtlCol="0"/>
          <a:lstStyle/>
          <a:p>
            <a:endParaRPr sz="2735"/>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533" y="1179259"/>
            <a:ext cx="5730204" cy="314960"/>
          </a:xfrm>
          <a:prstGeom prst="rect">
            <a:avLst/>
          </a:prstGeom>
        </p:spPr>
        <p:txBody>
          <a:bodyPr vert="horz" wrap="square" lIns="0" tIns="0" rIns="0" bIns="0" rtlCol="0" anchor="ctr">
            <a:spAutoFit/>
          </a:bodyPr>
          <a:lstStyle/>
          <a:p>
            <a:pPr marL="10795">
              <a:tabLst>
                <a:tab pos="1524000" algn="l"/>
              </a:tabLst>
            </a:pPr>
            <a:r>
              <a:rPr sz="2050" spc="-4" dirty="0">
                <a:solidFill>
                  <a:srgbClr val="3333CC"/>
                </a:solidFill>
              </a:rPr>
              <a:t>	</a:t>
            </a:r>
            <a:r>
              <a:rPr sz="1710" i="1" spc="-4" dirty="0"/>
              <a:t>Encoding in Gigabit Ethernet</a:t>
            </a:r>
            <a:r>
              <a:rPr sz="1710" i="1" spc="30" dirty="0"/>
              <a:t> </a:t>
            </a:r>
            <a:r>
              <a:rPr sz="1710" i="1" spc="-4" dirty="0"/>
              <a:t>implementations</a:t>
            </a:r>
            <a:endParaRPr sz="1710"/>
          </a:p>
        </p:txBody>
      </p:sp>
      <p:sp>
        <p:nvSpPr>
          <p:cNvPr id="3" name="object 3"/>
          <p:cNvSpPr/>
          <p:nvPr/>
        </p:nvSpPr>
        <p:spPr>
          <a:xfrm>
            <a:off x="991870" y="1631315"/>
            <a:ext cx="7033895" cy="3619500"/>
          </a:xfrm>
          <a:prstGeom prst="rect">
            <a:avLst/>
          </a:prstGeom>
          <a:blipFill>
            <a:blip r:embed="rId2" cstate="print"/>
            <a:stretch>
              <a:fillRect/>
            </a:stretch>
          </a:blipFill>
        </p:spPr>
        <p:txBody>
          <a:bodyPr wrap="square" lIns="0" tIns="0" rIns="0" bIns="0" rtlCol="0"/>
          <a:lstStyle/>
          <a:p>
            <a:endParaRPr sz="2735"/>
          </a:p>
        </p:txBody>
      </p:sp>
      <p:sp>
        <p:nvSpPr>
          <p:cNvPr id="4" name="object 4"/>
          <p:cNvSpPr/>
          <p:nvPr/>
        </p:nvSpPr>
        <p:spPr>
          <a:xfrm>
            <a:off x="792888" y="5804376"/>
            <a:ext cx="7493302" cy="65159"/>
          </a:xfrm>
          <a:custGeom>
            <a:avLst/>
            <a:gdLst/>
            <a:ahLst/>
            <a:cxnLst/>
            <a:rect l="l" t="t" r="r" b="b"/>
            <a:pathLst>
              <a:path w="8763000" h="76200">
                <a:moveTo>
                  <a:pt x="0" y="0"/>
                </a:moveTo>
                <a:lnTo>
                  <a:pt x="0" y="76200"/>
                </a:lnTo>
                <a:lnTo>
                  <a:pt x="8763000" y="76200"/>
                </a:lnTo>
                <a:lnTo>
                  <a:pt x="8763000" y="0"/>
                </a:lnTo>
                <a:lnTo>
                  <a:pt x="0" y="0"/>
                </a:lnTo>
                <a:close/>
              </a:path>
            </a:pathLst>
          </a:custGeom>
          <a:solidFill>
            <a:srgbClr val="FF0000"/>
          </a:solidFill>
        </p:spPr>
        <p:txBody>
          <a:bodyPr wrap="square" lIns="0" tIns="0" rIns="0" bIns="0" rtlCol="0"/>
          <a:lstStyle/>
          <a:p>
            <a:endParaRPr sz="2735"/>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6082" y="538769"/>
            <a:ext cx="5478798" cy="314960"/>
          </a:xfrm>
          <a:prstGeom prst="rect">
            <a:avLst/>
          </a:prstGeom>
        </p:spPr>
        <p:txBody>
          <a:bodyPr vert="horz" wrap="square" lIns="0" tIns="0" rIns="0" bIns="0" rtlCol="0" anchor="ctr">
            <a:spAutoFit/>
          </a:bodyPr>
          <a:lstStyle/>
          <a:p>
            <a:pPr marL="10795">
              <a:tabLst>
                <a:tab pos="1273810" algn="l"/>
              </a:tabLst>
            </a:pPr>
            <a:r>
              <a:rPr sz="2050" dirty="0">
                <a:solidFill>
                  <a:srgbClr val="3333CC"/>
                </a:solidFill>
              </a:rPr>
              <a:t>	</a:t>
            </a:r>
            <a:r>
              <a:rPr sz="1710" i="1" spc="-4" dirty="0"/>
              <a:t>Summary of Gigabit Ethernet</a:t>
            </a:r>
            <a:r>
              <a:rPr sz="1710" i="1" spc="9" dirty="0"/>
              <a:t> </a:t>
            </a:r>
            <a:r>
              <a:rPr sz="1710" i="1" spc="-4" dirty="0"/>
              <a:t>implementations</a:t>
            </a:r>
            <a:endParaRPr sz="1710"/>
          </a:p>
        </p:txBody>
      </p:sp>
      <p:sp>
        <p:nvSpPr>
          <p:cNvPr id="3" name="object 3"/>
          <p:cNvSpPr/>
          <p:nvPr/>
        </p:nvSpPr>
        <p:spPr>
          <a:xfrm>
            <a:off x="1210310" y="1496060"/>
            <a:ext cx="7253605" cy="3215005"/>
          </a:xfrm>
          <a:prstGeom prst="rect">
            <a:avLst/>
          </a:prstGeom>
          <a:blipFill>
            <a:blip r:embed="rId2" cstate="print"/>
            <a:stretch>
              <a:fillRect/>
            </a:stretch>
          </a:blipFill>
        </p:spPr>
        <p:txBody>
          <a:bodyPr wrap="square" lIns="0" tIns="0" rIns="0" bIns="0" rtlCol="0"/>
          <a:lstStyle/>
          <a:p>
            <a:endParaRPr sz="2735"/>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10 GIGABIT ETHERNET</a:t>
            </a:r>
          </a:p>
        </p:txBody>
      </p:sp>
      <p:sp>
        <p:nvSpPr>
          <p:cNvPr id="3" name="Content Placeholder 2"/>
          <p:cNvSpPr>
            <a:spLocks noGrp="1"/>
          </p:cNvSpPr>
          <p:nvPr>
            <p:ph idx="1"/>
          </p:nvPr>
        </p:nvSpPr>
        <p:spPr/>
        <p:txBody>
          <a:bodyPr/>
          <a:lstStyle/>
          <a:p>
            <a:r>
              <a:rPr lang="en-US"/>
              <a:t> The IEEE committee created 10 Gigabit Ethernet and called it Standard 802.3ae. </a:t>
            </a:r>
          </a:p>
          <a:p>
            <a:pPr marL="0" indent="0">
              <a:buNone/>
            </a:pPr>
            <a:r>
              <a:rPr lang="en-US" sz="2400" b="1"/>
              <a:t>Goals</a:t>
            </a:r>
          </a:p>
          <a:p>
            <a:r>
              <a:rPr lang="en-US"/>
              <a:t>Upgrading the data rate to 10 Gbps, keeping the same frame size and format, and allowing the interconnection of LANs, ANs, and WAN possible.</a:t>
            </a:r>
          </a:p>
          <a:p>
            <a:r>
              <a:rPr lang="en-US"/>
              <a:t>This data rate is possible only with fiber-optic technology</a:t>
            </a:r>
          </a:p>
          <a:p>
            <a:r>
              <a:rPr lang="en-US"/>
              <a:t>The standard defines two types of physical layers: LAN PHY and WAN PHY. </a:t>
            </a:r>
          </a:p>
          <a:p>
            <a:r>
              <a:rPr lang="en-US"/>
              <a:t>The first is designed to support existing LANs; the second actually defines a WAN with links connected through SONET OC-192.</a:t>
            </a:r>
          </a:p>
          <a:p>
            <a:r>
              <a:rPr lang="en-US"/>
              <a:t>Full duplex mode - no contention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61938"/>
            <a:ext cx="8229600" cy="639762"/>
          </a:xfrm>
          <a:prstGeom prst="rect">
            <a:avLst/>
          </a:prstGeom>
        </p:spPr>
        <p:txBody>
          <a:bodyPr vert="horz" wrap="square" lIns="0" tIns="0" rIns="0" bIns="0" rtlCol="0" anchor="ctr">
            <a:spAutoFit/>
          </a:bodyPr>
          <a:lstStyle/>
          <a:p>
            <a:pPr marL="10795">
              <a:tabLst>
                <a:tab pos="1273810" algn="l"/>
              </a:tabLst>
            </a:pPr>
            <a:r>
              <a:rPr sz="1710" i="1" spc="-4" dirty="0"/>
              <a:t>Summary of </a:t>
            </a:r>
            <a:r>
              <a:rPr sz="1710" i="1" spc="-17" dirty="0"/>
              <a:t>Ten-Gigabit </a:t>
            </a:r>
            <a:r>
              <a:rPr sz="1710" i="1" spc="-4" dirty="0"/>
              <a:t>Ethernet</a:t>
            </a:r>
            <a:r>
              <a:rPr sz="1710" i="1" spc="30" dirty="0"/>
              <a:t> </a:t>
            </a:r>
            <a:r>
              <a:rPr sz="1710" i="1" spc="-4" dirty="0"/>
              <a:t>implementations</a:t>
            </a:r>
            <a:endParaRPr sz="1710"/>
          </a:p>
        </p:txBody>
      </p:sp>
      <p:graphicFrame>
        <p:nvGraphicFramePr>
          <p:cNvPr id="4" name="Content Placeholder 3"/>
          <p:cNvGraphicFramePr>
            <a:graphicFrameLocks noGrp="1"/>
          </p:cNvGraphicFramePr>
          <p:nvPr>
            <p:ph idx="1"/>
          </p:nvPr>
        </p:nvGraphicFramePr>
        <p:xfrm>
          <a:off x="878205" y="1589405"/>
          <a:ext cx="7387590" cy="2744470"/>
        </p:xfrm>
        <a:graphic>
          <a:graphicData uri="http://schemas.openxmlformats.org/presentationml/2006/ole">
            <mc:AlternateContent xmlns:mc="http://schemas.openxmlformats.org/markup-compatibility/2006">
              <mc:Choice xmlns:v="urn:schemas-microsoft-com:vml" Requires="v">
                <p:oleObj spid="_x0000_s7170" r:id="rId3" imgW="7381875" imgH="1447800" progId="Paint.Picture">
                  <p:embed/>
                </p:oleObj>
              </mc:Choice>
              <mc:Fallback>
                <p:oleObj r:id="rId3" imgW="7381875" imgH="1447800" progId="Paint.Picture">
                  <p:embed/>
                  <p:pic>
                    <p:nvPicPr>
                      <p:cNvPr id="0" name="Picture 4"/>
                      <p:cNvPicPr/>
                      <p:nvPr/>
                    </p:nvPicPr>
                    <p:blipFill>
                      <a:blip r:embed="rId4"/>
                      <a:stretch>
                        <a:fillRect/>
                      </a:stretch>
                    </p:blipFill>
                    <p:spPr>
                      <a:xfrm>
                        <a:off x="878205" y="1589405"/>
                        <a:ext cx="7387590" cy="2744470"/>
                      </a:xfrm>
                      <a:prstGeom prst="rect">
                        <a:avLst/>
                      </a:prstGeom>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Check Your Understanding</a:t>
            </a:r>
            <a:endParaRPr lang="en-IN" dirty="0"/>
          </a:p>
        </p:txBody>
      </p:sp>
      <p:sp>
        <p:nvSpPr>
          <p:cNvPr id="3" name="Content Placeholder 2"/>
          <p:cNvSpPr>
            <a:spLocks noGrp="1"/>
          </p:cNvSpPr>
          <p:nvPr>
            <p:ph idx="1"/>
          </p:nvPr>
        </p:nvSpPr>
        <p:spPr/>
        <p:txBody>
          <a:bodyPr/>
          <a:lstStyle/>
          <a:p>
            <a:pPr>
              <a:lnSpc>
                <a:spcPct val="200000"/>
              </a:lnSpc>
            </a:pPr>
            <a:r>
              <a:rPr lang="en-US" altLang="en-IN" dirty="0" smtClean="0"/>
              <a:t>Why contention not there in Gigabit Ethernet</a:t>
            </a:r>
          </a:p>
          <a:p>
            <a:pPr>
              <a:lnSpc>
                <a:spcPct val="200000"/>
              </a:lnSpc>
            </a:pPr>
            <a:r>
              <a:rPr lang="en-US" altLang="en-IN" dirty="0"/>
              <a:t>In carrier extension, what is the minimum frame length?</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Outcome</a:t>
            </a:r>
          </a:p>
        </p:txBody>
      </p:sp>
      <p:sp>
        <p:nvSpPr>
          <p:cNvPr id="3" name="Content Placeholder 2"/>
          <p:cNvSpPr>
            <a:spLocks noGrp="1"/>
          </p:cNvSpPr>
          <p:nvPr>
            <p:ph idx="1"/>
          </p:nvPr>
        </p:nvSpPr>
        <p:spPr/>
        <p:txBody>
          <a:bodyPr/>
          <a:lstStyle/>
          <a:p>
            <a:pPr marL="0" indent="0">
              <a:buNone/>
            </a:pPr>
            <a:r>
              <a:rPr lang="en-US" sz="2400" dirty="0"/>
              <a:t>Student should be able to </a:t>
            </a:r>
          </a:p>
          <a:p>
            <a:pPr marL="0" indent="0">
              <a:buNone/>
            </a:pPr>
            <a:endParaRPr lang="en-US" sz="2400" dirty="0"/>
          </a:p>
          <a:p>
            <a:pPr eaLnBrk="1" hangingPunct="1">
              <a:lnSpc>
                <a:spcPct val="90000"/>
              </a:lnSpc>
            </a:pPr>
            <a:r>
              <a:rPr lang="en-US" dirty="0" smtClean="0"/>
              <a:t>Explain the various categories of Ethernet technology</a:t>
            </a:r>
          </a:p>
          <a:p>
            <a:pPr eaLnBrk="1" hangingPunct="1">
              <a:lnSpc>
                <a:spcPct val="90000"/>
              </a:lnSpc>
            </a:pPr>
            <a:endParaRPr lang="en-US" dirty="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5"/>
          <p:cNvSpPr>
            <a:spLocks noGrp="1"/>
          </p:cNvSpPr>
          <p:nvPr>
            <p:ph type="ctrTitle"/>
          </p:nvPr>
        </p:nvSpPr>
        <p:spPr/>
        <p:txBody>
          <a:bodyPr vert="horz" wrap="square" lIns="91440" tIns="45720" rIns="91440" bIns="45720" anchor="ctr"/>
          <a:lstStyle/>
          <a:p>
            <a:pPr>
              <a:buClrTx/>
              <a:buSzTx/>
              <a:buFontTx/>
            </a:pPr>
            <a:r>
              <a:rPr lang="en-IN" altLang="x-none" sz="5400" b="1" dirty="0"/>
              <a:t>THANK YOU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62570" y="493906"/>
            <a:ext cx="7819097" cy="733040"/>
          </a:xfrm>
          <a:custGeom>
            <a:avLst/>
            <a:gdLst/>
            <a:ahLst/>
            <a:cxnLst/>
            <a:rect l="l" t="t" r="r" b="b"/>
            <a:pathLst>
              <a:path w="9144000" h="857250">
                <a:moveTo>
                  <a:pt x="0" y="0"/>
                </a:moveTo>
                <a:lnTo>
                  <a:pt x="0" y="857250"/>
                </a:lnTo>
                <a:lnTo>
                  <a:pt x="9144000" y="857250"/>
                </a:lnTo>
                <a:lnTo>
                  <a:pt x="9144000" y="0"/>
                </a:lnTo>
                <a:lnTo>
                  <a:pt x="0" y="0"/>
                </a:lnTo>
                <a:close/>
              </a:path>
            </a:pathLst>
          </a:custGeom>
          <a:solidFill>
            <a:srgbClr val="33CCFF"/>
          </a:solidFill>
        </p:spPr>
        <p:txBody>
          <a:bodyPr wrap="square" lIns="0" tIns="0" rIns="0" bIns="0" rtlCol="0"/>
          <a:lstStyle/>
          <a:p>
            <a:endParaRPr sz="2735"/>
          </a:p>
        </p:txBody>
      </p:sp>
      <p:sp>
        <p:nvSpPr>
          <p:cNvPr id="3" name="object 3"/>
          <p:cNvSpPr/>
          <p:nvPr/>
        </p:nvSpPr>
        <p:spPr>
          <a:xfrm>
            <a:off x="662570" y="493906"/>
            <a:ext cx="7819097" cy="733040"/>
          </a:xfrm>
          <a:custGeom>
            <a:avLst/>
            <a:gdLst/>
            <a:ahLst/>
            <a:cxnLst/>
            <a:rect l="l" t="t" r="r" b="b"/>
            <a:pathLst>
              <a:path w="9144000" h="857250">
                <a:moveTo>
                  <a:pt x="6858" y="0"/>
                </a:moveTo>
                <a:lnTo>
                  <a:pt x="0" y="0"/>
                </a:lnTo>
                <a:lnTo>
                  <a:pt x="0" y="6858"/>
                </a:lnTo>
                <a:lnTo>
                  <a:pt x="6858" y="0"/>
                </a:lnTo>
                <a:close/>
              </a:path>
              <a:path w="9144000" h="857250">
                <a:moveTo>
                  <a:pt x="9143987" y="6858"/>
                </a:moveTo>
                <a:lnTo>
                  <a:pt x="9137904" y="0"/>
                </a:lnTo>
                <a:lnTo>
                  <a:pt x="6858" y="0"/>
                </a:lnTo>
                <a:lnTo>
                  <a:pt x="0" y="6858"/>
                </a:lnTo>
                <a:lnTo>
                  <a:pt x="9143987" y="6858"/>
                </a:lnTo>
                <a:close/>
              </a:path>
              <a:path w="9144000" h="857250">
                <a:moveTo>
                  <a:pt x="6857" y="857250"/>
                </a:moveTo>
                <a:lnTo>
                  <a:pt x="6857" y="6858"/>
                </a:lnTo>
                <a:lnTo>
                  <a:pt x="0" y="6858"/>
                </a:lnTo>
                <a:lnTo>
                  <a:pt x="0" y="857250"/>
                </a:lnTo>
                <a:lnTo>
                  <a:pt x="6857" y="857250"/>
                </a:lnTo>
                <a:close/>
              </a:path>
              <a:path w="9144000" h="857250">
                <a:moveTo>
                  <a:pt x="9144000" y="857250"/>
                </a:moveTo>
                <a:lnTo>
                  <a:pt x="9144000" y="0"/>
                </a:lnTo>
                <a:lnTo>
                  <a:pt x="9137904" y="0"/>
                </a:lnTo>
                <a:lnTo>
                  <a:pt x="9143987" y="6858"/>
                </a:lnTo>
                <a:lnTo>
                  <a:pt x="9143987" y="857250"/>
                </a:lnTo>
                <a:close/>
              </a:path>
              <a:path w="9144000" h="857250">
                <a:moveTo>
                  <a:pt x="9143987" y="857250"/>
                </a:moveTo>
                <a:lnTo>
                  <a:pt x="9143987" y="6858"/>
                </a:lnTo>
                <a:lnTo>
                  <a:pt x="9137904" y="6858"/>
                </a:lnTo>
                <a:lnTo>
                  <a:pt x="9137904" y="857250"/>
                </a:lnTo>
                <a:lnTo>
                  <a:pt x="9143987" y="857250"/>
                </a:lnTo>
                <a:close/>
              </a:path>
            </a:pathLst>
          </a:custGeom>
          <a:solidFill>
            <a:srgbClr val="000000"/>
          </a:solidFill>
        </p:spPr>
        <p:txBody>
          <a:bodyPr wrap="square" lIns="0" tIns="0" rIns="0" bIns="0" rtlCol="0"/>
          <a:lstStyle/>
          <a:p>
            <a:endParaRPr sz="2735"/>
          </a:p>
        </p:txBody>
      </p:sp>
      <p:sp>
        <p:nvSpPr>
          <p:cNvPr id="4" name="object 4"/>
          <p:cNvSpPr txBox="1">
            <a:spLocks noGrp="1"/>
          </p:cNvSpPr>
          <p:nvPr>
            <p:ph type="title"/>
          </p:nvPr>
        </p:nvSpPr>
        <p:spPr>
          <a:xfrm>
            <a:off x="390955" y="291272"/>
            <a:ext cx="7037188" cy="825166"/>
          </a:xfrm>
          <a:prstGeom prst="rect">
            <a:avLst/>
          </a:prstGeom>
        </p:spPr>
        <p:txBody>
          <a:bodyPr vert="horz" wrap="square" lIns="0" tIns="5973" rIns="0" bIns="0" rtlCol="0" anchor="ctr">
            <a:spAutoFit/>
          </a:bodyPr>
          <a:lstStyle/>
          <a:p>
            <a:pPr>
              <a:spcBef>
                <a:spcPts val="45"/>
              </a:spcBef>
            </a:pPr>
            <a:endParaRPr sz="2525" dirty="0">
              <a:latin typeface="Times New Roman" panose="02020603050405020304"/>
              <a:cs typeface="Times New Roman" panose="02020603050405020304"/>
            </a:endParaRPr>
          </a:p>
          <a:p>
            <a:pPr marL="273050">
              <a:tabLst>
                <a:tab pos="1169670" algn="l"/>
              </a:tabLst>
            </a:pPr>
            <a:r>
              <a:rPr spc="-385" dirty="0"/>
              <a:t>	</a:t>
            </a:r>
            <a:r>
              <a:rPr spc="-30" dirty="0"/>
              <a:t>STANDARD </a:t>
            </a:r>
            <a:r>
              <a:rPr spc="-4" dirty="0"/>
              <a:t>ETHERNET</a:t>
            </a:r>
          </a:p>
        </p:txBody>
      </p:sp>
      <p:sp>
        <p:nvSpPr>
          <p:cNvPr id="5" name="object 5"/>
          <p:cNvSpPr/>
          <p:nvPr/>
        </p:nvSpPr>
        <p:spPr>
          <a:xfrm>
            <a:off x="860215" y="2390108"/>
            <a:ext cx="7819097" cy="293216"/>
          </a:xfrm>
          <a:custGeom>
            <a:avLst/>
            <a:gdLst/>
            <a:ahLst/>
            <a:cxnLst/>
            <a:rect l="l" t="t" r="r" b="b"/>
            <a:pathLst>
              <a:path w="9144000" h="342900">
                <a:moveTo>
                  <a:pt x="0" y="0"/>
                </a:moveTo>
                <a:lnTo>
                  <a:pt x="0" y="342900"/>
                </a:lnTo>
                <a:lnTo>
                  <a:pt x="9144000" y="342900"/>
                </a:lnTo>
                <a:lnTo>
                  <a:pt x="9144000" y="0"/>
                </a:lnTo>
                <a:lnTo>
                  <a:pt x="0" y="0"/>
                </a:lnTo>
                <a:close/>
              </a:path>
            </a:pathLst>
          </a:custGeom>
          <a:solidFill>
            <a:srgbClr val="FFFFFF"/>
          </a:solidFill>
        </p:spPr>
        <p:txBody>
          <a:bodyPr wrap="square" lIns="0" tIns="0" rIns="0" bIns="0" rtlCol="0"/>
          <a:lstStyle/>
          <a:p>
            <a:endParaRPr sz="2735"/>
          </a:p>
        </p:txBody>
      </p:sp>
      <p:sp>
        <p:nvSpPr>
          <p:cNvPr id="6" name="object 6"/>
          <p:cNvSpPr/>
          <p:nvPr/>
        </p:nvSpPr>
        <p:spPr>
          <a:xfrm>
            <a:off x="662570" y="1226947"/>
            <a:ext cx="7819097" cy="439824"/>
          </a:xfrm>
          <a:custGeom>
            <a:avLst/>
            <a:gdLst/>
            <a:ahLst/>
            <a:cxnLst/>
            <a:rect l="l" t="t" r="r" b="b"/>
            <a:pathLst>
              <a:path w="9144000" h="514350">
                <a:moveTo>
                  <a:pt x="0" y="0"/>
                </a:moveTo>
                <a:lnTo>
                  <a:pt x="0" y="514350"/>
                </a:lnTo>
                <a:lnTo>
                  <a:pt x="9144000" y="514350"/>
                </a:lnTo>
                <a:lnTo>
                  <a:pt x="9144000" y="0"/>
                </a:lnTo>
                <a:lnTo>
                  <a:pt x="0" y="0"/>
                </a:lnTo>
                <a:close/>
              </a:path>
            </a:pathLst>
          </a:custGeom>
          <a:solidFill>
            <a:srgbClr val="33CCFF"/>
          </a:solidFill>
        </p:spPr>
        <p:txBody>
          <a:bodyPr wrap="square" lIns="0" tIns="0" rIns="0" bIns="0" rtlCol="0"/>
          <a:lstStyle/>
          <a:p>
            <a:endParaRPr sz="2735"/>
          </a:p>
        </p:txBody>
      </p:sp>
      <p:sp>
        <p:nvSpPr>
          <p:cNvPr id="7" name="object 7"/>
          <p:cNvSpPr/>
          <p:nvPr/>
        </p:nvSpPr>
        <p:spPr>
          <a:xfrm>
            <a:off x="662570" y="1226947"/>
            <a:ext cx="7819097" cy="445796"/>
          </a:xfrm>
          <a:custGeom>
            <a:avLst/>
            <a:gdLst/>
            <a:ahLst/>
            <a:cxnLst/>
            <a:rect l="l" t="t" r="r" b="b"/>
            <a:pathLst>
              <a:path w="9144000" h="521335">
                <a:moveTo>
                  <a:pt x="6858" y="508254"/>
                </a:moveTo>
                <a:lnTo>
                  <a:pt x="6858" y="0"/>
                </a:lnTo>
                <a:lnTo>
                  <a:pt x="0" y="0"/>
                </a:lnTo>
                <a:lnTo>
                  <a:pt x="0" y="508254"/>
                </a:lnTo>
                <a:lnTo>
                  <a:pt x="6858" y="508254"/>
                </a:lnTo>
                <a:close/>
              </a:path>
              <a:path w="9144000" h="521335">
                <a:moveTo>
                  <a:pt x="9143987" y="508253"/>
                </a:moveTo>
                <a:lnTo>
                  <a:pt x="0" y="508254"/>
                </a:lnTo>
                <a:lnTo>
                  <a:pt x="6858" y="514350"/>
                </a:lnTo>
                <a:lnTo>
                  <a:pt x="6858" y="521208"/>
                </a:lnTo>
                <a:lnTo>
                  <a:pt x="9137904" y="521207"/>
                </a:lnTo>
                <a:lnTo>
                  <a:pt x="9137904" y="514349"/>
                </a:lnTo>
                <a:lnTo>
                  <a:pt x="9143987" y="508253"/>
                </a:lnTo>
                <a:close/>
              </a:path>
              <a:path w="9144000" h="521335">
                <a:moveTo>
                  <a:pt x="6858" y="521208"/>
                </a:moveTo>
                <a:lnTo>
                  <a:pt x="6858" y="514350"/>
                </a:lnTo>
                <a:lnTo>
                  <a:pt x="0" y="508254"/>
                </a:lnTo>
                <a:lnTo>
                  <a:pt x="0" y="521208"/>
                </a:lnTo>
                <a:lnTo>
                  <a:pt x="6858" y="521208"/>
                </a:lnTo>
                <a:close/>
              </a:path>
              <a:path w="9144000" h="521335">
                <a:moveTo>
                  <a:pt x="9144000" y="521207"/>
                </a:moveTo>
                <a:lnTo>
                  <a:pt x="9144000" y="0"/>
                </a:lnTo>
                <a:lnTo>
                  <a:pt x="9137904" y="0"/>
                </a:lnTo>
                <a:lnTo>
                  <a:pt x="9137904" y="508253"/>
                </a:lnTo>
                <a:lnTo>
                  <a:pt x="9143987" y="508253"/>
                </a:lnTo>
                <a:lnTo>
                  <a:pt x="9143987" y="521207"/>
                </a:lnTo>
                <a:close/>
              </a:path>
              <a:path w="9144000" h="521335">
                <a:moveTo>
                  <a:pt x="9143987" y="521207"/>
                </a:moveTo>
                <a:lnTo>
                  <a:pt x="9143987" y="508253"/>
                </a:lnTo>
                <a:lnTo>
                  <a:pt x="9137904" y="514349"/>
                </a:lnTo>
                <a:lnTo>
                  <a:pt x="9137904" y="521207"/>
                </a:lnTo>
                <a:lnTo>
                  <a:pt x="9143987" y="521207"/>
                </a:lnTo>
                <a:close/>
              </a:path>
            </a:pathLst>
          </a:custGeom>
          <a:solidFill>
            <a:srgbClr val="000000"/>
          </a:solidFill>
        </p:spPr>
        <p:txBody>
          <a:bodyPr wrap="square" lIns="0" tIns="0" rIns="0" bIns="0" rtlCol="0"/>
          <a:lstStyle/>
          <a:p>
            <a:endParaRPr sz="2735"/>
          </a:p>
        </p:txBody>
      </p:sp>
      <p:sp>
        <p:nvSpPr>
          <p:cNvPr id="8" name="object 8"/>
          <p:cNvSpPr/>
          <p:nvPr/>
        </p:nvSpPr>
        <p:spPr>
          <a:xfrm>
            <a:off x="662570" y="1959335"/>
            <a:ext cx="7819097" cy="734126"/>
          </a:xfrm>
          <a:custGeom>
            <a:avLst/>
            <a:gdLst/>
            <a:ahLst/>
            <a:cxnLst/>
            <a:rect l="l" t="t" r="r" b="b"/>
            <a:pathLst>
              <a:path w="9144000" h="858519">
                <a:moveTo>
                  <a:pt x="0" y="0"/>
                </a:moveTo>
                <a:lnTo>
                  <a:pt x="0" y="858012"/>
                </a:lnTo>
                <a:lnTo>
                  <a:pt x="9144000" y="858011"/>
                </a:lnTo>
                <a:lnTo>
                  <a:pt x="9144000" y="0"/>
                </a:lnTo>
                <a:lnTo>
                  <a:pt x="0" y="0"/>
                </a:lnTo>
                <a:close/>
              </a:path>
            </a:pathLst>
          </a:custGeom>
          <a:solidFill>
            <a:srgbClr val="FFFFFF"/>
          </a:solidFill>
        </p:spPr>
        <p:txBody>
          <a:bodyPr wrap="square" lIns="0" tIns="0" rIns="0" bIns="0" rtlCol="0"/>
          <a:lstStyle/>
          <a:p>
            <a:endParaRPr sz="2735"/>
          </a:p>
        </p:txBody>
      </p:sp>
      <p:sp>
        <p:nvSpPr>
          <p:cNvPr id="9" name="object 9"/>
          <p:cNvSpPr/>
          <p:nvPr/>
        </p:nvSpPr>
        <p:spPr>
          <a:xfrm>
            <a:off x="662570" y="2692375"/>
            <a:ext cx="7819097" cy="734126"/>
          </a:xfrm>
          <a:custGeom>
            <a:avLst/>
            <a:gdLst/>
            <a:ahLst/>
            <a:cxnLst/>
            <a:rect l="l" t="t" r="r" b="b"/>
            <a:pathLst>
              <a:path w="9144000" h="858520">
                <a:moveTo>
                  <a:pt x="0" y="0"/>
                </a:moveTo>
                <a:lnTo>
                  <a:pt x="0" y="858012"/>
                </a:lnTo>
                <a:lnTo>
                  <a:pt x="9144000" y="858012"/>
                </a:lnTo>
                <a:lnTo>
                  <a:pt x="9144000" y="0"/>
                </a:lnTo>
                <a:lnTo>
                  <a:pt x="0" y="0"/>
                </a:lnTo>
                <a:close/>
              </a:path>
            </a:pathLst>
          </a:custGeom>
          <a:solidFill>
            <a:srgbClr val="FFFFFF"/>
          </a:solidFill>
        </p:spPr>
        <p:txBody>
          <a:bodyPr wrap="square" lIns="0" tIns="0" rIns="0" bIns="0" rtlCol="0"/>
          <a:lstStyle/>
          <a:p>
            <a:endParaRPr sz="2735"/>
          </a:p>
        </p:txBody>
      </p:sp>
      <p:sp>
        <p:nvSpPr>
          <p:cNvPr id="10" name="object 10"/>
          <p:cNvSpPr txBox="1"/>
          <p:nvPr/>
        </p:nvSpPr>
        <p:spPr>
          <a:xfrm>
            <a:off x="1121287" y="1959584"/>
            <a:ext cx="6901982" cy="3693160"/>
          </a:xfrm>
          <a:prstGeom prst="rect">
            <a:avLst/>
          </a:prstGeom>
        </p:spPr>
        <p:txBody>
          <a:bodyPr vert="horz" wrap="square" lIns="0" tIns="0" rIns="0" bIns="0" rtlCol="0">
            <a:spAutoFit/>
          </a:bodyPr>
          <a:lstStyle/>
          <a:p>
            <a:pPr marL="10795" marR="4445" algn="just"/>
            <a:r>
              <a:rPr lang="en-IN" sz="2395" b="1" i="1" dirty="0" smtClean="0">
                <a:latin typeface="Times New Roman" panose="02020603050405020304"/>
                <a:cs typeface="Times New Roman" panose="02020603050405020304"/>
              </a:rPr>
              <a:t>Ethernet LAN was developed in 1970’s by Robert Metcalfe and David Boggs.</a:t>
            </a:r>
          </a:p>
          <a:p>
            <a:pPr marL="10795" marR="4445" algn="just"/>
            <a:endParaRPr lang="en-IN" sz="2395" b="1" i="1" dirty="0" smtClean="0">
              <a:latin typeface="Times New Roman" panose="02020603050405020304"/>
              <a:cs typeface="Times New Roman" panose="02020603050405020304"/>
            </a:endParaRPr>
          </a:p>
          <a:p>
            <a:pPr marL="10795" marR="4445" algn="just"/>
            <a:r>
              <a:rPr lang="en-IN" sz="2395" b="1" i="1" dirty="0" smtClean="0">
                <a:latin typeface="Times New Roman" panose="02020603050405020304"/>
                <a:cs typeface="Times New Roman" panose="02020603050405020304"/>
              </a:rPr>
              <a:t>Data rate is 10M</a:t>
            </a:r>
            <a:r>
              <a:rPr lang="en-US" altLang="en-IN" sz="2395" b="1" i="1" dirty="0" smtClean="0">
                <a:latin typeface="Times New Roman" panose="02020603050405020304"/>
                <a:cs typeface="Times New Roman" panose="02020603050405020304"/>
              </a:rPr>
              <a:t>bps</a:t>
            </a:r>
          </a:p>
          <a:p>
            <a:pPr marL="10795" marR="4445" algn="just"/>
            <a:endParaRPr lang="en-IN" sz="2395" b="1" i="1" dirty="0">
              <a:latin typeface="Times New Roman" panose="02020603050405020304"/>
              <a:cs typeface="Times New Roman" panose="02020603050405020304"/>
            </a:endParaRPr>
          </a:p>
          <a:p>
            <a:pPr marL="10795" marR="4445" algn="just"/>
            <a:r>
              <a:rPr lang="en-IN" sz="2395" b="1" i="1" dirty="0" smtClean="0">
                <a:latin typeface="Times New Roman" panose="02020603050405020304"/>
                <a:cs typeface="Times New Roman" panose="02020603050405020304"/>
              </a:rPr>
              <a:t>Characteristics:</a:t>
            </a:r>
          </a:p>
          <a:p>
            <a:pPr marL="10795" marR="4445" algn="just"/>
            <a:r>
              <a:rPr lang="en-IN" sz="2395" b="1" i="1" dirty="0" smtClean="0">
                <a:latin typeface="Times New Roman" panose="02020603050405020304"/>
                <a:cs typeface="Times New Roman" panose="02020603050405020304"/>
              </a:rPr>
              <a:t>	Connectionless and unreliable service</a:t>
            </a:r>
          </a:p>
          <a:p>
            <a:pPr marL="10795" marR="4445" algn="just"/>
            <a:r>
              <a:rPr lang="en-IN" sz="2395" b="1" i="1" dirty="0" smtClean="0">
                <a:latin typeface="Times New Roman" panose="02020603050405020304"/>
                <a:cs typeface="Times New Roman" panose="02020603050405020304"/>
              </a:rPr>
              <a:t>	Error detected by CRC</a:t>
            </a:r>
          </a:p>
          <a:p>
            <a:pPr marL="10795" marR="4445" algn="just"/>
            <a:r>
              <a:rPr lang="en-IN" sz="2395" b="1" i="1" dirty="0">
                <a:latin typeface="Times New Roman" panose="02020603050405020304"/>
                <a:cs typeface="Times New Roman" panose="02020603050405020304"/>
              </a:rPr>
              <a:t>	</a:t>
            </a:r>
            <a:r>
              <a:rPr lang="en-IN" sz="2395" b="1" i="1" dirty="0" smtClean="0">
                <a:latin typeface="Times New Roman" panose="02020603050405020304"/>
                <a:cs typeface="Times New Roman" panose="02020603050405020304"/>
              </a:rPr>
              <a:t>Frame ignored upon error</a:t>
            </a:r>
          </a:p>
          <a:p>
            <a:pPr marL="10795" marR="4445" algn="just"/>
            <a:endParaRPr sz="2395" dirty="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533" y="799856"/>
            <a:ext cx="5669699" cy="430887"/>
          </a:xfrm>
          <a:prstGeom prst="rect">
            <a:avLst/>
          </a:prstGeom>
        </p:spPr>
        <p:txBody>
          <a:bodyPr vert="horz" wrap="square" lIns="0" tIns="0" rIns="0" bIns="0" rtlCol="0" anchor="ctr">
            <a:spAutoFit/>
          </a:bodyPr>
          <a:lstStyle/>
          <a:p>
            <a:pPr marL="10795">
              <a:tabLst>
                <a:tab pos="1393825" algn="l"/>
              </a:tabLst>
            </a:pPr>
            <a:r>
              <a:rPr sz="2050" spc="-4" dirty="0">
                <a:solidFill>
                  <a:srgbClr val="3333CC"/>
                </a:solidFill>
              </a:rPr>
              <a:t>	</a:t>
            </a:r>
            <a:r>
              <a:rPr sz="2800" i="1" spc="-4" dirty="0"/>
              <a:t>802.3 MAC</a:t>
            </a:r>
            <a:r>
              <a:rPr sz="2800" i="1" spc="-38" dirty="0"/>
              <a:t> </a:t>
            </a:r>
            <a:r>
              <a:rPr sz="2800" i="1" spc="-4" dirty="0"/>
              <a:t>frame</a:t>
            </a:r>
            <a:endParaRPr sz="2800" dirty="0"/>
          </a:p>
        </p:txBody>
      </p:sp>
      <p:sp>
        <p:nvSpPr>
          <p:cNvPr id="3" name="object 3"/>
          <p:cNvSpPr/>
          <p:nvPr/>
        </p:nvSpPr>
        <p:spPr>
          <a:xfrm>
            <a:off x="807720" y="1739265"/>
            <a:ext cx="7543165" cy="2924810"/>
          </a:xfrm>
          <a:prstGeom prst="rect">
            <a:avLst/>
          </a:prstGeom>
          <a:blipFill>
            <a:blip r:embed="rId2" cstate="print"/>
            <a:stretch>
              <a:fillRect/>
            </a:stretch>
          </a:blipFill>
        </p:spPr>
        <p:txBody>
          <a:bodyPr wrap="square" lIns="0" tIns="0" rIns="0" bIns="0" rtlCol="0"/>
          <a:lstStyle/>
          <a:p>
            <a:endParaRPr sz="2735"/>
          </a:p>
        </p:txBody>
      </p:sp>
      <p:sp>
        <p:nvSpPr>
          <p:cNvPr id="4" name="object 4"/>
          <p:cNvSpPr/>
          <p:nvPr/>
        </p:nvSpPr>
        <p:spPr>
          <a:xfrm>
            <a:off x="792888" y="5804376"/>
            <a:ext cx="7493302" cy="65159"/>
          </a:xfrm>
          <a:custGeom>
            <a:avLst/>
            <a:gdLst/>
            <a:ahLst/>
            <a:cxnLst/>
            <a:rect l="l" t="t" r="r" b="b"/>
            <a:pathLst>
              <a:path w="8763000" h="76200">
                <a:moveTo>
                  <a:pt x="0" y="0"/>
                </a:moveTo>
                <a:lnTo>
                  <a:pt x="0" y="76200"/>
                </a:lnTo>
                <a:lnTo>
                  <a:pt x="8763000" y="76200"/>
                </a:lnTo>
                <a:lnTo>
                  <a:pt x="8763000" y="0"/>
                </a:lnTo>
                <a:lnTo>
                  <a:pt x="0" y="0"/>
                </a:lnTo>
                <a:close/>
              </a:path>
            </a:pathLst>
          </a:custGeom>
          <a:solidFill>
            <a:srgbClr val="FF0000"/>
          </a:solidFill>
        </p:spPr>
        <p:txBody>
          <a:bodyPr wrap="square" lIns="0" tIns="0" rIns="0" bIns="0" rtlCol="0"/>
          <a:lstStyle/>
          <a:p>
            <a:endParaRPr sz="2735"/>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7624" y="548680"/>
            <a:ext cx="6317771" cy="492443"/>
          </a:xfrm>
          <a:prstGeom prst="rect">
            <a:avLst/>
          </a:prstGeom>
        </p:spPr>
        <p:txBody>
          <a:bodyPr vert="horz" wrap="square" lIns="0" tIns="0" rIns="0" bIns="0" rtlCol="0" anchor="ctr">
            <a:spAutoFit/>
          </a:bodyPr>
          <a:lstStyle/>
          <a:p>
            <a:pPr marL="10795">
              <a:tabLst>
                <a:tab pos="1393825" algn="l"/>
              </a:tabLst>
            </a:pPr>
            <a:r>
              <a:rPr sz="3200" i="1" spc="-4" dirty="0" smtClean="0"/>
              <a:t>Minimum </a:t>
            </a:r>
            <a:r>
              <a:rPr sz="3200" i="1" spc="-4" dirty="0"/>
              <a:t>and maximum</a:t>
            </a:r>
            <a:r>
              <a:rPr sz="3200" i="1" spc="-38" dirty="0"/>
              <a:t> </a:t>
            </a:r>
            <a:r>
              <a:rPr sz="3200" i="1" spc="-4" dirty="0"/>
              <a:t>lengths</a:t>
            </a:r>
            <a:endParaRPr sz="3200" dirty="0"/>
          </a:p>
        </p:txBody>
      </p:sp>
      <p:sp>
        <p:nvSpPr>
          <p:cNvPr id="3" name="object 3"/>
          <p:cNvSpPr/>
          <p:nvPr/>
        </p:nvSpPr>
        <p:spPr>
          <a:xfrm>
            <a:off x="858048" y="2575088"/>
            <a:ext cx="7332358" cy="2284480"/>
          </a:xfrm>
          <a:prstGeom prst="rect">
            <a:avLst/>
          </a:prstGeom>
          <a:blipFill>
            <a:blip r:embed="rId2" cstate="print"/>
            <a:stretch>
              <a:fillRect/>
            </a:stretch>
          </a:blipFill>
        </p:spPr>
        <p:txBody>
          <a:bodyPr wrap="square" lIns="0" tIns="0" rIns="0" bIns="0" rtlCol="0"/>
          <a:lstStyle/>
          <a:p>
            <a:endParaRPr sz="2735"/>
          </a:p>
        </p:txBody>
      </p:sp>
      <p:sp>
        <p:nvSpPr>
          <p:cNvPr id="4" name="object 4"/>
          <p:cNvSpPr/>
          <p:nvPr/>
        </p:nvSpPr>
        <p:spPr>
          <a:xfrm>
            <a:off x="792888" y="5804376"/>
            <a:ext cx="7493302" cy="65159"/>
          </a:xfrm>
          <a:custGeom>
            <a:avLst/>
            <a:gdLst/>
            <a:ahLst/>
            <a:cxnLst/>
            <a:rect l="l" t="t" r="r" b="b"/>
            <a:pathLst>
              <a:path w="8763000" h="76200">
                <a:moveTo>
                  <a:pt x="0" y="0"/>
                </a:moveTo>
                <a:lnTo>
                  <a:pt x="0" y="76200"/>
                </a:lnTo>
                <a:lnTo>
                  <a:pt x="8763000" y="76200"/>
                </a:lnTo>
                <a:lnTo>
                  <a:pt x="8763000" y="0"/>
                </a:lnTo>
                <a:lnTo>
                  <a:pt x="0" y="0"/>
                </a:lnTo>
                <a:close/>
              </a:path>
            </a:pathLst>
          </a:custGeom>
          <a:solidFill>
            <a:srgbClr val="FF0000"/>
          </a:solidFill>
        </p:spPr>
        <p:txBody>
          <a:bodyPr wrap="square" lIns="0" tIns="0" rIns="0" bIns="0" rtlCol="0"/>
          <a:lstStyle/>
          <a:p>
            <a:endParaRPr sz="2735"/>
          </a:p>
        </p:txBody>
      </p:sp>
    </p:spTree>
  </p:cSld>
  <p:clrMapOvr>
    <a:masterClrMapping/>
  </p:clrMapOvr>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1490</Words>
  <Application>Microsoft Office PowerPoint</Application>
  <PresentationFormat>On-screen Show (4:3)</PresentationFormat>
  <Paragraphs>229</Paragraphs>
  <Slides>67</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6" baseType="lpstr">
      <vt:lpstr>SimSun</vt:lpstr>
      <vt:lpstr>Arial</vt:lpstr>
      <vt:lpstr>Arial Black</vt:lpstr>
      <vt:lpstr>Times</vt:lpstr>
      <vt:lpstr>Times New Roman</vt:lpstr>
      <vt:lpstr>Verdana</vt:lpstr>
      <vt:lpstr>Wingdings</vt:lpstr>
      <vt:lpstr>1_Default Design</vt:lpstr>
      <vt:lpstr>Bitmap Image</vt:lpstr>
      <vt:lpstr>PowerPoint Presentation</vt:lpstr>
      <vt:lpstr>Agenda</vt:lpstr>
      <vt:lpstr>PowerPoint Presentation</vt:lpstr>
      <vt:lpstr>PowerPoint Presentation</vt:lpstr>
      <vt:lpstr> IEEE standard for LANs</vt:lpstr>
      <vt:lpstr>Ethernet evolution through four generations</vt:lpstr>
      <vt:lpstr>  STANDARD ETHERNET</vt:lpstr>
      <vt:lpstr> 802.3 MAC frame</vt:lpstr>
      <vt:lpstr>Minimum and maximum lengths</vt:lpstr>
      <vt:lpstr>Note</vt:lpstr>
      <vt:lpstr> Example of an Ethernet address in hexadecimal notation</vt:lpstr>
      <vt:lpstr> Unicast and multicast addresses</vt:lpstr>
      <vt:lpstr>Note</vt:lpstr>
      <vt:lpstr>Note</vt:lpstr>
      <vt:lpstr>Example</vt:lpstr>
      <vt:lpstr>Example</vt:lpstr>
      <vt:lpstr>Distinguish Between Unicast, Multicast, and Broadcast Transmission</vt:lpstr>
      <vt:lpstr>PowerPoint Presentation</vt:lpstr>
      <vt:lpstr>UTP cabling</vt:lpstr>
      <vt:lpstr>UTP Cabling</vt:lpstr>
      <vt:lpstr>Access Method</vt:lpstr>
      <vt:lpstr>Efficiency</vt:lpstr>
      <vt:lpstr>Example</vt:lpstr>
      <vt:lpstr>Example</vt:lpstr>
      <vt:lpstr> Categories of Standard Ethernet</vt:lpstr>
      <vt:lpstr>Encoding in a Standard Ethernet implementation</vt:lpstr>
      <vt:lpstr> 10Base5 implementation</vt:lpstr>
      <vt:lpstr> 10Base2 implementation</vt:lpstr>
      <vt:lpstr> 10Base-T implementation</vt:lpstr>
      <vt:lpstr> 10Base-F implementation</vt:lpstr>
      <vt:lpstr> Summary of Standard Ethernet implementations</vt:lpstr>
      <vt:lpstr>  CHANGES IN THE STANDARD</vt:lpstr>
      <vt:lpstr> Sharing bandwidth</vt:lpstr>
      <vt:lpstr> A network with and without a bridge</vt:lpstr>
      <vt:lpstr>Collision domains in an unbridged network and a bridged network</vt:lpstr>
      <vt:lpstr> Switched Ethernet</vt:lpstr>
      <vt:lpstr> Full-duplex switched Ethernet</vt:lpstr>
      <vt:lpstr>  FAST ETHERNET</vt:lpstr>
      <vt:lpstr>  FAST ETHERNET </vt:lpstr>
      <vt:lpstr>  FAST ETHERNET </vt:lpstr>
      <vt:lpstr>  FAST ETHERNET </vt:lpstr>
      <vt:lpstr>  FAST ETHERNET </vt:lpstr>
      <vt:lpstr>Fast Ethernet implementations</vt:lpstr>
      <vt:lpstr>100 Base TX</vt:lpstr>
      <vt:lpstr>100 Base FX</vt:lpstr>
      <vt:lpstr>100 Base T4</vt:lpstr>
      <vt:lpstr>Encoding for Fast Ethernet implementation</vt:lpstr>
      <vt:lpstr> Summary of Fast Ethernet implementations</vt:lpstr>
      <vt:lpstr>  GIGABIT ETHERNET</vt:lpstr>
      <vt:lpstr>  GIGABIT ETHERNET</vt:lpstr>
      <vt:lpstr>  GIGABIT ETHERNET -MAC Sublayer</vt:lpstr>
      <vt:lpstr>Full Duplex Mode</vt:lpstr>
      <vt:lpstr>Note</vt:lpstr>
      <vt:lpstr>Half Duplex Mode</vt:lpstr>
      <vt:lpstr>Traditional Approach</vt:lpstr>
      <vt:lpstr>Carrier Extension </vt:lpstr>
      <vt:lpstr>Frame Bursting</vt:lpstr>
      <vt:lpstr>Physical Layer</vt:lpstr>
      <vt:lpstr> Topologies of Gigabit Ethernet</vt:lpstr>
      <vt:lpstr>Gigabit Ethernet implementations</vt:lpstr>
      <vt:lpstr> Encoding in Gigabit Ethernet implementations</vt:lpstr>
      <vt:lpstr> Summary of Gigabit Ethernet implementations</vt:lpstr>
      <vt:lpstr>10 GIGABIT ETHERNET</vt:lpstr>
      <vt:lpstr>Summary of Ten-Gigabit Ethernet implementations</vt:lpstr>
      <vt:lpstr>Check Your Understanding</vt:lpstr>
      <vt:lpstr>Outcome</vt:lpstr>
      <vt:lpstr>THANK YOU</vt:lpstr>
    </vt:vector>
  </TitlesOfParts>
  <Company>Ashenden Designs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Foundation</dc:title>
  <dc:subject>Computer Networks</dc:subject>
  <dc:creator>Larry L. Peterson and Bruce S. Davie</dc:creator>
  <cp:lastModifiedBy>Admin</cp:lastModifiedBy>
  <cp:revision>572</cp:revision>
  <dcterms:created xsi:type="dcterms:W3CDTF">2008-07-27T22:34:00Z</dcterms:created>
  <dcterms:modified xsi:type="dcterms:W3CDTF">2020-11-20T06:00:36Z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