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7"/>
  </p:handoutMasterIdLst>
  <p:sldIdLst>
    <p:sldId id="270" r:id="rId4"/>
    <p:sldId id="326" r:id="rId6"/>
    <p:sldId id="512" r:id="rId7"/>
    <p:sldId id="547" r:id="rId8"/>
    <p:sldId id="540" r:id="rId9"/>
    <p:sldId id="544" r:id="rId10"/>
    <p:sldId id="545" r:id="rId11"/>
    <p:sldId id="546" r:id="rId12"/>
    <p:sldId id="541" r:id="rId13"/>
    <p:sldId id="542" r:id="rId14"/>
    <p:sldId id="543" r:id="rId15"/>
    <p:sldId id="377" r:id="rId16"/>
  </p:sldIdLst>
  <p:sldSz cx="9144000" cy="6858000" type="screen4x3"/>
  <p:notesSz cx="7099300" cy="1023493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66"/>
    <a:srgbClr val="3399FF"/>
    <a:srgbClr val="0033CC"/>
    <a:srgbClr val="000099"/>
    <a:srgbClr val="808080"/>
    <a:srgbClr val="5F5F5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234"/>
    <p:restoredTop sz="94254"/>
  </p:normalViewPr>
  <p:slideViewPr>
    <p:cSldViewPr showGuides="1">
      <p:cViewPr varScale="1">
        <p:scale>
          <a:sx n="70" d="100"/>
          <a:sy n="70" d="100"/>
        </p:scale>
        <p:origin x="4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-128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28" charset="0"/>
                <a:ea typeface="+mn-ea"/>
                <a:cs typeface="+mn-cs"/>
              </a:rPr>
              <a:t>The University of Adelaide, School of Computer Science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2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-128" charset="0"/>
                <a:cs typeface="+mn-cs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F4F664-1650-487E-AD75-73178DC41CC4}" type="datetime3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28" charset="0"/>
                <a:ea typeface="+mn-ea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28" charset="0"/>
              <a:ea typeface="+mn-ea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-128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28" charset="0"/>
                <a:ea typeface="+mn-ea"/>
                <a:cs typeface="+mn-cs"/>
              </a:rPr>
              <a:t>Chapter 2 — Instructions: Language of the Computer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28" charset="0"/>
              <a:ea typeface="+mn-ea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pitchFamily="-128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502937-4162-4EF3-B0BD-7E4AA460D5D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28" charset="0"/>
                <a:ea typeface="+mn-ea"/>
                <a:cs typeface="Arial" panose="020B0604020202020204" pitchFamily="34" charset="0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28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-128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28" charset="0"/>
                <a:ea typeface="+mn-ea"/>
                <a:cs typeface="+mn-cs"/>
              </a:rPr>
              <a:t>The University of Adelaide, School of Computer Science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28" charset="0"/>
              <a:ea typeface="+mn-ea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-128" charset="0"/>
                <a:cs typeface="+mn-cs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511245-2F95-47BF-8A9E-A618464C88CC}" type="datetime3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28" charset="0"/>
                <a:ea typeface="+mn-ea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28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28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2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2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2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2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2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2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2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2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28" charset="0"/>
              <a:ea typeface="+mn-ea"/>
              <a:cs typeface="+mn-cs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-128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28" charset="0"/>
                <a:ea typeface="+mn-ea"/>
                <a:cs typeface="+mn-cs"/>
              </a:rPr>
              <a:t>Chapter 2 — Instructions: Language of the Computer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28" charset="0"/>
              <a:ea typeface="+mn-ea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pitchFamily="-128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0C3C9C-4F57-4EAF-9DFC-8E5CF829FAB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28" charset="0"/>
                <a:ea typeface="+mn-ea"/>
                <a:cs typeface="Arial" panose="020B0604020202020204" pitchFamily="34" charset="0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28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2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2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2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2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2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 txBox="1">
            <a:spLocks noGrp="1" noChangeArrowheads="1"/>
          </p:cNvSpPr>
          <p:nvPr>
            <p:ph type="hdr" sz="quarter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28" charset="0"/>
                <a:ea typeface="+mn-ea"/>
                <a:cs typeface="+mn-cs"/>
              </a:rPr>
              <a:t>The University of Adelaide, School of Computer Science</a:t>
            </a:r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28" charset="0"/>
              <a:ea typeface="+mn-ea"/>
              <a:cs typeface="+mn-cs"/>
            </a:endParaRPr>
          </a:p>
        </p:txBody>
      </p:sp>
      <p:sp>
        <p:nvSpPr>
          <p:cNvPr id="20483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9CAC58-94A5-469B-8DEA-186603CBD80E}" type="datetime3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28" charset="0"/>
                <a:ea typeface="+mn-ea"/>
                <a:cs typeface="+mn-cs"/>
              </a:rPr>
            </a:fld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28" charset="0"/>
              <a:ea typeface="+mn-ea"/>
              <a:cs typeface="+mn-cs"/>
            </a:endParaRPr>
          </a:p>
        </p:txBody>
      </p:sp>
      <p:sp>
        <p:nvSpPr>
          <p:cNvPr id="20484" name="Rectangle 6"/>
          <p:cNvSpPr txBox="1">
            <a:spLocks noGrp="1" noChangeArrowheads="1"/>
          </p:cNvSpPr>
          <p:nvPr>
            <p:ph type="ftr" sz="quarter"/>
          </p:nvPr>
        </p:nvSpPr>
        <p:spPr bwMode="auto">
          <a:ln/>
        </p:spPr>
        <p:txBody>
          <a:bodyPr wrap="square" lIns="96661" tIns="48331" rIns="96661" bIns="48331" numCol="1" anchor="b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28" charset="0"/>
                <a:ea typeface="+mn-ea"/>
                <a:cs typeface="+mn-cs"/>
              </a:rPr>
              <a:t>Chapter 2 — Instructions: Language of the Computer</a:t>
            </a:r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28" charset="0"/>
              <a:ea typeface="+mn-ea"/>
              <a:cs typeface="+mn-cs"/>
            </a:endParaRPr>
          </a:p>
        </p:txBody>
      </p:sp>
      <p:sp>
        <p:nvSpPr>
          <p:cNvPr id="614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-128" charset="0"/>
              </a:rPr>
            </a:fld>
            <a:endParaRPr lang="en-US" altLang="zh-CN" sz="1300" dirty="0">
              <a:latin typeface="Times New Roman" panose="02020603050405020304" pitchFamily="-128" charset="0"/>
            </a:endParaRPr>
          </a:p>
        </p:txBody>
      </p:sp>
      <p:sp>
        <p:nvSpPr>
          <p:cNvPr id="614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p>
            <a:pPr lvl="0" eaLnBrk="1" hangingPunct="1"/>
            <a:endParaRPr lang="en-AU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  <a:endParaRPr lang="en-US" altLang="en-US" dirty="0"/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  <a:endParaRPr lang="en-US" altLang="en-US" dirty="0"/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  <a:endParaRPr lang="en-US" altLang="en-US" dirty="0"/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  <a:endParaRPr lang="en-US" altLang="en-US" dirty="0"/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41563" y="1916113"/>
            <a:ext cx="6623050" cy="46038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388350" y="6497638"/>
            <a:ext cx="576263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6593B8-455B-4147-8342-0DD5E2CC034A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2800"/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2800"/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41563" y="1916113"/>
            <a:ext cx="6623050" cy="46038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388350" y="6497638"/>
            <a:ext cx="576263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6593B8-455B-4147-8342-0DD5E2CC034A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vmlDrawing" Target="../drawings/vmlDrawing1.vml"/><Relationship Id="rId16" Type="http://schemas.openxmlformats.org/officeDocument/2006/relationships/image" Target="../media/image1.emf"/><Relationship Id="rId15" Type="http://schemas.openxmlformats.org/officeDocument/2006/relationships/oleObject" Target="../embeddings/oleObject1.bin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17" Type="http://schemas.openxmlformats.org/officeDocument/2006/relationships/vmlDrawing" Target="../drawings/vmlDrawing2.vml"/><Relationship Id="rId16" Type="http://schemas.openxmlformats.org/officeDocument/2006/relationships/image" Target="../media/image1.emf"/><Relationship Id="rId15" Type="http://schemas.openxmlformats.org/officeDocument/2006/relationships/oleObject" Target="../embeddings/oleObject2.bin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276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 indent="-285750"/>
            <a:r>
              <a:rPr lang="en-US" dirty="0"/>
              <a:t>Second level</a:t>
            </a:r>
            <a:endParaRPr lang="en-US" dirty="0"/>
          </a:p>
          <a:p>
            <a:pPr lvl="2" indent="-228600"/>
            <a:r>
              <a:rPr lang="en-US" dirty="0"/>
              <a:t>Third level</a:t>
            </a:r>
            <a:endParaRPr lang="en-US" dirty="0"/>
          </a:p>
          <a:p>
            <a:pPr lvl="3" indent="-228600"/>
            <a:r>
              <a:rPr lang="en-US" dirty="0"/>
              <a:t>Fourth level</a:t>
            </a:r>
            <a:endParaRPr lang="en-US" dirty="0"/>
          </a:p>
          <a:p>
            <a:pPr lvl="4" indent="-228600"/>
            <a:r>
              <a:rPr lang="en-US" dirty="0"/>
              <a:t>Fifth level</a:t>
            </a:r>
            <a:endParaRPr lang="en-US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0" y="62293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5" imgW="9538335" imgH="663575" progId="">
                  <p:embed/>
                </p:oleObj>
              </mc:Choice>
              <mc:Fallback>
                <p:oleObj name="" r:id="rId15" imgW="9538335" imgH="663575" progId="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6229350"/>
                        <a:ext cx="91440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6059488"/>
            <a:ext cx="4932363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S.V.JANSI RANI/Assoc Prof /CSE/SSNCE</a:t>
            </a: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6804025" y="6035675"/>
            <a:ext cx="1439863" cy="2755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D55843-A326-468F-ADB2-F18F489A1FD3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r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kumimoji="0" lang="en-US" alt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A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276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 indent="-285750"/>
            <a:r>
              <a:rPr lang="en-US" dirty="0"/>
              <a:t>Second level</a:t>
            </a:r>
            <a:endParaRPr lang="en-US" dirty="0"/>
          </a:p>
          <a:p>
            <a:pPr lvl="2" indent="-228600"/>
            <a:r>
              <a:rPr lang="en-US" dirty="0"/>
              <a:t>Third level</a:t>
            </a:r>
            <a:endParaRPr lang="en-US" dirty="0"/>
          </a:p>
          <a:p>
            <a:pPr lvl="3" indent="-228600"/>
            <a:r>
              <a:rPr lang="en-US" dirty="0"/>
              <a:t>Fourth level</a:t>
            </a:r>
            <a:endParaRPr lang="en-US" dirty="0"/>
          </a:p>
          <a:p>
            <a:pPr lvl="4" indent="-228600"/>
            <a:r>
              <a:rPr lang="en-US" dirty="0"/>
              <a:t>Fifth level</a:t>
            </a:r>
            <a:endParaRPr lang="en-US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0" y="62293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5" imgW="9538335" imgH="663575" progId="">
                  <p:embed/>
                </p:oleObj>
              </mc:Choice>
              <mc:Fallback>
                <p:oleObj name="" r:id="rId15" imgW="9538335" imgH="663575" progId="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6229350"/>
                        <a:ext cx="91440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6059488"/>
            <a:ext cx="4932363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S.V.JANSI RANI/Assoc Prof /CSE/SSNCE</a:t>
            </a: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6804025" y="6035675"/>
            <a:ext cx="143986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D55843-A326-468F-ADB2-F18F489A1FD3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r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/34</a:t>
            </a:r>
            <a:endParaRPr kumimoji="0" lang="en-AU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11"/>
          <p:cNvSpPr/>
          <p:nvPr/>
        </p:nvSpPr>
        <p:spPr>
          <a:xfrm>
            <a:off x="2843213" y="886460"/>
            <a:ext cx="217106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en-GB" dirty="0">
                <a:solidFill>
                  <a:srgbClr val="00009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Link Layer </a:t>
            </a:r>
            <a:endParaRPr lang="en-US" altLang="en-GB" dirty="0">
              <a:solidFill>
                <a:srgbClr val="0000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2" name="Rectangle 12"/>
          <p:cNvSpPr/>
          <p:nvPr/>
        </p:nvSpPr>
        <p:spPr>
          <a:xfrm>
            <a:off x="2843213" y="2060575"/>
            <a:ext cx="5832475" cy="1033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AU" altLang="x-none" sz="1800" dirty="0">
                <a:solidFill>
                  <a:srgbClr val="0066FF"/>
                </a:solidFill>
                <a:latin typeface="Arial" panose="020B0604020202020204" pitchFamily="34" charset="0"/>
              </a:rPr>
              <a:t>S.V.Jansi Rani</a:t>
            </a:r>
            <a:endParaRPr lang="en-AU" altLang="x-none" sz="1800" dirty="0">
              <a:solidFill>
                <a:srgbClr val="0066FF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AU" altLang="x-none" sz="1800" dirty="0">
                <a:solidFill>
                  <a:srgbClr val="0066FF"/>
                </a:solidFill>
                <a:latin typeface="Arial" panose="020B0604020202020204" pitchFamily="34" charset="0"/>
              </a:rPr>
              <a:t>Associate Professor  / CSE</a:t>
            </a:r>
            <a:endParaRPr lang="en-GB" altLang="x-none" sz="18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endParaRPr lang="en-GB" altLang="x-none" sz="1800" dirty="0">
              <a:solidFill>
                <a:srgbClr val="0066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Text Box 13"/>
          <p:cNvSpPr txBox="1"/>
          <p:nvPr/>
        </p:nvSpPr>
        <p:spPr>
          <a:xfrm>
            <a:off x="2268538" y="0"/>
            <a:ext cx="4359275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-128" charset="0"/>
              </a:rPr>
              <a:t>Computer Networks</a:t>
            </a:r>
            <a:endParaRPr lang="en-GB" altLang="x-none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4" name="Rectangle 40"/>
          <p:cNvSpPr txBox="1"/>
          <p:nvPr/>
        </p:nvSpPr>
        <p:spPr>
          <a:xfrm>
            <a:off x="1044575" y="6454775"/>
            <a:ext cx="7272338" cy="358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</a:pPr>
            <a:endParaRPr lang="en-AU" altLang="en-US" sz="12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Media Access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Random Access</a:t>
            </a:r>
            <a:endParaRPr lang="en-US"/>
          </a:p>
          <a:p>
            <a:pPr lvl="1"/>
            <a:r>
              <a:rPr lang="en-US"/>
              <a:t>ALOHA</a:t>
            </a:r>
            <a:endParaRPr lang="en-US"/>
          </a:p>
          <a:p>
            <a:pPr lvl="1"/>
            <a:r>
              <a:rPr lang="en-US"/>
              <a:t>CSMA</a:t>
            </a:r>
            <a:endParaRPr lang="en-US"/>
          </a:p>
          <a:p>
            <a:pPr lvl="1"/>
            <a:r>
              <a:rPr lang="en-US"/>
              <a:t>CSMA/CD</a:t>
            </a:r>
            <a:endParaRPr lang="en-US"/>
          </a:p>
          <a:p>
            <a:pPr lvl="1"/>
            <a:r>
              <a:rPr lang="en-US">
                <a:sym typeface="+mn-ea"/>
              </a:rPr>
              <a:t>CSMA/CA</a:t>
            </a:r>
            <a:endParaRPr lang="en-US"/>
          </a:p>
          <a:p>
            <a:r>
              <a:rPr lang="en-US"/>
              <a:t>Controlled Access</a:t>
            </a:r>
            <a:endParaRPr lang="en-US"/>
          </a:p>
          <a:p>
            <a:pPr lvl="1"/>
            <a:r>
              <a:rPr lang="en-US"/>
              <a:t>Reservation</a:t>
            </a:r>
            <a:endParaRPr lang="en-US"/>
          </a:p>
          <a:p>
            <a:pPr lvl="1"/>
            <a:r>
              <a:rPr lang="en-US"/>
              <a:t>Polling</a:t>
            </a:r>
            <a:endParaRPr lang="en-US"/>
          </a:p>
          <a:p>
            <a:pPr lvl="1"/>
            <a:r>
              <a:rPr lang="en-US"/>
              <a:t>Token Passing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Wired Ethernet - IEEE802.3</a:t>
            </a:r>
            <a:endParaRPr lang="en-US"/>
          </a:p>
          <a:p>
            <a:pPr lvl="1"/>
            <a:r>
              <a:rPr lang="en-US"/>
              <a:t>Standard Ethernet, Fast Ethernet, Gigabit Ethernet</a:t>
            </a:r>
            <a:endParaRPr lang="en-US"/>
          </a:p>
          <a:p>
            <a:r>
              <a:rPr lang="en-US"/>
              <a:t>Wireless LAN - IEEE 802.11</a:t>
            </a:r>
            <a:endParaRPr lang="en-US"/>
          </a:p>
          <a:p>
            <a:pPr lvl="1"/>
            <a:r>
              <a:rPr lang="en-US"/>
              <a:t>BSS, ESS, Hidden terminal problem, Exposed Terminal Problem</a:t>
            </a:r>
            <a:endParaRPr lang="en-US"/>
          </a:p>
          <a:p>
            <a:r>
              <a:rPr lang="en-US"/>
              <a:t>Bluetooth</a:t>
            </a:r>
            <a:endParaRPr lang="en-US"/>
          </a:p>
          <a:p>
            <a:pPr lvl="1"/>
            <a:r>
              <a:rPr lang="en-US"/>
              <a:t>Architecture, piconet, Techniques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Title 5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/>
          <a:p>
            <a:pPr>
              <a:buClrTx/>
              <a:buSzTx/>
              <a:buFontTx/>
            </a:pPr>
            <a:r>
              <a:rPr lang="en-IN" altLang="x-none" sz="5400" b="1" dirty="0"/>
              <a:t>THANK YOU</a:t>
            </a:r>
            <a:endParaRPr lang="en-IN" altLang="x-none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4" descr="Uses and Benefits of Computer Network in Business Applications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900" y="274638"/>
            <a:ext cx="4708525" cy="5803900"/>
          </a:xfrm>
          <a:ln/>
        </p:spPr>
      </p:pic>
      <p:pic>
        <p:nvPicPr>
          <p:cNvPr id="9218" name="Picture 6" descr="Top Team Computer Networks - Home | Faceboo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63" y="488950"/>
            <a:ext cx="4097337" cy="5373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196" name="Rectangle 3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197" name="Rectangle 4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198" name="Rectangle 5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199" name="Rectangle 6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200" name="Rectangle 7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201" name="Rectangle 8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143000" y="0"/>
            <a:ext cx="3600450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-128" charset="0"/>
                <a:ea typeface="+mn-ea"/>
                <a:cs typeface="+mn-cs"/>
              </a:rPr>
              <a:t>Link Layer</a:t>
            </a:r>
            <a:endParaRPr kumimoji="0" lang="en-US" altLang="en-US" sz="3600" b="1" i="1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-128" charset="0"/>
              <a:ea typeface="+mn-ea"/>
              <a:cs typeface="+mn-cs"/>
            </a:endParaRPr>
          </a:p>
        </p:txBody>
      </p:sp>
      <p:sp>
        <p:nvSpPr>
          <p:cNvPr id="8203" name="Rectangle 10"/>
          <p:cNvSpPr/>
          <p:nvPr/>
        </p:nvSpPr>
        <p:spPr>
          <a:xfrm>
            <a:off x="381000" y="1293813"/>
            <a:ext cx="7924800" cy="39693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en-US" altLang="en-US" sz="2800" dirty="0">
                <a:latin typeface="Times New Roman" panose="02020603050405020304" pitchFamily="-128" charset="0"/>
              </a:rPr>
              <a:t>Introduction</a:t>
            </a:r>
            <a:endParaRPr lang="en-US" altLang="en-US" sz="2800" dirty="0">
              <a:latin typeface="Times New Roman" panose="02020603050405020304" pitchFamily="-128" charset="0"/>
            </a:endParaRPr>
          </a:p>
          <a:p>
            <a:pPr algn="just" eaLnBrk="0" hangingPunct="0"/>
            <a:r>
              <a:rPr lang="en-US" altLang="en-US" sz="2800" dirty="0">
                <a:latin typeface="Times New Roman" panose="02020603050405020304" pitchFamily="-128" charset="0"/>
              </a:rPr>
              <a:t>Link-Layer addressing </a:t>
            </a:r>
            <a:endParaRPr lang="en-US" altLang="en-US" sz="2800" dirty="0">
              <a:latin typeface="Times New Roman" panose="02020603050405020304" pitchFamily="-128" charset="0"/>
            </a:endParaRPr>
          </a:p>
          <a:p>
            <a:pPr algn="just" eaLnBrk="0" hangingPunct="0"/>
            <a:r>
              <a:rPr lang="en-US" altLang="en-US" sz="2800" dirty="0">
                <a:latin typeface="Times New Roman" panose="02020603050405020304" pitchFamily="-128" charset="0"/>
              </a:rPr>
              <a:t>DLC services </a:t>
            </a:r>
            <a:endParaRPr lang="en-US" altLang="en-US" sz="2800" dirty="0">
              <a:latin typeface="Times New Roman" panose="02020603050405020304" pitchFamily="-128" charset="0"/>
            </a:endParaRPr>
          </a:p>
          <a:p>
            <a:pPr algn="just" eaLnBrk="0" hangingPunct="0"/>
            <a:r>
              <a:rPr lang="en-US" altLang="en-US" sz="2800" dirty="0">
                <a:latin typeface="Times New Roman" panose="02020603050405020304" pitchFamily="-128" charset="0"/>
              </a:rPr>
              <a:t>Data-Link layer Protocols -- HDLC --PPP</a:t>
            </a:r>
            <a:endParaRPr lang="en-US" altLang="en-US" sz="2800" dirty="0">
              <a:latin typeface="Times New Roman" panose="02020603050405020304" pitchFamily="-128" charset="0"/>
            </a:endParaRPr>
          </a:p>
          <a:p>
            <a:pPr algn="just" eaLnBrk="0" hangingPunct="0"/>
            <a:r>
              <a:rPr lang="en-US" altLang="en-US" sz="2800" dirty="0">
                <a:latin typeface="Times New Roman" panose="02020603050405020304" pitchFamily="-128" charset="0"/>
              </a:rPr>
              <a:t>Media access control </a:t>
            </a:r>
            <a:endParaRPr lang="en-US" altLang="en-US" sz="2800" dirty="0">
              <a:latin typeface="Times New Roman" panose="02020603050405020304" pitchFamily="-128" charset="0"/>
            </a:endParaRPr>
          </a:p>
          <a:p>
            <a:pPr algn="just" eaLnBrk="0" hangingPunct="0"/>
            <a:r>
              <a:rPr lang="en-US" altLang="en-US" sz="2800" dirty="0">
                <a:latin typeface="Times New Roman" panose="02020603050405020304" pitchFamily="-128" charset="0"/>
              </a:rPr>
              <a:t>Wired LANs: Ethernet </a:t>
            </a:r>
            <a:endParaRPr lang="en-US" altLang="en-US" sz="2800" dirty="0">
              <a:latin typeface="Times New Roman" panose="02020603050405020304" pitchFamily="-128" charset="0"/>
            </a:endParaRPr>
          </a:p>
          <a:p>
            <a:pPr algn="just" eaLnBrk="0" hangingPunct="0"/>
            <a:r>
              <a:rPr lang="en-US" altLang="en-US" sz="2800" dirty="0">
                <a:latin typeface="Times New Roman" panose="02020603050405020304" pitchFamily="-128" charset="0"/>
              </a:rPr>
              <a:t>Wireless LANs : IEEE 802.11 </a:t>
            </a:r>
            <a:endParaRPr lang="en-US" altLang="en-US" sz="2800" dirty="0">
              <a:latin typeface="Times New Roman" panose="02020603050405020304" pitchFamily="-128" charset="0"/>
            </a:endParaRPr>
          </a:p>
          <a:p>
            <a:pPr algn="just" eaLnBrk="0" hangingPunct="0"/>
            <a:r>
              <a:rPr lang="en-US" altLang="en-US" sz="2800" dirty="0">
                <a:latin typeface="Times New Roman" panose="02020603050405020304" pitchFamily="-128" charset="0"/>
              </a:rPr>
              <a:t>Bluetooth</a:t>
            </a:r>
            <a:endParaRPr lang="en-US" altLang="en-US" sz="2800" dirty="0">
              <a:latin typeface="Times New Roman" panose="02020603050405020304" pitchFamily="-128" charset="0"/>
            </a:endParaRPr>
          </a:p>
          <a:p>
            <a:pPr algn="just" eaLnBrk="0" hangingPunct="0"/>
            <a:r>
              <a:rPr lang="en-US" altLang="en-US" sz="2800" dirty="0">
                <a:latin typeface="Times New Roman" panose="02020603050405020304" pitchFamily="-128" charset="0"/>
              </a:rPr>
              <a:t>Connecting devices. </a:t>
            </a:r>
            <a:endParaRPr lang="en-US" altLang="en-US" sz="2800" dirty="0">
              <a:latin typeface="Times New Roman" panose="02020603050405020304" pitchFamily="-12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4800" y="-66675"/>
            <a:ext cx="9753600" cy="6991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dirty="0">
                <a:latin typeface="Times New Roman" panose="02020603050405020304" pitchFamily="-128" charset="0"/>
                <a:sym typeface="+mn-ea"/>
              </a:rPr>
              <a:t> Link-Layer addressing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114300" indent="-457200" algn="just" defTabSz="914400">
              <a:buClrTx/>
              <a:buSzTx/>
            </a:pPr>
            <a:r>
              <a:rPr lang="en-US" altLang="en-US" sz="3200" kern="1200" dirty="0">
                <a:latin typeface="Times-Roman"/>
              </a:rPr>
              <a:t>Unicast </a:t>
            </a:r>
            <a:endParaRPr lang="en-US" altLang="en-US" sz="3200" kern="1200" dirty="0">
              <a:latin typeface="Times-Roman"/>
            </a:endParaRPr>
          </a:p>
          <a:p>
            <a:pPr marL="114300" indent="-457200" algn="just" defTabSz="914400">
              <a:buClrTx/>
              <a:buSzTx/>
            </a:pPr>
            <a:r>
              <a:rPr lang="en-US" altLang="en-US" sz="3200" kern="1200" dirty="0">
                <a:latin typeface="Times-Roman"/>
              </a:rPr>
              <a:t>Multicast</a:t>
            </a:r>
            <a:endParaRPr lang="en-US" altLang="en-US" sz="3200" kern="1200" dirty="0">
              <a:latin typeface="Times-Roman"/>
            </a:endParaRPr>
          </a:p>
          <a:p>
            <a:pPr marL="114300" indent="-457200" algn="just" defTabSz="914400">
              <a:buClrTx/>
              <a:buSzTx/>
            </a:pPr>
            <a:r>
              <a:rPr lang="en-US" altLang="en-US" sz="3200" kern="1200" dirty="0">
                <a:latin typeface="Times-Roman"/>
              </a:rPr>
              <a:t>Broadcast</a:t>
            </a:r>
            <a:endParaRPr lang="en-US" altLang="en-US" sz="3200" kern="1200" dirty="0">
              <a:latin typeface="Times-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911362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 eaLnBrk="0" hangingPunct="0"/>
            <a:endParaRPr lang="en-US" altLang="en-US" i="0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-128" charset="0"/>
            </a:endParaRPr>
          </a:p>
        </p:txBody>
      </p:sp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3455670" cy="1076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marL="0" lvl="2" indent="0" eaLnBrk="0" hangingPunct="0"/>
            <a:r>
              <a:rPr lang="en-US" altLang="en-US" i="0" dirty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  INTRODUCTION</a:t>
            </a:r>
            <a:endParaRPr lang="en-US" altLang="en-US" i="0" dirty="0">
              <a:effectLst>
                <a:outerShdw blurRad="38100" dist="38100" dir="2700000">
                  <a:srgbClr val="C0C0C0"/>
                </a:outerShdw>
              </a:effectLst>
              <a:latin typeface="Times" pitchFamily="18" charset="0"/>
            </a:endParaRPr>
          </a:p>
          <a:p>
            <a:pPr marL="0" lvl="2" indent="0" eaLnBrk="0" hangingPunct="0"/>
            <a:endParaRPr lang="en-US" altLang="en-US" i="0" dirty="0">
              <a:effectLst>
                <a:outerShdw blurRad="38100" dist="38100" dir="2700000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6149" name="Text Box 4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endParaRPr lang="en-US" altLang="en-US" sz="1800" i="0" dirty="0">
              <a:latin typeface="Times New Roman" panose="02020603050405020304" pitchFamily="-128" charset="0"/>
            </a:endParaRPr>
          </a:p>
        </p:txBody>
      </p:sp>
      <p:sp>
        <p:nvSpPr>
          <p:cNvPr id="6150" name="Rectangle 8"/>
          <p:cNvSpPr/>
          <p:nvPr/>
        </p:nvSpPr>
        <p:spPr>
          <a:xfrm>
            <a:off x="381000" y="1658938"/>
            <a:ext cx="80772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en-US" altLang="en-US" dirty="0">
                <a:latin typeface="Times-Roman"/>
              </a:rPr>
              <a:t>The Internet is a combination of networks glued together by connecting devices (routers or switches). If a packet is to travel from a host to another host, it needs to pass through these networks. </a:t>
            </a:r>
            <a:endParaRPr lang="en-US" altLang="en-US" dirty="0">
              <a:latin typeface="Times-Roman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7171" name="Rectangle 14"/>
          <p:cNvSpPr/>
          <p:nvPr/>
        </p:nvSpPr>
        <p:spPr>
          <a:xfrm>
            <a:off x="152400" y="133985"/>
            <a:ext cx="81534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en-US" altLang="en-US" sz="2000" dirty="0">
                <a:latin typeface="Times-BoldItalic"/>
              </a:rPr>
              <a:t>Communication at the data-link layer</a:t>
            </a:r>
            <a:endParaRPr lang="en-US" altLang="en-US" sz="2000" dirty="0">
              <a:latin typeface="Times-BoldItalic"/>
            </a:endParaRPr>
          </a:p>
        </p:txBody>
      </p:sp>
      <p:pic>
        <p:nvPicPr>
          <p:cNvPr id="7172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338" y="838200"/>
            <a:ext cx="5160962" cy="5480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5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447800"/>
            <a:ext cx="2171700" cy="4794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9219" name="Rectangle 14"/>
          <p:cNvSpPr/>
          <p:nvPr/>
        </p:nvSpPr>
        <p:spPr>
          <a:xfrm>
            <a:off x="152400" y="133985"/>
            <a:ext cx="81534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en-US" altLang="en-US" sz="2000" dirty="0">
                <a:solidFill>
                  <a:srgbClr val="FF0000"/>
                </a:solidFill>
                <a:latin typeface="Times-BoldItalic"/>
              </a:rPr>
              <a:t> </a:t>
            </a:r>
            <a:r>
              <a:rPr lang="en-US" altLang="en-US" sz="2000" dirty="0">
                <a:latin typeface="Times-BoldItalic"/>
              </a:rPr>
              <a:t>Nodes and Links</a:t>
            </a:r>
            <a:endParaRPr lang="en-US" altLang="en-US" sz="2000" dirty="0">
              <a:latin typeface="Times-BoldItalic"/>
            </a:endParaRPr>
          </a:p>
        </p:txBody>
      </p:sp>
      <p:pic>
        <p:nvPicPr>
          <p:cNvPr id="922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13" y="1958975"/>
            <a:ext cx="8308975" cy="2940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Services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Framing</a:t>
            </a:r>
            <a:endParaRPr lang="en-US"/>
          </a:p>
          <a:p>
            <a:r>
              <a:rPr lang="en-US"/>
              <a:t>Flow Control</a:t>
            </a:r>
            <a:endParaRPr lang="en-US"/>
          </a:p>
          <a:p>
            <a:pPr lvl="1"/>
            <a:r>
              <a:rPr lang="en-US"/>
              <a:t>Simple Protocol</a:t>
            </a:r>
            <a:endParaRPr lang="en-US"/>
          </a:p>
          <a:p>
            <a:pPr lvl="1"/>
            <a:r>
              <a:rPr lang="en-US"/>
              <a:t>Stop and wait Protocol</a:t>
            </a:r>
            <a:endParaRPr lang="en-US"/>
          </a:p>
          <a:p>
            <a:pPr lvl="1"/>
            <a:r>
              <a:rPr lang="en-US"/>
              <a:t>Go back N ARQ</a:t>
            </a:r>
            <a:endParaRPr lang="en-US"/>
          </a:p>
          <a:p>
            <a:pPr lvl="1"/>
            <a:r>
              <a:rPr lang="en-US"/>
              <a:t>Selective Repeat ARQ</a:t>
            </a:r>
            <a:endParaRPr lang="en-US"/>
          </a:p>
          <a:p>
            <a:r>
              <a:rPr lang="en-US"/>
              <a:t>DL Protocol</a:t>
            </a:r>
            <a:endParaRPr lang="en-US"/>
          </a:p>
          <a:p>
            <a:pPr lvl="1"/>
            <a:r>
              <a:rPr lang="en-US" sz="1800"/>
              <a:t>HDLC</a:t>
            </a:r>
            <a:endParaRPr lang="en-US" sz="1800"/>
          </a:p>
          <a:p>
            <a:pPr lvl="1"/>
            <a:r>
              <a:rPr lang="en-US" sz="1800"/>
              <a:t>PPP</a:t>
            </a:r>
            <a:endParaRPr lang="en-US"/>
          </a:p>
          <a:p>
            <a:r>
              <a:rPr lang="en-US"/>
              <a:t>Error Control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WPS Presentation</Application>
  <PresentationFormat>On-screen Show (4:3)</PresentationFormat>
  <Paragraphs>82</Paragraphs>
  <Slides>12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37" baseType="lpstr">
      <vt:lpstr>Arial</vt:lpstr>
      <vt:lpstr>SimSun</vt:lpstr>
      <vt:lpstr>Wingdings</vt:lpstr>
      <vt:lpstr>Arial Black</vt:lpstr>
      <vt:lpstr>Verdana</vt:lpstr>
      <vt:lpstr>Times New Roman</vt:lpstr>
      <vt:lpstr>Times</vt:lpstr>
      <vt:lpstr>Times-Roman</vt:lpstr>
      <vt:lpstr>Times-Bold</vt:lpstr>
      <vt:lpstr>Segoe Print</vt:lpstr>
      <vt:lpstr>Tahoma</vt:lpstr>
      <vt:lpstr>Microsoft YaHei</vt:lpstr>
      <vt:lpstr>Arial Unicode MS</vt:lpstr>
      <vt:lpstr>Times</vt:lpstr>
      <vt:lpstr>Aharoni</vt:lpstr>
      <vt:lpstr>Palatino</vt:lpstr>
      <vt:lpstr>Adobe Fangsong Std R</vt:lpstr>
      <vt:lpstr>Baby Kruffy</vt:lpstr>
      <vt:lpstr>Times-BoldItalic</vt:lpstr>
      <vt:lpstr>Baby Kruffy</vt:lpstr>
      <vt:lpstr>Adobe Gothic Std B</vt:lpstr>
      <vt:lpstr>Yu Gothic</vt:lpstr>
      <vt:lpstr>Palatino Linotype</vt:lpstr>
      <vt:lpstr>1_Default Design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Foundation</dc:title>
  <dc:creator>Larry L. Peterson and Bruce S. Davie</dc:creator>
  <dc:subject>Computer Networks</dc:subject>
  <cp:lastModifiedBy>kjkev</cp:lastModifiedBy>
  <cp:revision>364</cp:revision>
  <dcterms:created xsi:type="dcterms:W3CDTF">2008-07-27T22:34:41Z</dcterms:created>
  <dcterms:modified xsi:type="dcterms:W3CDTF">2020-08-21T16:35:28Z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