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6" r:id="rId3"/>
    <p:sldId id="940" r:id="rId5"/>
    <p:sldId id="834" r:id="rId6"/>
    <p:sldId id="835" r:id="rId7"/>
    <p:sldId id="535" r:id="rId8"/>
    <p:sldId id="838" r:id="rId9"/>
    <p:sldId id="839" r:id="rId10"/>
    <p:sldId id="876" r:id="rId11"/>
    <p:sldId id="882" r:id="rId12"/>
    <p:sldId id="840" r:id="rId13"/>
    <p:sldId id="877" r:id="rId14"/>
    <p:sldId id="865" r:id="rId15"/>
    <p:sldId id="878" r:id="rId16"/>
    <p:sldId id="883" r:id="rId17"/>
    <p:sldId id="841" r:id="rId18"/>
    <p:sldId id="866" r:id="rId19"/>
    <p:sldId id="842" r:id="rId20"/>
    <p:sldId id="884" r:id="rId21"/>
    <p:sldId id="885" r:id="rId22"/>
    <p:sldId id="843" r:id="rId23"/>
    <p:sldId id="844" r:id="rId24"/>
    <p:sldId id="845" r:id="rId25"/>
    <p:sldId id="846" r:id="rId26"/>
    <p:sldId id="847" r:id="rId27"/>
    <p:sldId id="848" r:id="rId28"/>
    <p:sldId id="880" r:id="rId29"/>
    <p:sldId id="849" r:id="rId30"/>
    <p:sldId id="850" r:id="rId31"/>
    <p:sldId id="851" r:id="rId32"/>
    <p:sldId id="867" r:id="rId33"/>
    <p:sldId id="868" r:id="rId34"/>
    <p:sldId id="852" r:id="rId35"/>
    <p:sldId id="836" r:id="rId36"/>
    <p:sldId id="853" r:id="rId37"/>
    <p:sldId id="854" r:id="rId38"/>
    <p:sldId id="855" r:id="rId39"/>
    <p:sldId id="837" r:id="rId40"/>
    <p:sldId id="869" r:id="rId41"/>
    <p:sldId id="856" r:id="rId42"/>
    <p:sldId id="870" r:id="rId43"/>
    <p:sldId id="857" r:id="rId44"/>
    <p:sldId id="871" r:id="rId45"/>
    <p:sldId id="872" r:id="rId46"/>
    <p:sldId id="858" r:id="rId47"/>
    <p:sldId id="859" r:id="rId48"/>
    <p:sldId id="860" r:id="rId49"/>
    <p:sldId id="861" r:id="rId50"/>
    <p:sldId id="862" r:id="rId51"/>
    <p:sldId id="863" r:id="rId52"/>
    <p:sldId id="864" r:id="rId53"/>
    <p:sldId id="873" r:id="rId54"/>
    <p:sldId id="833" r:id="rId55"/>
    <p:sldId id="874" r:id="rId56"/>
    <p:sldId id="875" r:id="rId57"/>
    <p:sldId id="881" r:id="rId5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1" u="none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95"/>
    <p:restoredTop sz="94679"/>
  </p:normalViewPr>
  <p:slideViewPr>
    <p:cSldViewPr showGuides="1">
      <p:cViewPr>
        <p:scale>
          <a:sx n="75" d="100"/>
          <a:sy n="75" d="100"/>
        </p:scale>
        <p:origin x="-1027" y="-1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62562" name="Header Placeholder 9625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sz="1200" b="0" i="0" dirty="0"/>
          </a:p>
        </p:txBody>
      </p:sp>
      <p:sp>
        <p:nvSpPr>
          <p:cNvPr id="962563" name="Date Placeholder 96256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sz="1200" b="0" i="0" dirty="0"/>
          </a:p>
        </p:txBody>
      </p:sp>
      <p:sp>
        <p:nvSpPr>
          <p:cNvPr id="962564" name="Slide Image Placeholder 96256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2565" name="Text Placeholder 96256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962566" name="Footer Placeholder 96256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sz="1200" b="0" i="0" dirty="0"/>
          </a:p>
        </p:txBody>
      </p:sp>
      <p:sp>
        <p:nvSpPr>
          <p:cNvPr id="962567" name="Slide Number Placeholder 96256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83746" name="Slide Image Placeholder 118374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83747" name="Text Placeholder 11837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89538" name="Slide Image Placeholder 108953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89539" name="Text Placeholder 10895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65314" name="Slide Image Placeholder 116531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65315" name="Text Placeholder 11653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40738" name="Slide Image Placeholder 114073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40739" name="Text Placeholder 11407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67362" name="Slide Image Placeholder 116736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67363" name="Text Placeholder 11673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77602" name="Slide Image Placeholder 117760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77603" name="Text Placeholder 11776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91586" name="Slide Image Placeholder 109158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91587" name="Text Placeholder 10915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42786" name="Slide Image Placeholder 114278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42787" name="Text Placeholder 11427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93634" name="Slide Image Placeholder 109363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93635" name="Text Placeholder 10936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79650" name="Slide Image Placeholder 11796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79651" name="Text Placeholder 11796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81698" name="Slide Image Placeholder 118169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81699" name="Text Placeholder 11816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 txBox="1">
            <a:spLocks noGrp="1" noChangeArrowheads="1"/>
          </p:cNvSpPr>
          <p:nvPr>
            <p:ph type="hdr" sz="quarter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University of Adelaide, School of Computer Science</a:t>
            </a: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3" name="Rectangle 3"/>
          <p:cNvSpPr txBox="1">
            <a:spLocks noGrp="1" noChangeArrowheads="1"/>
          </p:cNvSpPr>
          <p:nvPr>
            <p:ph type="dt" sz="half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9CAC58-94A5-469B-8DEA-186603CBD80E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6"/>
          <p:cNvSpPr txBox="1">
            <a:spLocks noGrp="1" noChangeArrowheads="1"/>
          </p:cNvSpPr>
          <p:nvPr>
            <p:ph type="ftr" sz="quarter"/>
          </p:nvPr>
        </p:nvSpPr>
        <p:spPr bwMode="auto"/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2 — Instructions: Language of the Computer</a:t>
            </a: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61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50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/>
          <a:p>
            <a:pPr lvl="0" eaLnBrk="1" hangingPunct="1"/>
            <a:endParaRPr lang="en-AU" altLang="x-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95682" name="Slide Image Placeholder 109568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95683" name="Text Placeholder 10956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97730" name="Slide Image Placeholder 109772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97731" name="Text Placeholder 10977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99778" name="Slide Image Placeholder 109977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99779" name="Text Placeholder 10997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01826" name="Slide Image Placeholder 110182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01827" name="Text Placeholder 11018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03874" name="Slide Image Placeholder 11038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03875" name="Text Placeholder 11038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05922" name="Slide Image Placeholder 110592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05923" name="Text Placeholder 11059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71458" name="Slide Image Placeholder 117145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71459" name="Text Placeholder 11714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07970" name="Slide Image Placeholder 110796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07971" name="Text Placeholder 11079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10018" name="Slide Image Placeholder 111001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10019" name="Text Placeholder 11100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12066" name="Slide Image Placeholder 111206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12067" name="Text Placeholder 11120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77250" name="Slide Image Placeholder 10772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77251" name="Text Placeholder 10772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44834" name="Slide Image Placeholder 114483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44835" name="Text Placeholder 11448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46882" name="Slide Image Placeholder 114688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46883" name="Text Placeholder 11468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14114" name="Slide Image Placeholder 111411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14115" name="Text Placeholder 11141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81346" name="Slide Image Placeholder 108134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81347" name="Text Placeholder 10813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16162" name="Slide Image Placeholder 111616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16163" name="Text Placeholder 11161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18210" name="Slide Image Placeholder 111820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18211" name="Text Placeholder 11182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20258" name="Slide Image Placeholder 112025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0259" name="Text Placeholder 11202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83394" name="Slide Image Placeholder 108339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83395" name="Text Placeholder 10833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48930" name="Slide Image Placeholder 114892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48931" name="Text Placeholder 11489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22306" name="Slide Image Placeholder 11223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2307" name="Text Placeholder 11223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79298" name="Slide Image Placeholder 107929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79299" name="Text Placeholder 10792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50978" name="Slide Image Placeholder 115097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50979" name="Text Placeholder 11509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24354" name="Slide Image Placeholder 112435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4355" name="Text Placeholder 11243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53026" name="Slide Image Placeholder 115302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53027" name="Text Placeholder 11530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55074" name="Slide Image Placeholder 11550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55075" name="Text Placeholder 11550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26402" name="Slide Image Placeholder 112640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6403" name="Text Placeholder 11264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28450" name="Slide Image Placeholder 11284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8451" name="Text Placeholder 11284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30498" name="Slide Image Placeholder 113049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30499" name="Text Placeholder 11304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32546" name="Slide Image Placeholder 113254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32547" name="Text Placeholder 11325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34594" name="Slide Image Placeholder 113459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34595" name="Text Placeholder 11345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36642" name="Slide Image Placeholder 113664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36643" name="Text Placeholder 11366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964610" name="Slide Image Placeholder 96460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64611" name="Text Placeholder 9646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38690" name="Slide Image Placeholder 113868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38691" name="Text Placeholder 11386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57122" name="Slide Image Placeholder 115712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57123" name="Text Placeholder 11571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58818" name="Slide Image Placeholder 105881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58819" name="Text Placeholder 10588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59170" name="Slide Image Placeholder 115916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59171" name="Text Placeholder 1159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61218" name="Slide Image Placeholder 116121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61219" name="Text Placeholder 11612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73506" name="Slide Image Placeholder 11735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73507" name="Text Placeholder 11735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85442" name="Slide Image Placeholder 108544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85443" name="Text Placeholder 10854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087490" name="Slide Image Placeholder 108748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87491" name="Text Placeholder 10874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63266" name="Slide Image Placeholder 116326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63267" name="Text Placeholder 11632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sz="1200" b="0" i="0" dirty="0"/>
            </a:fld>
            <a:endParaRPr lang="en-US" sz="1200" b="0" i="0" dirty="0"/>
          </a:p>
        </p:txBody>
      </p:sp>
      <p:sp>
        <p:nvSpPr>
          <p:cNvPr id="1175554" name="Slide Image Placeholder 117555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75555" name="Text Placeholder 1175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10946" name="Group 21094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21094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s 21094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0949" name="Rectangles 21094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210950" name="Group 21094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s 21095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0952" name="Rectangles 21095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210953" name="Rectangles 21095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0954" name="Rectangles 21095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10955" name="Rectangles 21095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10956" name="Title 210955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210957" name="Subtitle 2109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210958" name="Date Placeholder 21095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10959" name="Footer Placeholder 21095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10960" name="Slide Number Placeholder 21095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10961" name="Text Box 210960"/>
          <p:cNvSpPr txBox="1"/>
          <p:nvPr userDrawn="1"/>
        </p:nvSpPr>
        <p:spPr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210962" name="Text Box 210961"/>
          <p:cNvSpPr txBox="1"/>
          <p:nvPr userDrawn="1"/>
        </p:nvSpPr>
        <p:spPr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936" name="Slide Number Placeholder 209935"/>
          <p:cNvSpPr>
            <a:spLocks noGrp="1"/>
          </p:cNvSpPr>
          <p:nvPr>
            <p:ph type="sldNum" sz="quarter" idx="4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20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1" u="none" kern="1200" baseline="-100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1" u="none" kern="1200" baseline="-100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1" u="none" kern="1200" baseline="-100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1" u="none" kern="1200" baseline="-100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1" u="none" kern="1200" baseline="-100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1" u="none" kern="1200" baseline="-100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1" u="none" kern="1200" baseline="-100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1" u="none" kern="1200" baseline="-100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1182722" name="Content Placeholder 1182721" descr="Forouzan4e07_banner"/>
          <p:cNvPicPr>
            <a:picLocks noGrp="1"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1096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82723" name="Rectangles 1182722"/>
          <p:cNvSpPr/>
          <p:nvPr/>
        </p:nvSpPr>
        <p:spPr>
          <a:xfrm>
            <a:off x="1143000" y="2514600"/>
            <a:ext cx="6858000" cy="1736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panose="020B0604020202020204" pitchFamily="34" charset="0"/>
              </a:rPr>
              <a:t>Chapter 12</a:t>
            </a:r>
            <a:endParaRPr lang="en-US" altLang="en-US" sz="4400" i="0" baseline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 sz="2000" i="0" baseline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sz="4400" i="0" baseline="0">
                <a:latin typeface="Arial" panose="020B0604020202020204" pitchFamily="34" charset="0"/>
              </a:rPr>
              <a:t>Multiple Access</a:t>
            </a:r>
            <a:endParaRPr sz="4400" i="0" baseline="0">
              <a:latin typeface="Arial" panose="020B0604020202020204" pitchFamily="34" charset="0"/>
            </a:endParaRPr>
          </a:p>
        </p:txBody>
      </p:sp>
      <p:sp>
        <p:nvSpPr>
          <p:cNvPr id="1182724" name="Text Box 1182723"/>
          <p:cNvSpPr txBox="1"/>
          <p:nvPr/>
        </p:nvSpPr>
        <p:spPr>
          <a:xfrm>
            <a:off x="0" y="6507163"/>
            <a:ext cx="91440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sz="1200" b="0" i="0" baseline="0"/>
              <a:t>Copyright © The McGraw-Hill Companies, Inc. Permission required for reproduction or display.</a:t>
            </a:r>
            <a:endParaRPr sz="1200" b="0" i="0" baseline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88514" name="Straight Connector 108851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8515" name="Straight Connector 108851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8516" name="Text Box 1088515"/>
          <p:cNvSpPr txBox="1"/>
          <p:nvPr/>
        </p:nvSpPr>
        <p:spPr>
          <a:xfrm>
            <a:off x="304800" y="381000"/>
            <a:ext cx="62690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12.5  </a:t>
            </a:r>
            <a:r>
              <a:rPr sz="2000" baseline="0"/>
              <a:t>Vulnerable time for pure ALOHA protocol</a:t>
            </a:r>
            <a:endParaRPr sz="2000" baseline="0"/>
          </a:p>
        </p:txBody>
      </p:sp>
      <p:sp>
        <p:nvSpPr>
          <p:cNvPr id="1088517" name="Straight Connector 1088516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88520" name="Picture 10885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063" y="1376363"/>
            <a:ext cx="6992937" cy="4491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64290" name="Rectangles 1164289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4291" name="Rectangles 1164290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4292" name="Rectangles 1164291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4293" name="Rectangles 1164292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4294" name="Rectangles 1164293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4295" name="Rectangles 1164294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4296" name="Rectangles 116429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4297" name="Rectangles 1164296"/>
          <p:cNvSpPr/>
          <p:nvPr/>
        </p:nvSpPr>
        <p:spPr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/>
              <a:t>A pure ALOHA network transmits 200-bit frames on a shared channel of 200 kbps. What is the requirement to make this frame collision-free?</a:t>
            </a:r>
            <a:endParaRPr baseline="0"/>
          </a:p>
        </p:txBody>
      </p:sp>
      <p:sp>
        <p:nvSpPr>
          <p:cNvPr id="1164298" name="Text Box 1164297"/>
          <p:cNvSpPr txBox="1"/>
          <p:nvPr/>
        </p:nvSpPr>
        <p:spPr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12.2</a:t>
            </a:r>
            <a:endParaRPr sz="3200" baseline="0">
              <a:solidFill>
                <a:schemeClr val="hlink"/>
              </a:solidFill>
            </a:endParaRPr>
          </a:p>
        </p:txBody>
      </p:sp>
      <p:sp>
        <p:nvSpPr>
          <p:cNvPr id="1164299" name="Rectangles 1164298"/>
          <p:cNvSpPr/>
          <p:nvPr/>
        </p:nvSpPr>
        <p:spPr>
          <a:xfrm>
            <a:off x="152400" y="2819400"/>
            <a:ext cx="8839200" cy="30813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>
                <a:solidFill>
                  <a:schemeClr val="hlink"/>
                </a:solidFill>
              </a:rPr>
              <a:t>Solution</a:t>
            </a:r>
            <a:endParaRPr baseline="0">
              <a:solidFill>
                <a:schemeClr val="hlink"/>
              </a:solidFill>
            </a:endParaRPr>
          </a:p>
          <a:p>
            <a:pPr algn="just"/>
            <a:r>
              <a:rPr baseline="0" err="1"/>
              <a:t>Average frame transmission time T</a:t>
            </a:r>
            <a:r>
              <a:rPr baseline="-12000" err="1"/>
              <a:t>fr</a:t>
            </a:r>
            <a:r>
              <a:rPr baseline="0"/>
              <a:t> is 200 bits/200 kbps or 1 ms. The vulnerable time is  2 × 1 ms = 2 ms. This means no station should send later than 1 ms before this station starts transmission and no station should start sending during the one 1-ms period that this station is sending.</a:t>
            </a:r>
            <a:endParaRPr baseline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39714" name="Rectangles 113971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15" name="Rectangles 113971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16" name="Rectangles 113971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17" name="Rectangles 113971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18" name="Rectangles 113971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19" name="Rectangles 113971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20" name="Rectangles 113971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39721" name="Straight Connector 1139720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9722" name="Straight Connector 1139721"/>
          <p:cNvSpPr/>
          <p:nvPr/>
        </p:nvSpPr>
        <p:spPr>
          <a:xfrm>
            <a:off x="458788" y="4953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9723" name="Rectangles 1139722"/>
          <p:cNvSpPr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p>
            <a:pPr algn="ctr"/>
            <a:r>
              <a:rPr sz="3200" i="0" baseline="0">
                <a:latin typeface="Arial" panose="020B0604020202020204" pitchFamily="34" charset="0"/>
              </a:rPr>
              <a:t>The throughput for pure ALOHA is </a:t>
            </a:r>
            <a:br>
              <a:rPr sz="3200" i="0" baseline="0">
                <a:latin typeface="Arial" panose="020B0604020202020204" pitchFamily="34" charset="0"/>
              </a:rPr>
            </a:br>
            <a:r>
              <a:rPr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 = G × e </a:t>
            </a:r>
            <a:r>
              <a:rPr sz="3200" i="0" baseline="30000">
                <a:solidFill>
                  <a:schemeClr val="hlink"/>
                </a:solidFill>
                <a:latin typeface="Arial" panose="020B0604020202020204" pitchFamily="34" charset="0"/>
              </a:rPr>
              <a:t>−2G  </a:t>
            </a:r>
            <a:r>
              <a:rPr sz="3200" i="0" baseline="0">
                <a:latin typeface="Arial" panose="020B0604020202020204" pitchFamily="34" charset="0"/>
              </a:rPr>
              <a:t>.</a:t>
            </a:r>
            <a:endParaRPr sz="3200" i="0" baseline="0">
              <a:latin typeface="Arial" panose="020B0604020202020204" pitchFamily="34" charset="0"/>
            </a:endParaRPr>
          </a:p>
          <a:p>
            <a:pPr algn="ctr"/>
            <a:r>
              <a:rPr sz="3200" i="0" baseline="0">
                <a:latin typeface="Arial" panose="020B0604020202020204" pitchFamily="34" charset="0"/>
              </a:rPr>
              <a:t>The maximum throughput</a:t>
            </a:r>
            <a:endParaRPr sz="3200" i="0" baseline="0">
              <a:latin typeface="Arial" panose="020B0604020202020204" pitchFamily="34" charset="0"/>
            </a:endParaRPr>
          </a:p>
          <a:p>
            <a:pPr algn="ctr"/>
            <a:r>
              <a:rPr sz="3200" i="0" baseline="0" err="1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sz="3200" i="0" baseline="-18000" err="1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0.184 </a:t>
            </a:r>
            <a:r>
              <a:rPr sz="3200" i="0" baseline="0">
                <a:latin typeface="Arial" panose="020B0604020202020204" pitchFamily="34" charset="0"/>
              </a:rPr>
              <a:t>when G= (1/2).</a:t>
            </a:r>
            <a:endParaRPr sz="3200" i="0" baseline="0">
              <a:latin typeface="Arial" panose="020B0604020202020204" pitchFamily="34" charset="0"/>
            </a:endParaRPr>
          </a:p>
        </p:txBody>
      </p:sp>
      <p:grpSp>
        <p:nvGrpSpPr>
          <p:cNvPr id="1139724" name="Group 1139723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9725" name="Picture 11397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39726" name="Text Box 1139725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baseline="0">
                  <a:solidFill>
                    <a:schemeClr val="hlink"/>
                  </a:solidFill>
                </a:rPr>
                <a:t>Note</a:t>
              </a:r>
              <a:endParaRPr baseline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66338" name="Rectangles 1166337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6339" name="Rectangles 1166338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6340" name="Rectangles 1166339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6341" name="Rectangles 1166340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6342" name="Rectangles 1166341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6343" name="Rectangles 1166342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6344" name="Rectangles 1166343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6345" name="Rectangles 1166344"/>
          <p:cNvSpPr/>
          <p:nvPr/>
        </p:nvSpPr>
        <p:spPr>
          <a:xfrm>
            <a:off x="228600" y="8382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/>
              <a:t>A pure ALOHA network transmits 200-bit frames on a shared channel of 200 kbps. What is the throughput if the system (all stations together) produces</a:t>
            </a:r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a.</a:t>
            </a:r>
            <a:r>
              <a:rPr baseline="0"/>
              <a:t> 1000 frames per second    </a:t>
            </a:r>
            <a:r>
              <a:rPr baseline="0">
                <a:solidFill>
                  <a:schemeClr val="hlink"/>
                </a:solidFill>
              </a:rPr>
              <a:t>b.</a:t>
            </a:r>
            <a:r>
              <a:rPr baseline="0"/>
              <a:t> 500 frames per second</a:t>
            </a:r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c.</a:t>
            </a:r>
            <a:r>
              <a:rPr baseline="0"/>
              <a:t> 250 frames per second.</a:t>
            </a:r>
            <a:endParaRPr baseline="0"/>
          </a:p>
        </p:txBody>
      </p:sp>
      <p:sp>
        <p:nvSpPr>
          <p:cNvPr id="1166346" name="Text Box 1166345"/>
          <p:cNvSpPr txBox="1"/>
          <p:nvPr/>
        </p:nvSpPr>
        <p:spPr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12.3</a:t>
            </a:r>
            <a:endParaRPr sz="3200" baseline="0">
              <a:solidFill>
                <a:schemeClr val="hlink"/>
              </a:solidFill>
            </a:endParaRPr>
          </a:p>
        </p:txBody>
      </p:sp>
      <p:sp>
        <p:nvSpPr>
          <p:cNvPr id="1166347" name="Rectangles 1166346"/>
          <p:cNvSpPr/>
          <p:nvPr/>
        </p:nvSpPr>
        <p:spPr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>
                <a:solidFill>
                  <a:schemeClr val="hlink"/>
                </a:solidFill>
              </a:rPr>
              <a:t>Solution</a:t>
            </a:r>
            <a:endParaRPr baseline="0">
              <a:solidFill>
                <a:schemeClr val="hlink"/>
              </a:solidFill>
            </a:endParaRPr>
          </a:p>
          <a:p>
            <a:pPr algn="just"/>
            <a:r>
              <a:rPr baseline="0"/>
              <a:t>The frame transmission time is 200/200 kbps or 1 ms.</a:t>
            </a:r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a.</a:t>
            </a:r>
            <a:r>
              <a:rPr baseline="0"/>
              <a:t> If the system creates 1000 frames per second, this is 1</a:t>
            </a:r>
            <a:br>
              <a:rPr baseline="0"/>
            </a:br>
            <a:r>
              <a:rPr baseline="0"/>
              <a:t>    frame per millisecond. The load is 1. In this case </a:t>
            </a:r>
            <a:br>
              <a:rPr baseline="0"/>
            </a:br>
            <a:r>
              <a:rPr baseline="0"/>
              <a:t>    S = G× e</a:t>
            </a:r>
            <a:r>
              <a:rPr baseline="30000"/>
              <a:t>−2 G</a:t>
            </a:r>
            <a:r>
              <a:rPr baseline="0"/>
              <a:t> or S = 0.135 (13.5 percent). This means</a:t>
            </a:r>
            <a:br>
              <a:rPr baseline="0"/>
            </a:br>
            <a:r>
              <a:rPr baseline="0"/>
              <a:t>    that the throughput is 1000 × 0.135 = 135 frames. Only</a:t>
            </a:r>
            <a:br>
              <a:rPr baseline="0"/>
            </a:br>
            <a:r>
              <a:rPr baseline="0"/>
              <a:t>    135 frames out of 1000 will probably survive.</a:t>
            </a:r>
            <a:endParaRPr baseline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76578" name="Rectangles 1176577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6579" name="Rectangles 1176578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6580" name="Rectangles 1176579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6581" name="Rectangles 1176580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6582" name="Rectangles 1176581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6583" name="Rectangles 1176582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6584" name="Rectangles 1176583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6586" name="Text Box 1176585"/>
          <p:cNvSpPr txBox="1"/>
          <p:nvPr/>
        </p:nvSpPr>
        <p:spPr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12.3 (continued)</a:t>
            </a:r>
            <a:endParaRPr sz="3200" baseline="0">
              <a:solidFill>
                <a:schemeClr val="hlink"/>
              </a:solidFill>
            </a:endParaRPr>
          </a:p>
        </p:txBody>
      </p:sp>
      <p:sp>
        <p:nvSpPr>
          <p:cNvPr id="1176587" name="Rectangles 1176586"/>
          <p:cNvSpPr/>
          <p:nvPr/>
        </p:nvSpPr>
        <p:spPr>
          <a:xfrm>
            <a:off x="228600" y="838200"/>
            <a:ext cx="8686800" cy="56435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>
                <a:solidFill>
                  <a:schemeClr val="hlink"/>
                </a:solidFill>
              </a:rPr>
              <a:t>b.</a:t>
            </a:r>
            <a:r>
              <a:rPr baseline="0"/>
              <a:t> If the system creates 500 frames per second, this is</a:t>
            </a:r>
            <a:br>
              <a:rPr baseline="0"/>
            </a:br>
            <a:r>
              <a:rPr baseline="0"/>
              <a:t>    (1/2) frame per millisecond. The load is (1/2). In this</a:t>
            </a:r>
            <a:br>
              <a:rPr baseline="0"/>
            </a:br>
            <a:r>
              <a:rPr baseline="0"/>
              <a:t>    case S = G × e </a:t>
            </a:r>
            <a:r>
              <a:rPr baseline="30000"/>
              <a:t>−2G</a:t>
            </a:r>
            <a:r>
              <a:rPr baseline="0" err="1"/>
              <a:t> or S = 0.184 (18.4 percent). This</a:t>
            </a:r>
            <a:br>
              <a:rPr baseline="0" err="1"/>
            </a:br>
            <a:r>
              <a:rPr baseline="0" err="1"/>
              <a:t>    means that the throughput is 500 × 0.184 = 92 and that</a:t>
            </a:r>
            <a:br>
              <a:rPr baseline="0" err="1"/>
            </a:br>
            <a:r>
              <a:rPr baseline="0" err="1"/>
              <a:t>    only 92 frames out of 500 will probably survive. Note</a:t>
            </a:r>
            <a:br>
              <a:rPr baseline="0" err="1"/>
            </a:br>
            <a:r>
              <a:rPr baseline="0" err="1"/>
              <a:t>    that this is the maximum throughput case,</a:t>
            </a:r>
            <a:br>
              <a:rPr baseline="0" err="1"/>
            </a:br>
            <a:r>
              <a:rPr baseline="0" err="1"/>
              <a:t>    percentagewise</a:t>
            </a:r>
            <a:r>
              <a:rPr baseline="0"/>
              <a:t>.</a:t>
            </a:r>
            <a:endParaRPr baseline="0"/>
          </a:p>
          <a:p>
            <a:pPr algn="just"/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c.</a:t>
            </a:r>
            <a:r>
              <a:rPr baseline="0"/>
              <a:t> If the system creates 250 frames per second, this is (1/4)</a:t>
            </a:r>
            <a:br>
              <a:rPr baseline="0"/>
            </a:br>
            <a:r>
              <a:rPr baseline="0"/>
              <a:t>    frame per millisecond. The load is (1/4). In this case </a:t>
            </a:r>
            <a:br>
              <a:rPr baseline="0"/>
            </a:br>
            <a:r>
              <a:rPr baseline="0"/>
              <a:t>    S = G × e −</a:t>
            </a:r>
            <a:r>
              <a:rPr baseline="30000"/>
              <a:t>2G</a:t>
            </a:r>
            <a:r>
              <a:rPr baseline="0"/>
              <a:t> or S = 0.152 (15.2 percent). This means</a:t>
            </a:r>
            <a:br>
              <a:rPr baseline="0"/>
            </a:br>
            <a:r>
              <a:rPr baseline="0"/>
              <a:t>    that the throughput is 250 × 0.152 = 38. Only 38</a:t>
            </a:r>
            <a:br>
              <a:rPr baseline="0"/>
            </a:br>
            <a:r>
              <a:rPr baseline="0"/>
              <a:t>    frames out of 250 will probably survive.</a:t>
            </a:r>
            <a:endParaRPr baseline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90562" name="Straight Connector 109056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0563" name="Straight Connector 109056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0564" name="Text Box 1090563"/>
          <p:cNvSpPr txBox="1"/>
          <p:nvPr/>
        </p:nvSpPr>
        <p:spPr>
          <a:xfrm>
            <a:off x="304800" y="381000"/>
            <a:ext cx="56642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12.6  </a:t>
            </a:r>
            <a:r>
              <a:rPr sz="2000" baseline="0"/>
              <a:t>Frames in a slotted ALOHA network</a:t>
            </a:r>
            <a:endParaRPr sz="2000" baseline="0"/>
          </a:p>
        </p:txBody>
      </p:sp>
      <p:sp>
        <p:nvSpPr>
          <p:cNvPr id="1090565" name="Straight Connector 1090564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90567" name="Picture 10905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8" y="1433513"/>
            <a:ext cx="8501062" cy="3976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41762" name="Rectangles 1141761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3" name="Rectangles 1141762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4" name="Rectangles 1141763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5" name="Rectangles 1141764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6" name="Rectangles 114176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7" name="Rectangles 1141766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8" name="Rectangles 1141767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1769" name="Straight Connector 1141768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1770" name="Straight Connector 1141769"/>
          <p:cNvSpPr/>
          <p:nvPr/>
        </p:nvSpPr>
        <p:spPr>
          <a:xfrm>
            <a:off x="458788" y="48768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1771" name="Rectangles 1141770"/>
          <p:cNvSpPr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p>
            <a:pPr algn="ctr"/>
            <a:r>
              <a:rPr sz="3200" i="0" baseline="0">
                <a:latin typeface="Arial" panose="020B0604020202020204" pitchFamily="34" charset="0"/>
              </a:rPr>
              <a:t>The throughput for slotted ALOHA is </a:t>
            </a:r>
            <a:br>
              <a:rPr sz="3200" i="0" baseline="0">
                <a:latin typeface="Arial" panose="020B0604020202020204" pitchFamily="34" charset="0"/>
              </a:rPr>
            </a:br>
            <a:r>
              <a:rPr sz="3200" i="0" baseline="0" err="1">
                <a:solidFill>
                  <a:schemeClr val="hlink"/>
                </a:solidFill>
                <a:latin typeface="Arial" panose="020B0604020202020204" pitchFamily="34" charset="0"/>
              </a:rPr>
              <a:t>S = G × e</a:t>
            </a:r>
            <a:r>
              <a:rPr sz="3200" i="0" baseline="30000" err="1">
                <a:solidFill>
                  <a:schemeClr val="hlink"/>
                </a:solidFill>
                <a:latin typeface="Arial" panose="020B0604020202020204" pitchFamily="34" charset="0"/>
              </a:rPr>
              <a:t>−G</a:t>
            </a:r>
            <a:r>
              <a:rPr sz="3200" i="0" baseline="0">
                <a:latin typeface="Arial" panose="020B0604020202020204" pitchFamily="34" charset="0"/>
              </a:rPr>
              <a:t> .</a:t>
            </a:r>
            <a:endParaRPr sz="3200" i="0" baseline="0">
              <a:latin typeface="Arial" panose="020B0604020202020204" pitchFamily="34" charset="0"/>
            </a:endParaRPr>
          </a:p>
          <a:p>
            <a:pPr algn="ctr"/>
            <a:r>
              <a:rPr sz="3200" i="0" baseline="0">
                <a:latin typeface="Arial" panose="020B0604020202020204" pitchFamily="34" charset="0"/>
              </a:rPr>
              <a:t>The maximum throughput </a:t>
            </a:r>
            <a:br>
              <a:rPr sz="3200" i="0" baseline="0">
                <a:latin typeface="Arial" panose="020B0604020202020204" pitchFamily="34" charset="0"/>
              </a:rPr>
            </a:br>
            <a:r>
              <a:rPr sz="3200" i="0" baseline="0" err="1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sz="3200" i="0" baseline="-18000" err="1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0.368</a:t>
            </a:r>
            <a:r>
              <a:rPr sz="3200" i="0" baseline="0">
                <a:latin typeface="Arial" panose="020B0604020202020204" pitchFamily="34" charset="0"/>
              </a:rPr>
              <a:t> when G = 1.</a:t>
            </a:r>
            <a:endParaRPr sz="3200" i="0" baseline="0">
              <a:latin typeface="Arial" panose="020B0604020202020204" pitchFamily="34" charset="0"/>
            </a:endParaRPr>
          </a:p>
        </p:txBody>
      </p:sp>
      <p:grpSp>
        <p:nvGrpSpPr>
          <p:cNvPr id="1141772" name="Group 1141771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1773" name="Picture 11417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1774" name="Text Box 1141773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baseline="0">
                  <a:solidFill>
                    <a:schemeClr val="hlink"/>
                  </a:solidFill>
                </a:rPr>
                <a:t>Note</a:t>
              </a:r>
              <a:endParaRPr baseline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92610" name="Straight Connector 109260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2611" name="Straight Connector 109261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2612" name="Text Box 1092611"/>
          <p:cNvSpPr txBox="1"/>
          <p:nvPr/>
        </p:nvSpPr>
        <p:spPr>
          <a:xfrm>
            <a:off x="304800" y="381000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12.7  </a:t>
            </a:r>
            <a:r>
              <a:rPr sz="2000" baseline="0"/>
              <a:t>Vulnerable time for slotted ALOHA protocol</a:t>
            </a:r>
            <a:endParaRPr sz="2000" baseline="0"/>
          </a:p>
        </p:txBody>
      </p:sp>
      <p:sp>
        <p:nvSpPr>
          <p:cNvPr id="1092613" name="Straight Connector 1092612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92615" name="Picture 10926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1430338"/>
            <a:ext cx="7632700" cy="4360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78626" name="Rectangles 1178625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8627" name="Rectangles 1178626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8628" name="Rectangles 1178627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8629" name="Rectangles 1178628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8630" name="Rectangles 1178629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8631" name="Rectangles 1178630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8632" name="Rectangles 1178631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8633" name="Rectangles 1178632"/>
          <p:cNvSpPr/>
          <p:nvPr/>
        </p:nvSpPr>
        <p:spPr>
          <a:xfrm>
            <a:off x="228600" y="838200"/>
            <a:ext cx="8686800" cy="2227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/>
              <a:t>A slotted ALOHA  network transmits 200-bit frames on a shared channel of 200 kbps. What is the throughput if the system (all stations together) produces</a:t>
            </a:r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a.</a:t>
            </a:r>
            <a:r>
              <a:rPr baseline="0"/>
              <a:t> 1000 frames per second    </a:t>
            </a:r>
            <a:r>
              <a:rPr baseline="0">
                <a:solidFill>
                  <a:schemeClr val="hlink"/>
                </a:solidFill>
              </a:rPr>
              <a:t>b.</a:t>
            </a:r>
            <a:r>
              <a:rPr baseline="0"/>
              <a:t> 500 frames per second</a:t>
            </a:r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c.</a:t>
            </a:r>
            <a:r>
              <a:rPr baseline="0"/>
              <a:t> 250 frames per second.</a:t>
            </a:r>
            <a:endParaRPr baseline="0"/>
          </a:p>
        </p:txBody>
      </p:sp>
      <p:sp>
        <p:nvSpPr>
          <p:cNvPr id="1178634" name="Text Box 1178633"/>
          <p:cNvSpPr txBox="1"/>
          <p:nvPr/>
        </p:nvSpPr>
        <p:spPr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12.4</a:t>
            </a:r>
            <a:endParaRPr sz="3200" baseline="0">
              <a:solidFill>
                <a:schemeClr val="hlink"/>
              </a:solidFill>
            </a:endParaRPr>
          </a:p>
        </p:txBody>
      </p:sp>
      <p:sp>
        <p:nvSpPr>
          <p:cNvPr id="1178635" name="Rectangles 1178634"/>
          <p:cNvSpPr/>
          <p:nvPr/>
        </p:nvSpPr>
        <p:spPr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>
                <a:solidFill>
                  <a:schemeClr val="hlink"/>
                </a:solidFill>
              </a:rPr>
              <a:t>Solution</a:t>
            </a:r>
            <a:endParaRPr baseline="0">
              <a:solidFill>
                <a:schemeClr val="hlink"/>
              </a:solidFill>
            </a:endParaRPr>
          </a:p>
          <a:p>
            <a:pPr algn="just"/>
            <a:r>
              <a:rPr baseline="0"/>
              <a:t>The frame transmission time is 200/200 kbps or 1 ms.</a:t>
            </a:r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a.</a:t>
            </a:r>
            <a:r>
              <a:rPr baseline="0" err="1"/>
              <a:t> If the system creates 1000 frames per second, this is 1</a:t>
            </a:r>
            <a:br>
              <a:rPr baseline="0" err="1"/>
            </a:br>
            <a:r>
              <a:rPr baseline="0" err="1"/>
              <a:t>    frame per millisecond. The load is 1. In this case </a:t>
            </a:r>
            <a:br>
              <a:rPr baseline="0" err="1"/>
            </a:br>
            <a:r>
              <a:rPr baseline="0" err="1"/>
              <a:t>    S = G× e</a:t>
            </a:r>
            <a:r>
              <a:rPr baseline="30000" err="1"/>
              <a:t>−G</a:t>
            </a:r>
            <a:r>
              <a:rPr baseline="0"/>
              <a:t> or S = 0.368 (36.8 percent). This means</a:t>
            </a:r>
            <a:br>
              <a:rPr baseline="0"/>
            </a:br>
            <a:r>
              <a:rPr baseline="0"/>
              <a:t>    that the throughput is 1000 × 0.0368 = 368 frames.</a:t>
            </a:r>
            <a:br>
              <a:rPr baseline="0"/>
            </a:br>
            <a:r>
              <a:rPr baseline="0"/>
              <a:t>    Only 386 frames out of 1000 will probably survive.</a:t>
            </a:r>
            <a:endParaRPr baseline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80674" name="Rectangles 118067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80675" name="Rectangles 118067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80676" name="Rectangles 118067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80677" name="Rectangles 118067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80678" name="Rectangles 118067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80679" name="Rectangles 118067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80680" name="Rectangles 118067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80681" name="Text Box 1180680"/>
          <p:cNvSpPr txBox="1"/>
          <p:nvPr/>
        </p:nvSpPr>
        <p:spPr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12.4 (continued)</a:t>
            </a:r>
            <a:endParaRPr sz="3200" baseline="0">
              <a:solidFill>
                <a:schemeClr val="hlink"/>
              </a:solidFill>
            </a:endParaRPr>
          </a:p>
        </p:txBody>
      </p:sp>
      <p:sp>
        <p:nvSpPr>
          <p:cNvPr id="1180682" name="Rectangles 1180681"/>
          <p:cNvSpPr/>
          <p:nvPr/>
        </p:nvSpPr>
        <p:spPr>
          <a:xfrm>
            <a:off x="228600" y="838200"/>
            <a:ext cx="8686800" cy="47894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>
                <a:solidFill>
                  <a:schemeClr val="hlink"/>
                </a:solidFill>
              </a:rPr>
              <a:t>b.</a:t>
            </a:r>
            <a:r>
              <a:rPr baseline="0" err="1"/>
              <a:t> If the system creates 500 frames per second, this is</a:t>
            </a:r>
            <a:br>
              <a:rPr baseline="0" err="1"/>
            </a:br>
            <a:r>
              <a:rPr baseline="0" err="1"/>
              <a:t>    (1/2) frame per millisecond. The load is (1/2). In this</a:t>
            </a:r>
            <a:br>
              <a:rPr baseline="0" err="1"/>
            </a:br>
            <a:r>
              <a:rPr baseline="0" err="1"/>
              <a:t>    case S = G × e</a:t>
            </a:r>
            <a:r>
              <a:rPr baseline="30000" err="1"/>
              <a:t>−G</a:t>
            </a:r>
            <a:r>
              <a:rPr baseline="0"/>
              <a:t> or S = 0.303 (30.3 percent). This</a:t>
            </a:r>
            <a:br>
              <a:rPr baseline="0"/>
            </a:br>
            <a:r>
              <a:rPr baseline="0"/>
              <a:t>    means that the throughput is 500 × 0.0303 = 151. </a:t>
            </a:r>
            <a:br>
              <a:rPr baseline="0"/>
            </a:br>
            <a:r>
              <a:rPr baseline="0"/>
              <a:t>    Only 151 frames out of 500 will probably survive.</a:t>
            </a:r>
            <a:endParaRPr baseline="0"/>
          </a:p>
          <a:p>
            <a:pPr algn="just"/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c.</a:t>
            </a:r>
            <a:r>
              <a:rPr baseline="0"/>
              <a:t> If the system creates 250 frames per second, this is (1/4)</a:t>
            </a:r>
            <a:br>
              <a:rPr baseline="0"/>
            </a:br>
            <a:r>
              <a:rPr baseline="0"/>
              <a:t>    frame per millisecond. The load is (1/4). In this case </a:t>
            </a:r>
            <a:br>
              <a:rPr baseline="0"/>
            </a:br>
            <a:r>
              <a:rPr baseline="0"/>
              <a:t>    S = G × e </a:t>
            </a:r>
            <a:r>
              <a:rPr baseline="30000"/>
              <a:t>−G</a:t>
            </a:r>
            <a:r>
              <a:rPr baseline="0"/>
              <a:t> or S = 0.195 (19.5 percent). This means</a:t>
            </a:r>
            <a:br>
              <a:rPr baseline="0"/>
            </a:br>
            <a:r>
              <a:rPr baseline="0"/>
              <a:t>    that the throughput is 250 × 0.195 = 49. Only 49</a:t>
            </a:r>
            <a:br>
              <a:rPr baseline="0"/>
            </a:br>
            <a:r>
              <a:rPr baseline="0"/>
              <a:t>    frames out of 250 will probably survive.</a:t>
            </a:r>
            <a:endParaRPr baseline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11"/>
          <p:cNvSpPr/>
          <p:nvPr/>
        </p:nvSpPr>
        <p:spPr>
          <a:xfrm>
            <a:off x="2843213" y="886460"/>
            <a:ext cx="298323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en-GB" dirty="0">
                <a:solidFill>
                  <a:srgbClr val="00009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Multiple Access</a:t>
            </a:r>
            <a:endParaRPr lang="en-US" altLang="en-GB" dirty="0">
              <a:solidFill>
                <a:srgbClr val="0000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2" name="Rectangle 12"/>
          <p:cNvSpPr/>
          <p:nvPr/>
        </p:nvSpPr>
        <p:spPr>
          <a:xfrm>
            <a:off x="2843213" y="2060575"/>
            <a:ext cx="5832475" cy="1033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S.V.Jansi Rani</a:t>
            </a:r>
            <a:endParaRPr lang="en-AU" altLang="x-none" sz="1800" dirty="0">
              <a:solidFill>
                <a:srgbClr val="0066FF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Associate Professor  / CSE</a:t>
            </a:r>
            <a:endParaRPr lang="en-GB" altLang="x-none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endParaRPr lang="en-GB" altLang="x-none" sz="1800" dirty="0">
              <a:solidFill>
                <a:srgbClr val="0066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Text Box 13"/>
          <p:cNvSpPr txBox="1"/>
          <p:nvPr/>
        </p:nvSpPr>
        <p:spPr>
          <a:xfrm>
            <a:off x="2268538" y="0"/>
            <a:ext cx="43592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Computer Networks</a:t>
            </a:r>
            <a:endParaRPr lang="en-GB" altLang="x-none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94658" name="Straight Connector 109465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4659" name="Straight Connector 109465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4660" name="Text Box 1094659"/>
          <p:cNvSpPr txBox="1"/>
          <p:nvPr/>
        </p:nvSpPr>
        <p:spPr>
          <a:xfrm>
            <a:off x="304800" y="381000"/>
            <a:ext cx="6300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12.8  </a:t>
            </a:r>
            <a:r>
              <a:rPr sz="2000" baseline="0"/>
              <a:t>Space/time model of the collision in CSMA</a:t>
            </a:r>
            <a:endParaRPr sz="2000" baseline="0"/>
          </a:p>
        </p:txBody>
      </p:sp>
      <p:sp>
        <p:nvSpPr>
          <p:cNvPr id="1094661" name="Straight Connector 1094660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94663" name="Picture 10946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066800"/>
            <a:ext cx="7880350" cy="5078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96706" name="Straight Connector 109670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6707" name="Straight Connector 109670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6708" name="Text Box 1096707"/>
          <p:cNvSpPr txBox="1"/>
          <p:nvPr/>
        </p:nvSpPr>
        <p:spPr>
          <a:xfrm>
            <a:off x="304800" y="381000"/>
            <a:ext cx="4535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12.9  </a:t>
            </a:r>
            <a:r>
              <a:rPr sz="2000" baseline="0"/>
              <a:t>Vulnerable time in CSMA</a:t>
            </a:r>
            <a:endParaRPr sz="2000" baseline="0"/>
          </a:p>
        </p:txBody>
      </p:sp>
      <p:sp>
        <p:nvSpPr>
          <p:cNvPr id="1096709" name="Straight Connector 1096708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96711" name="Picture 1096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035175"/>
            <a:ext cx="8839200" cy="329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98754" name="Straight Connector 109875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8755" name="Straight Connector 1098754"/>
          <p:cNvSpPr/>
          <p:nvPr/>
        </p:nvSpPr>
        <p:spPr>
          <a:xfrm>
            <a:off x="152400" y="8382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8756" name="Text Box 1098755"/>
          <p:cNvSpPr txBox="1"/>
          <p:nvPr/>
        </p:nvSpPr>
        <p:spPr>
          <a:xfrm>
            <a:off x="304800" y="228600"/>
            <a:ext cx="5946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12.10  </a:t>
            </a:r>
            <a:r>
              <a:rPr sz="2000" baseline="0"/>
              <a:t>Behavior of three persistence methods</a:t>
            </a:r>
            <a:endParaRPr sz="2000" baseline="0"/>
          </a:p>
        </p:txBody>
      </p:sp>
      <p:sp>
        <p:nvSpPr>
          <p:cNvPr id="1098757" name="Straight Connector 1098756"/>
          <p:cNvSpPr/>
          <p:nvPr/>
        </p:nvSpPr>
        <p:spPr>
          <a:xfrm>
            <a:off x="152400" y="64008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98759" name="Picture 10987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914400"/>
            <a:ext cx="5100638" cy="5421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00802" name="Straight Connector 110080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0803" name="Straight Connector 110080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0804" name="Text Box 1100803"/>
          <p:cNvSpPr txBox="1"/>
          <p:nvPr/>
        </p:nvSpPr>
        <p:spPr>
          <a:xfrm>
            <a:off x="304800" y="381000"/>
            <a:ext cx="655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12.11  </a:t>
            </a:r>
            <a:r>
              <a:rPr sz="2000" baseline="0"/>
              <a:t>Flow diagram for three persistence methods</a:t>
            </a:r>
            <a:endParaRPr sz="2000" baseline="0"/>
          </a:p>
        </p:txBody>
      </p:sp>
      <p:sp>
        <p:nvSpPr>
          <p:cNvPr id="1100805" name="Straight Connector 1100804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00807" name="Picture 11008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075" y="1173163"/>
            <a:ext cx="5064125" cy="4922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02850" name="Straight Connector 110284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2851" name="Straight Connector 110285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2852" name="Text Box 1102851"/>
          <p:cNvSpPr txBox="1"/>
          <p:nvPr/>
        </p:nvSpPr>
        <p:spPr>
          <a:xfrm>
            <a:off x="304800" y="381000"/>
            <a:ext cx="5848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12.12  </a:t>
            </a:r>
            <a:r>
              <a:rPr sz="2000" baseline="0"/>
              <a:t>Collision of the first bit in CSMA/CD</a:t>
            </a:r>
            <a:endParaRPr sz="2000" baseline="0"/>
          </a:p>
        </p:txBody>
      </p:sp>
      <p:sp>
        <p:nvSpPr>
          <p:cNvPr id="1102853" name="Straight Connector 1102852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02855" name="Picture 11028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2033588"/>
            <a:ext cx="9058275" cy="2614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04898" name="Straight Connector 110489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4899" name="Straight Connector 110489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4900" name="Text Box 1104899"/>
          <p:cNvSpPr txBox="1"/>
          <p:nvPr/>
        </p:nvSpPr>
        <p:spPr>
          <a:xfrm>
            <a:off x="304800" y="381000"/>
            <a:ext cx="5705475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12.13 </a:t>
            </a:r>
            <a:r>
              <a:rPr sz="2000" baseline="0"/>
              <a:t>Collision and abortion in CSMA/CD</a:t>
            </a:r>
            <a:endParaRPr sz="3200" b="0" i="0" baseline="-18000">
              <a:latin typeface="Arial" panose="020B0604020202020204" pitchFamily="34" charset="0"/>
            </a:endParaRPr>
          </a:p>
          <a:p>
            <a:endParaRPr sz="2000" baseline="0"/>
          </a:p>
        </p:txBody>
      </p:sp>
      <p:sp>
        <p:nvSpPr>
          <p:cNvPr id="1104901" name="Straight Connector 1104900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04903" name="Picture 11049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2081213"/>
            <a:ext cx="8994775" cy="2947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70434" name="Rectangles 117043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0435" name="Rectangles 117043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0436" name="Rectangles 117043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0437" name="Rectangles 117043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0438" name="Rectangles 117043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0439" name="Rectangles 117043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0440" name="Rectangles 117043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0441" name="Rectangles 1170440"/>
          <p:cNvSpPr/>
          <p:nvPr/>
        </p:nvSpPr>
        <p:spPr>
          <a:xfrm>
            <a:off x="228600" y="973138"/>
            <a:ext cx="8686800" cy="2227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 err="1"/>
              <a:t>A network using CSMA/CD has a bandwidth of 10 Mbps. If the maximum propagation time (including the delays in the devices and ignoring the time needed to send a jamming signal, as we see later) is 25.6 μs</a:t>
            </a:r>
            <a:r>
              <a:rPr baseline="0"/>
              <a:t>, what is the minimum size of the frame?</a:t>
            </a:r>
            <a:endParaRPr baseline="0"/>
          </a:p>
        </p:txBody>
      </p:sp>
      <p:sp>
        <p:nvSpPr>
          <p:cNvPr id="1170442" name="Text Box 1170441"/>
          <p:cNvSpPr txBox="1"/>
          <p:nvPr/>
        </p:nvSpPr>
        <p:spPr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12.5</a:t>
            </a:r>
            <a:endParaRPr sz="3200" baseline="0">
              <a:solidFill>
                <a:schemeClr val="hlink"/>
              </a:solidFill>
            </a:endParaRPr>
          </a:p>
        </p:txBody>
      </p:sp>
      <p:sp>
        <p:nvSpPr>
          <p:cNvPr id="1170443" name="Rectangles 1170442"/>
          <p:cNvSpPr/>
          <p:nvPr/>
        </p:nvSpPr>
        <p:spPr>
          <a:xfrm>
            <a:off x="152400" y="3276600"/>
            <a:ext cx="8686800" cy="30813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>
                <a:solidFill>
                  <a:schemeClr val="hlink"/>
                </a:solidFill>
              </a:rPr>
              <a:t>Solution</a:t>
            </a:r>
            <a:endParaRPr baseline="0">
              <a:solidFill>
                <a:schemeClr val="hlink"/>
              </a:solidFill>
            </a:endParaRPr>
          </a:p>
          <a:p>
            <a:pPr algn="just"/>
            <a:r>
              <a:rPr baseline="0" err="1"/>
              <a:t>The frame transmission time is T</a:t>
            </a:r>
            <a:r>
              <a:rPr baseline="-16000" err="1"/>
              <a:t>fr</a:t>
            </a:r>
            <a:r>
              <a:rPr baseline="0" err="1"/>
              <a:t> = 2 × T</a:t>
            </a:r>
            <a:r>
              <a:rPr baseline="-14000" err="1"/>
              <a:t>p</a:t>
            </a:r>
            <a:r>
              <a:rPr baseline="0" err="1"/>
              <a:t> = 51.2 μs. This means, in the worst case, a station needs to transmit for a period of 51.2 μs to detect the collision. The minimum size of the frame is 10 Mbps × 51.2 μs</a:t>
            </a:r>
            <a:r>
              <a:rPr baseline="0"/>
              <a:t> = 512 bits or 64 bytes. This is actually the minimum size of the frame for Standard Ethernet.</a:t>
            </a:r>
            <a:endParaRPr baseline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06946" name="Straight Connector 110694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6947" name="Straight Connector 110694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6948" name="Text Box 1106947"/>
          <p:cNvSpPr txBox="1"/>
          <p:nvPr/>
        </p:nvSpPr>
        <p:spPr>
          <a:xfrm>
            <a:off x="304800" y="381000"/>
            <a:ext cx="5387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12.14  </a:t>
            </a:r>
            <a:r>
              <a:rPr sz="2000" baseline="0"/>
              <a:t>Flow diagram for the CSMA/CD</a:t>
            </a:r>
            <a:endParaRPr sz="2000" baseline="0"/>
          </a:p>
        </p:txBody>
      </p:sp>
      <p:sp>
        <p:nvSpPr>
          <p:cNvPr id="1106949" name="Straight Connector 1106948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06951" name="Picture 11069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813" y="1012825"/>
            <a:ext cx="6297612" cy="5083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08994" name="Straight Connector 110899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8995" name="Straight Connector 110899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8996" name="Text Box 1108995"/>
          <p:cNvSpPr txBox="1"/>
          <p:nvPr/>
        </p:nvSpPr>
        <p:spPr>
          <a:xfrm>
            <a:off x="304800" y="381000"/>
            <a:ext cx="76914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12.15  </a:t>
            </a:r>
            <a:r>
              <a:rPr sz="2000" baseline="0"/>
              <a:t>Energy level during transmission, idleness, or collision</a:t>
            </a:r>
            <a:endParaRPr sz="2000" baseline="0"/>
          </a:p>
        </p:txBody>
      </p:sp>
      <p:sp>
        <p:nvSpPr>
          <p:cNvPr id="1108997" name="Straight Connector 1108996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08999" name="Picture 11089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388" y="2378075"/>
            <a:ext cx="7212012" cy="227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11042" name="Straight Connector 111104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1043" name="Straight Connector 111104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1044" name="Text Box 1111043"/>
          <p:cNvSpPr txBox="1"/>
          <p:nvPr/>
        </p:nvSpPr>
        <p:spPr>
          <a:xfrm>
            <a:off x="304800" y="381000"/>
            <a:ext cx="4175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12.16  </a:t>
            </a:r>
            <a:r>
              <a:rPr sz="2000" baseline="0"/>
              <a:t>Timing in CSMA/CA</a:t>
            </a:r>
            <a:endParaRPr sz="2000" baseline="0"/>
          </a:p>
        </p:txBody>
      </p:sp>
      <p:sp>
        <p:nvSpPr>
          <p:cNvPr id="1111045" name="Straight Connector 1111044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11047" name="Picture 11110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3" y="2438400"/>
            <a:ext cx="8510587" cy="1944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76226" name="Straight Connector 107622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6227" name="Straight Connector 107622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6228" name="Text Box 1076227"/>
          <p:cNvSpPr txBox="1"/>
          <p:nvPr/>
        </p:nvSpPr>
        <p:spPr>
          <a:xfrm>
            <a:off x="304800" y="381000"/>
            <a:ext cx="84756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12.1  </a:t>
            </a:r>
            <a:r>
              <a:rPr sz="2000" baseline="0" err="1"/>
              <a:t>Data link layer divided into two functionality-oriented sublayers</a:t>
            </a:r>
            <a:endParaRPr sz="2000" baseline="0"/>
          </a:p>
        </p:txBody>
      </p:sp>
      <p:sp>
        <p:nvSpPr>
          <p:cNvPr id="1076229" name="Straight Connector 1076228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76231" name="Picture 1076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125" y="2038350"/>
            <a:ext cx="5375275" cy="253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43810" name="Rectangles 1143809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1" name="Rectangles 1143810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2" name="Rectangles 1143811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3" name="Rectangles 1143812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4" name="Rectangles 1143813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5" name="Rectangles 1143814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6" name="Rectangles 114381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3817" name="Straight Connector 1143816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3818" name="Straight Connector 1143817"/>
          <p:cNvSpPr/>
          <p:nvPr/>
        </p:nvSpPr>
        <p:spPr>
          <a:xfrm>
            <a:off x="458788" y="38862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3819" name="Rectangles 1143818"/>
          <p:cNvSpPr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p>
            <a:pPr algn="ctr"/>
            <a:r>
              <a:rPr sz="3200" i="0" baseline="0">
                <a:latin typeface="Arial" panose="020B0604020202020204" pitchFamily="34" charset="0"/>
              </a:rPr>
              <a:t>In CSMA/CA, the IFS can also be used to define the priority of a station or a frame.</a:t>
            </a:r>
            <a:endParaRPr sz="3200" i="0" baseline="0">
              <a:latin typeface="Arial" panose="020B0604020202020204" pitchFamily="34" charset="0"/>
            </a:endParaRPr>
          </a:p>
        </p:txBody>
      </p:sp>
      <p:grpSp>
        <p:nvGrpSpPr>
          <p:cNvPr id="1143820" name="Group 1143819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3821" name="Picture 11438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3822" name="Text Box 114382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baseline="0">
                  <a:solidFill>
                    <a:schemeClr val="hlink"/>
                  </a:solidFill>
                </a:rPr>
                <a:t>Note</a:t>
              </a:r>
              <a:endParaRPr baseline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45858" name="Rectangles 1145857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59" name="Rectangles 1145858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0" name="Rectangles 1145859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1" name="Rectangles 1145860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2" name="Rectangles 1145861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3" name="Rectangles 1145862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4" name="Rectangles 1145863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5865" name="Straight Connector 1145864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5866" name="Straight Connector 1145865"/>
          <p:cNvSpPr/>
          <p:nvPr/>
        </p:nvSpPr>
        <p:spPr>
          <a:xfrm>
            <a:off x="458788" y="54102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5867" name="Rectangles 1145866"/>
          <p:cNvSpPr/>
          <p:nvPr/>
        </p:nvSpPr>
        <p:spPr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p>
            <a:pPr algn="ctr"/>
            <a:r>
              <a:rPr sz="3200" i="0" baseline="0">
                <a:latin typeface="Arial" panose="020B0604020202020204" pitchFamily="34" charset="0"/>
              </a:rPr>
              <a:t>In CSMA/CA, if the station finds the channel busy, it does not restart the timer of the contention window;</a:t>
            </a:r>
            <a:endParaRPr sz="3200" i="0" baseline="0">
              <a:latin typeface="Arial" panose="020B0604020202020204" pitchFamily="34" charset="0"/>
            </a:endParaRPr>
          </a:p>
          <a:p>
            <a:pPr algn="ctr"/>
            <a:r>
              <a:rPr sz="3200" i="0" baseline="0">
                <a:latin typeface="Arial" panose="020B0604020202020204" pitchFamily="34" charset="0"/>
              </a:rPr>
              <a:t>it stops the timer and restarts it when the channel becomes idle.</a:t>
            </a:r>
            <a:endParaRPr sz="3200" i="0" baseline="0">
              <a:latin typeface="Arial" panose="020B0604020202020204" pitchFamily="34" charset="0"/>
            </a:endParaRPr>
          </a:p>
        </p:txBody>
      </p:sp>
      <p:grpSp>
        <p:nvGrpSpPr>
          <p:cNvPr id="1145868" name="Group 1145867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5869" name="Picture 11458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5870" name="Text Box 114586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baseline="0">
                  <a:solidFill>
                    <a:schemeClr val="hlink"/>
                  </a:solidFill>
                </a:rPr>
                <a:t>Note</a:t>
              </a:r>
              <a:endParaRPr baseline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13090" name="Straight Connector 111308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3091" name="Straight Connector 111309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3092" name="Text Box 1113091"/>
          <p:cNvSpPr txBox="1"/>
          <p:nvPr/>
        </p:nvSpPr>
        <p:spPr>
          <a:xfrm>
            <a:off x="304800" y="381000"/>
            <a:ext cx="49863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12.17  </a:t>
            </a:r>
            <a:r>
              <a:rPr sz="2000" baseline="0"/>
              <a:t>Flow diagram for CSMA/CA</a:t>
            </a:r>
            <a:endParaRPr sz="2000" baseline="0"/>
          </a:p>
        </p:txBody>
      </p:sp>
      <p:sp>
        <p:nvSpPr>
          <p:cNvPr id="1113093" name="Straight Connector 1113092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13095" name="Picture 11130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092200"/>
            <a:ext cx="3025775" cy="485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80322" name="Rectangles 108032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3200" i="0" baseline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1080323" name="Text Box 1080322"/>
          <p:cNvSpPr txBox="1"/>
          <p:nvPr/>
        </p:nvSpPr>
        <p:spPr>
          <a:xfrm>
            <a:off x="228600" y="406400"/>
            <a:ext cx="58308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i="0"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12-2   CONTROLLED ACCESS</a:t>
            </a:r>
            <a:endParaRPr sz="3200" i="0" baseline="0">
              <a:effectLst>
                <a:outerShdw blurRad="38100" dist="38100" dir="2700000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080324" name="Text Box 1080323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sz="1800" i="0" baseline="0"/>
          </a:p>
        </p:txBody>
      </p:sp>
      <p:sp>
        <p:nvSpPr>
          <p:cNvPr id="1080325" name="Rectangles 1080324"/>
          <p:cNvSpPr/>
          <p:nvPr/>
        </p:nvSpPr>
        <p:spPr>
          <a:xfrm>
            <a:off x="304800" y="1524000"/>
            <a:ext cx="8229600" cy="22272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 eaLnBrk="1" hangingPunct="1"/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</a:rPr>
              <a:t>In </a:t>
            </a:r>
            <a:r>
              <a:rPr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controlled access</a:t>
            </a:r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</a:rPr>
              <a:t>, the stations consult one another to find which station has the right to send. A station cannot send unless it has been authorized by other stations. We discuss three popular controlled-access methods.</a:t>
            </a:r>
            <a:endParaRPr baseline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080326" name="Rectangles 1080325"/>
          <p:cNvSpPr/>
          <p:nvPr/>
        </p:nvSpPr>
        <p:spPr>
          <a:xfrm>
            <a:off x="304800" y="5048250"/>
            <a:ext cx="67056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</a:pPr>
            <a:r>
              <a:rPr lang="fr-FR" altLang="x-none" sz="2400" i="0" baseline="0">
                <a:solidFill>
                  <a:srgbClr val="0033CC"/>
                </a:solidFill>
              </a:rPr>
              <a:t>Reservation</a:t>
            </a:r>
            <a:br>
              <a:rPr lang="fr-FR" altLang="x-none" sz="2400" i="0" baseline="0">
                <a:solidFill>
                  <a:srgbClr val="0033CC"/>
                </a:solidFill>
              </a:rPr>
            </a:br>
            <a:r>
              <a:rPr lang="fr-FR" altLang="x-none" sz="2400" i="0" baseline="0">
                <a:solidFill>
                  <a:srgbClr val="0033CC"/>
                </a:solidFill>
              </a:rPr>
              <a:t>Polling</a:t>
            </a:r>
            <a:br>
              <a:rPr lang="fr-FR" altLang="x-none" sz="2400" i="0" baseline="0">
                <a:solidFill>
                  <a:srgbClr val="0033CC"/>
                </a:solidFill>
              </a:rPr>
            </a:br>
            <a:r>
              <a:rPr sz="2400" i="0" baseline="0">
                <a:solidFill>
                  <a:srgbClr val="0033CC"/>
                </a:solidFill>
              </a:rPr>
              <a:t>Token Passing</a:t>
            </a:r>
            <a:endParaRPr sz="2400" i="0" baseline="0">
              <a:solidFill>
                <a:srgbClr val="0033CC"/>
              </a:solidFill>
            </a:endParaRPr>
          </a:p>
        </p:txBody>
      </p:sp>
      <p:sp>
        <p:nvSpPr>
          <p:cNvPr id="1080327" name="Text Box 1080326"/>
          <p:cNvSpPr txBox="1"/>
          <p:nvPr/>
        </p:nvSpPr>
        <p:spPr>
          <a:xfrm>
            <a:off x="317500" y="4572000"/>
            <a:ext cx="4862513" cy="519113"/>
          </a:xfrm>
          <a:prstGeom prst="rect">
            <a:avLst/>
          </a:prstGeom>
          <a:noFill/>
          <a:ln w="76200">
            <a:noFill/>
          </a:ln>
        </p:spPr>
        <p:txBody>
          <a:bodyPr wrap="none" anchor="t">
            <a:spAutoFit/>
          </a:bodyPr>
          <a:p>
            <a:pPr algn="ctr"/>
            <a:r>
              <a:rPr u="sng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Topics discussed in this section:</a:t>
            </a:r>
            <a:endParaRPr u="sng" baseline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15138" name="Straight Connector 111513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5139" name="Straight Connector 111513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5140" name="Text Box 1115139"/>
          <p:cNvSpPr txBox="1"/>
          <p:nvPr/>
        </p:nvSpPr>
        <p:spPr>
          <a:xfrm>
            <a:off x="304800" y="381000"/>
            <a:ext cx="4764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12.18  </a:t>
            </a:r>
            <a:r>
              <a:rPr sz="2000" baseline="0"/>
              <a:t>Reservation access method</a:t>
            </a:r>
            <a:endParaRPr sz="2000" baseline="0"/>
          </a:p>
        </p:txBody>
      </p:sp>
      <p:sp>
        <p:nvSpPr>
          <p:cNvPr id="1115141" name="Straight Connector 1115140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15143" name="Picture 11151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" y="2514600"/>
            <a:ext cx="7861300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17186" name="Straight Connector 111718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7187" name="Straight Connector 111718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7188" name="Text Box 1117187"/>
          <p:cNvSpPr txBox="1"/>
          <p:nvPr/>
        </p:nvSpPr>
        <p:spPr>
          <a:xfrm>
            <a:off x="304800" y="381000"/>
            <a:ext cx="7178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12.19  </a:t>
            </a:r>
            <a:r>
              <a:rPr sz="2000" baseline="0"/>
              <a:t>Select and poll functions in polling access method</a:t>
            </a:r>
            <a:endParaRPr sz="2000" baseline="0"/>
          </a:p>
        </p:txBody>
      </p:sp>
      <p:sp>
        <p:nvSpPr>
          <p:cNvPr id="1117189" name="Straight Connector 1117188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17191" name="Picture 11171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1951038"/>
            <a:ext cx="8483600" cy="3078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19234" name="Straight Connector 111923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9235" name="Straight Connector 111923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9236" name="Text Box 1119235"/>
          <p:cNvSpPr txBox="1"/>
          <p:nvPr/>
        </p:nvSpPr>
        <p:spPr>
          <a:xfrm>
            <a:off x="76200" y="381000"/>
            <a:ext cx="8934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12.20  </a:t>
            </a:r>
            <a:r>
              <a:rPr sz="2000" baseline="0"/>
              <a:t>Logical ring and physical topology in token-passing access method</a:t>
            </a:r>
            <a:endParaRPr sz="2000" baseline="0"/>
          </a:p>
        </p:txBody>
      </p:sp>
      <p:sp>
        <p:nvSpPr>
          <p:cNvPr id="1119237" name="Straight Connector 1119236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19239" name="Picture 1119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136650"/>
            <a:ext cx="7102475" cy="5035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82370" name="Rectangles 1082369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3200" i="0" baseline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1082371" name="Text Box 1082370"/>
          <p:cNvSpPr txBox="1"/>
          <p:nvPr/>
        </p:nvSpPr>
        <p:spPr>
          <a:xfrm>
            <a:off x="228600" y="406400"/>
            <a:ext cx="50307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i="0"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12-3   CHANNELIZATION</a:t>
            </a:r>
            <a:endParaRPr sz="3200" i="0" baseline="0">
              <a:effectLst>
                <a:outerShdw blurRad="38100" dist="38100" dir="2700000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082372" name="Text Box 108237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sz="1800" i="0" baseline="0"/>
          </a:p>
        </p:txBody>
      </p:sp>
      <p:sp>
        <p:nvSpPr>
          <p:cNvPr id="1082373" name="Rectangles 1082372"/>
          <p:cNvSpPr/>
          <p:nvPr/>
        </p:nvSpPr>
        <p:spPr>
          <a:xfrm>
            <a:off x="304800" y="1524000"/>
            <a:ext cx="8229600" cy="22272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 eaLnBrk="1" hangingPunct="1"/>
            <a:r>
              <a:rPr baseline="0" err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Channelization</a:t>
            </a:r>
            <a:r>
              <a:rPr baseline="0" err="1">
                <a:effectLst>
                  <a:outerShdw blurRad="38100" dist="38100" dir="2700000">
                    <a:srgbClr val="C0C0C0"/>
                  </a:outerShdw>
                </a:effectLst>
              </a:rPr>
              <a:t> is a multiple-access method in which the available bandwidth of a link is shared in time, frequency, or through code, between different stations. In this section, we discuss three channelization</a:t>
            </a:r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</a:rPr>
              <a:t> protocols.</a:t>
            </a:r>
            <a:endParaRPr baseline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082374" name="Rectangles 1082373"/>
          <p:cNvSpPr/>
          <p:nvPr/>
        </p:nvSpPr>
        <p:spPr>
          <a:xfrm>
            <a:off x="304800" y="4743450"/>
            <a:ext cx="67056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</a:pPr>
            <a:r>
              <a:rPr lang="fr-FR" altLang="x-none" sz="2400" i="0" baseline="0">
                <a:solidFill>
                  <a:srgbClr val="0033CC"/>
                </a:solidFill>
              </a:rPr>
              <a:t>Frequency-Division Multiple Access (FDMA)</a:t>
            </a:r>
            <a:br>
              <a:rPr lang="fr-FR" altLang="x-none" sz="2400" i="0" baseline="0">
                <a:solidFill>
                  <a:srgbClr val="0033CC"/>
                </a:solidFill>
              </a:rPr>
            </a:br>
            <a:r>
              <a:rPr lang="fr-FR" altLang="x-none" sz="2400" i="0" baseline="0" err="1">
                <a:solidFill>
                  <a:srgbClr val="0033CC"/>
                </a:solidFill>
              </a:rPr>
              <a:t>Time-Division</a:t>
            </a:r>
            <a:r>
              <a:rPr lang="fr-FR" altLang="x-none" sz="2400" i="0" baseline="0">
                <a:solidFill>
                  <a:srgbClr val="0033CC"/>
                </a:solidFill>
              </a:rPr>
              <a:t> Multiple Access (TDMA)</a:t>
            </a:r>
            <a:endParaRPr lang="fr-FR" altLang="x-none" sz="2400" i="0" baseline="0">
              <a:solidFill>
                <a:srgbClr val="0033CC"/>
              </a:solidFill>
            </a:endParaRP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</a:pPr>
            <a:r>
              <a:rPr lang="fr-FR" altLang="x-none" sz="2400" i="0" baseline="0" err="1">
                <a:solidFill>
                  <a:srgbClr val="0033CC"/>
                </a:solidFill>
              </a:rPr>
              <a:t>Code-Division</a:t>
            </a:r>
            <a:r>
              <a:rPr lang="fr-FR" altLang="x-none" sz="2400" i="0" baseline="0">
                <a:solidFill>
                  <a:srgbClr val="0033CC"/>
                </a:solidFill>
              </a:rPr>
              <a:t> Multiple Access (CDMA)</a:t>
            </a:r>
            <a:endParaRPr sz="2400" i="0" baseline="0">
              <a:solidFill>
                <a:srgbClr val="0033CC"/>
              </a:solidFill>
            </a:endParaRPr>
          </a:p>
        </p:txBody>
      </p:sp>
      <p:sp>
        <p:nvSpPr>
          <p:cNvPr id="1082375" name="Text Box 1082374"/>
          <p:cNvSpPr txBox="1"/>
          <p:nvPr/>
        </p:nvSpPr>
        <p:spPr>
          <a:xfrm>
            <a:off x="317500" y="4267200"/>
            <a:ext cx="4862513" cy="519113"/>
          </a:xfrm>
          <a:prstGeom prst="rect">
            <a:avLst/>
          </a:prstGeom>
          <a:noFill/>
          <a:ln w="76200">
            <a:noFill/>
          </a:ln>
        </p:spPr>
        <p:txBody>
          <a:bodyPr wrap="none" anchor="t">
            <a:spAutoFit/>
          </a:bodyPr>
          <a:p>
            <a:pPr algn="ctr"/>
            <a:r>
              <a:rPr u="sng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Topics discussed in this section:</a:t>
            </a:r>
            <a:endParaRPr u="sng" baseline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47906" name="Rectangles 1147905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7907" name="Rectangles 1147906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7908" name="Rectangles 1147907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7909" name="Rectangles 1147908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7910" name="Rectangles 1147909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7911" name="Rectangles 1147910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7912" name="Rectangles 1147911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7913" name="Straight Connector 1147912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914" name="Straight Connector 1147913"/>
          <p:cNvSpPr/>
          <p:nvPr/>
        </p:nvSpPr>
        <p:spPr>
          <a:xfrm>
            <a:off x="458788" y="44196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915" name="Rectangles 1147914"/>
          <p:cNvSpPr/>
          <p:nvPr/>
        </p:nvSpPr>
        <p:spPr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p>
            <a:pPr algn="ctr"/>
            <a:r>
              <a:rPr sz="3200" i="0" baseline="0">
                <a:latin typeface="Arial" panose="020B0604020202020204" pitchFamily="34" charset="0"/>
              </a:rPr>
              <a:t>We see the application of all these methods in Chapter 16 when</a:t>
            </a:r>
            <a:br>
              <a:rPr sz="3200" i="0" baseline="0">
                <a:latin typeface="Arial" panose="020B0604020202020204" pitchFamily="34" charset="0"/>
              </a:rPr>
            </a:br>
            <a:r>
              <a:rPr sz="3200" i="0" baseline="0">
                <a:latin typeface="Arial" panose="020B0604020202020204" pitchFamily="34" charset="0"/>
              </a:rPr>
              <a:t>we discuss cellular phone systems.</a:t>
            </a:r>
            <a:endParaRPr sz="3200" i="0" baseline="0">
              <a:latin typeface="Arial" panose="020B0604020202020204" pitchFamily="34" charset="0"/>
            </a:endParaRPr>
          </a:p>
        </p:txBody>
      </p:sp>
      <p:grpSp>
        <p:nvGrpSpPr>
          <p:cNvPr id="1147916" name="Group 1147915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7917" name="Picture 11479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7918" name="Text Box 1147917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baseline="0">
                  <a:solidFill>
                    <a:schemeClr val="hlink"/>
                  </a:solidFill>
                </a:rPr>
                <a:t>Note</a:t>
              </a:r>
              <a:endParaRPr baseline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1282" name="Straight Connector 112128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1283" name="Straight Connector 112128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1284" name="Text Box 1121283"/>
          <p:cNvSpPr txBox="1"/>
          <p:nvPr/>
        </p:nvSpPr>
        <p:spPr>
          <a:xfrm>
            <a:off x="304800" y="381000"/>
            <a:ext cx="6616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12.21  </a:t>
            </a:r>
            <a:r>
              <a:rPr sz="2000" baseline="0"/>
              <a:t>Frequency-division multiple access (FDMA)</a:t>
            </a:r>
            <a:endParaRPr sz="2000" baseline="0"/>
          </a:p>
        </p:txBody>
      </p:sp>
      <p:sp>
        <p:nvSpPr>
          <p:cNvPr id="1121285" name="Straight Connector 1121284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21289" name="Picture 11212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788" y="1231900"/>
            <a:ext cx="7212012" cy="478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78274" name="Straight Connector 107827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8275" name="Straight Connector 107827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8276" name="Text Box 1078275"/>
          <p:cNvSpPr txBox="1"/>
          <p:nvPr/>
        </p:nvSpPr>
        <p:spPr>
          <a:xfrm>
            <a:off x="304800" y="381000"/>
            <a:ext cx="85042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12.2  </a:t>
            </a:r>
            <a:r>
              <a:rPr sz="2000" baseline="0"/>
              <a:t>Taxonomy of multiple-access protocols discussed in this chapter</a:t>
            </a:r>
            <a:endParaRPr sz="2000" baseline="0"/>
          </a:p>
        </p:txBody>
      </p:sp>
      <p:sp>
        <p:nvSpPr>
          <p:cNvPr id="1078277" name="Straight Connector 1078276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78279" name="Picture 10782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897063"/>
            <a:ext cx="6554788" cy="3284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49954" name="Rectangles 114995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55" name="Rectangles 114995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56" name="Rectangles 114995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57" name="Rectangles 114995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58" name="Rectangles 114995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59" name="Rectangles 114995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60" name="Rectangles 114995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49961" name="Straight Connector 1149960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9962" name="Straight Connector 1149961"/>
          <p:cNvSpPr/>
          <p:nvPr/>
        </p:nvSpPr>
        <p:spPr>
          <a:xfrm>
            <a:off x="458788" y="48768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9963" name="Rectangles 1149962"/>
          <p:cNvSpPr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p>
            <a:pPr algn="ctr"/>
            <a:r>
              <a:rPr sz="3200" i="0" baseline="0">
                <a:latin typeface="Arial" panose="020B0604020202020204" pitchFamily="34" charset="0"/>
              </a:rPr>
              <a:t>In FDMA, the available bandwidth </a:t>
            </a:r>
            <a:br>
              <a:rPr sz="3200" i="0" baseline="0">
                <a:latin typeface="Arial" panose="020B0604020202020204" pitchFamily="34" charset="0"/>
              </a:rPr>
            </a:br>
            <a:r>
              <a:rPr sz="3200" i="0" baseline="0">
                <a:latin typeface="Arial" panose="020B0604020202020204" pitchFamily="34" charset="0"/>
              </a:rPr>
              <a:t>of the common channel is divided into bands that are separated by guard bands.</a:t>
            </a:r>
            <a:endParaRPr sz="3200" i="0" baseline="0">
              <a:latin typeface="Arial" panose="020B0604020202020204" pitchFamily="34" charset="0"/>
            </a:endParaRPr>
          </a:p>
        </p:txBody>
      </p:sp>
      <p:grpSp>
        <p:nvGrpSpPr>
          <p:cNvPr id="1149964" name="Group 1149963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9965" name="Picture 114996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49966" name="Text Box 1149965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baseline="0">
                  <a:solidFill>
                    <a:schemeClr val="hlink"/>
                  </a:solidFill>
                </a:rPr>
                <a:t>Note</a:t>
              </a:r>
              <a:endParaRPr baseline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3330" name="Straight Connector 112332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3331" name="Straight Connector 112333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3332" name="Text Box 1123331"/>
          <p:cNvSpPr txBox="1"/>
          <p:nvPr/>
        </p:nvSpPr>
        <p:spPr>
          <a:xfrm>
            <a:off x="304800" y="381000"/>
            <a:ext cx="6008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12.22  </a:t>
            </a:r>
            <a:r>
              <a:rPr sz="2000" baseline="0"/>
              <a:t>Time-division multiple access (TDMA)</a:t>
            </a:r>
            <a:endParaRPr sz="2000" baseline="0"/>
          </a:p>
        </p:txBody>
      </p:sp>
      <p:sp>
        <p:nvSpPr>
          <p:cNvPr id="1123333" name="Straight Connector 1123332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23335" name="Picture 1123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43013"/>
            <a:ext cx="7212013" cy="4776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52002" name="Rectangles 1152001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3" name="Rectangles 1152002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4" name="Rectangles 1152003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5" name="Rectangles 1152004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6" name="Rectangles 115200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7" name="Rectangles 1152006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8" name="Rectangles 1152007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2009" name="Straight Connector 1152008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2010" name="Straight Connector 1152009"/>
          <p:cNvSpPr/>
          <p:nvPr/>
        </p:nvSpPr>
        <p:spPr>
          <a:xfrm>
            <a:off x="458788" y="44196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2011" name="Rectangles 1152010"/>
          <p:cNvSpPr/>
          <p:nvPr/>
        </p:nvSpPr>
        <p:spPr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p>
            <a:pPr algn="ctr"/>
            <a:r>
              <a:rPr sz="3200" i="0" baseline="0">
                <a:latin typeface="Arial" panose="020B0604020202020204" pitchFamily="34" charset="0"/>
              </a:rPr>
              <a:t>In TDMA, the bandwidth is just one channel that is timeshared between different stations.</a:t>
            </a:r>
            <a:endParaRPr sz="3200" i="0" baseline="0">
              <a:latin typeface="Arial" panose="020B0604020202020204" pitchFamily="34" charset="0"/>
            </a:endParaRPr>
          </a:p>
        </p:txBody>
      </p:sp>
      <p:grpSp>
        <p:nvGrpSpPr>
          <p:cNvPr id="1152012" name="Group 1152011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2013" name="Picture 11520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52014" name="Text Box 1152013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baseline="0">
                  <a:solidFill>
                    <a:schemeClr val="hlink"/>
                  </a:solidFill>
                </a:rPr>
                <a:t>Note</a:t>
              </a:r>
              <a:endParaRPr baseline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54050" name="Rectangles 1154049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1" name="Rectangles 1154050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2" name="Rectangles 1154051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3" name="Rectangles 1154052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4" name="Rectangles 1154053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5" name="Rectangles 1154054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6" name="Rectangles 115405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4057" name="Straight Connector 1154056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4058" name="Straight Connector 1154057"/>
          <p:cNvSpPr/>
          <p:nvPr/>
        </p:nvSpPr>
        <p:spPr>
          <a:xfrm>
            <a:off x="458788" y="39624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4059" name="Rectangles 1154058"/>
          <p:cNvSpPr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p>
            <a:pPr algn="ctr"/>
            <a:r>
              <a:rPr sz="3200" i="0" baseline="0">
                <a:latin typeface="Arial" panose="020B0604020202020204" pitchFamily="34" charset="0"/>
              </a:rPr>
              <a:t>In CDMA, one channel carries all transmissions simultaneously.</a:t>
            </a:r>
            <a:endParaRPr sz="3200" i="0" baseline="0">
              <a:latin typeface="Arial" panose="020B0604020202020204" pitchFamily="34" charset="0"/>
            </a:endParaRPr>
          </a:p>
        </p:txBody>
      </p:sp>
      <p:grpSp>
        <p:nvGrpSpPr>
          <p:cNvPr id="1154060" name="Group 1154059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4061" name="Picture 115406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54062" name="Text Box 115406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baseline="0">
                  <a:solidFill>
                    <a:schemeClr val="hlink"/>
                  </a:solidFill>
                </a:rPr>
                <a:t>Note</a:t>
              </a:r>
              <a:endParaRPr baseline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5378" name="Straight Connector 112537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5379" name="Straight Connector 112537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5380" name="Text Box 1125379"/>
          <p:cNvSpPr txBox="1"/>
          <p:nvPr/>
        </p:nvSpPr>
        <p:spPr>
          <a:xfrm>
            <a:off x="304800" y="381000"/>
            <a:ext cx="6207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12.23  </a:t>
            </a:r>
            <a:r>
              <a:rPr sz="2000" baseline="0"/>
              <a:t>Simple idea of communication with code</a:t>
            </a:r>
            <a:endParaRPr sz="2000" baseline="0"/>
          </a:p>
        </p:txBody>
      </p:sp>
      <p:sp>
        <p:nvSpPr>
          <p:cNvPr id="1125381" name="Straight Connector 1125380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25383" name="Picture 11253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213" y="1338263"/>
            <a:ext cx="7258050" cy="4300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7426" name="Straight Connector 112742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427" name="Straight Connector 112742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428" name="Text Box 1127427"/>
          <p:cNvSpPr txBox="1"/>
          <p:nvPr/>
        </p:nvSpPr>
        <p:spPr>
          <a:xfrm>
            <a:off x="304800" y="381000"/>
            <a:ext cx="35893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12.24  </a:t>
            </a:r>
            <a:r>
              <a:rPr sz="2000" baseline="0"/>
              <a:t>Chip sequences</a:t>
            </a:r>
            <a:endParaRPr sz="2000" baseline="0"/>
          </a:p>
        </p:txBody>
      </p:sp>
      <p:sp>
        <p:nvSpPr>
          <p:cNvPr id="1127429" name="Straight Connector 1127428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27431" name="Picture 11274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870200"/>
            <a:ext cx="8775700" cy="86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9474" name="Straight Connector 1129473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475" name="Straight Connector 1129474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476" name="Text Box 1129475"/>
          <p:cNvSpPr txBox="1"/>
          <p:nvPr/>
        </p:nvSpPr>
        <p:spPr>
          <a:xfrm>
            <a:off x="304800" y="381000"/>
            <a:ext cx="51260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12.25  </a:t>
            </a:r>
            <a:r>
              <a:rPr sz="2000" baseline="0"/>
              <a:t>Data representation in CDMA</a:t>
            </a:r>
            <a:endParaRPr sz="2000" baseline="0"/>
          </a:p>
        </p:txBody>
      </p:sp>
      <p:sp>
        <p:nvSpPr>
          <p:cNvPr id="1129477" name="Straight Connector 1129476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29479" name="Picture 11294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188" y="3016250"/>
            <a:ext cx="8126412" cy="71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31522" name="Straight Connector 1131521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523" name="Straight Connector 1131522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524" name="Text Box 1131523"/>
          <p:cNvSpPr txBox="1"/>
          <p:nvPr/>
        </p:nvSpPr>
        <p:spPr>
          <a:xfrm>
            <a:off x="304800" y="381000"/>
            <a:ext cx="4803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12.26  </a:t>
            </a:r>
            <a:r>
              <a:rPr sz="2000" baseline="0"/>
              <a:t>Sharing channel in CDMA</a:t>
            </a:r>
            <a:endParaRPr sz="2000" baseline="0"/>
          </a:p>
        </p:txBody>
      </p:sp>
      <p:sp>
        <p:nvSpPr>
          <p:cNvPr id="1131525" name="Straight Connector 1131524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31527" name="Picture 11315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8" y="1524000"/>
            <a:ext cx="8729662" cy="449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33570" name="Straight Connector 1133569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3571" name="Straight Connector 1133570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3572" name="Text Box 1133571"/>
          <p:cNvSpPr txBox="1"/>
          <p:nvPr/>
        </p:nvSpPr>
        <p:spPr>
          <a:xfrm>
            <a:off x="304800" y="381000"/>
            <a:ext cx="6969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12.27  </a:t>
            </a:r>
            <a:r>
              <a:rPr sz="2000" baseline="0"/>
              <a:t>Digital signal created by four stations in CDMA</a:t>
            </a:r>
            <a:endParaRPr sz="2000" baseline="0"/>
          </a:p>
        </p:txBody>
      </p:sp>
      <p:sp>
        <p:nvSpPr>
          <p:cNvPr id="1133573" name="Straight Connector 1133572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33575" name="Picture 11335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552575"/>
            <a:ext cx="8026400" cy="423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35618" name="Straight Connector 113561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619" name="Straight Connector 113561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5620" name="Text Box 1135619"/>
          <p:cNvSpPr txBox="1"/>
          <p:nvPr/>
        </p:nvSpPr>
        <p:spPr>
          <a:xfrm>
            <a:off x="304800" y="381000"/>
            <a:ext cx="7331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12.28  </a:t>
            </a:r>
            <a:r>
              <a:rPr sz="2000" baseline="0"/>
              <a:t>Decoding of the composite signal for one in CDMA</a:t>
            </a:r>
            <a:endParaRPr sz="2000" baseline="0"/>
          </a:p>
        </p:txBody>
      </p:sp>
      <p:sp>
        <p:nvSpPr>
          <p:cNvPr id="1135621" name="Straight Connector 1135620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35623" name="Picture 1135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138" y="1301750"/>
            <a:ext cx="7358062" cy="433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65250" name="Rectangles 565249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sz="3200" i="0" baseline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565251" name="Text Box 565250"/>
          <p:cNvSpPr txBox="1"/>
          <p:nvPr/>
        </p:nvSpPr>
        <p:spPr>
          <a:xfrm>
            <a:off x="228600" y="228600"/>
            <a:ext cx="48133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i="0" baseline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12-1   RANDOM ACCESS</a:t>
            </a:r>
            <a:endParaRPr sz="3200" i="0" baseline="0">
              <a:effectLst>
                <a:outerShdw blurRad="38100" dist="38100" dir="2700000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565252" name="Text Box 56525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sz="1800" i="0" baseline="0"/>
          </a:p>
        </p:txBody>
      </p:sp>
      <p:sp>
        <p:nvSpPr>
          <p:cNvPr id="565253" name="Rectangles 565252"/>
          <p:cNvSpPr/>
          <p:nvPr/>
        </p:nvSpPr>
        <p:spPr>
          <a:xfrm>
            <a:off x="304800" y="1143000"/>
            <a:ext cx="8229600" cy="30813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 eaLnBrk="1" hangingPunct="1"/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</a:rPr>
              <a:t>In </a:t>
            </a:r>
            <a:r>
              <a:rPr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random access</a:t>
            </a:r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</a:rPr>
              <a:t> or </a:t>
            </a:r>
            <a:r>
              <a:rPr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contention</a:t>
            </a:r>
            <a:r>
              <a:rPr baseline="0">
                <a:effectLst>
                  <a:outerShdw blurRad="38100" dist="38100" dir="2700000">
                    <a:srgbClr val="C0C0C0"/>
                  </a:outerShdw>
                </a:effectLst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  <a:endParaRPr baseline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565277" name="Rectangles 565276"/>
          <p:cNvSpPr/>
          <p:nvPr/>
        </p:nvSpPr>
        <p:spPr>
          <a:xfrm>
            <a:off x="304800" y="4743450"/>
            <a:ext cx="79248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</a:pPr>
            <a:r>
              <a:rPr lang="fr-FR" altLang="x-none" sz="2400" i="0" baseline="0">
                <a:solidFill>
                  <a:srgbClr val="0033CC"/>
                </a:solidFill>
              </a:rPr>
              <a:t>ALOHA</a:t>
            </a:r>
            <a:br>
              <a:rPr lang="fr-FR" altLang="x-none" sz="2400" i="0" baseline="0">
                <a:solidFill>
                  <a:srgbClr val="0033CC"/>
                </a:solidFill>
              </a:rPr>
            </a:br>
            <a:r>
              <a:rPr sz="2400" i="0" baseline="0">
                <a:solidFill>
                  <a:srgbClr val="0033CC"/>
                </a:solidFill>
              </a:rPr>
              <a:t>Carrier Sense Multiple Access</a:t>
            </a:r>
            <a:endParaRPr sz="2400" i="0" baseline="0">
              <a:solidFill>
                <a:srgbClr val="0033CC"/>
              </a:solidFill>
            </a:endParaRP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</a:pPr>
            <a:r>
              <a:rPr sz="2400" i="0" baseline="0">
                <a:solidFill>
                  <a:srgbClr val="0033CC"/>
                </a:solidFill>
              </a:rPr>
              <a:t>Carrier Sense Multiple Access with Collision Detection</a:t>
            </a:r>
            <a:endParaRPr sz="2400" i="0" baseline="0">
              <a:solidFill>
                <a:srgbClr val="0033CC"/>
              </a:solidFill>
            </a:endParaRP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</a:pPr>
            <a:r>
              <a:rPr sz="2400" i="0" baseline="0">
                <a:solidFill>
                  <a:srgbClr val="0033CC"/>
                </a:solidFill>
              </a:rPr>
              <a:t>Carrier Sense Multiple Access with Collision Avoidance</a:t>
            </a:r>
            <a:endParaRPr sz="2400" i="0" baseline="0">
              <a:solidFill>
                <a:srgbClr val="0033CC"/>
              </a:solidFill>
            </a:endParaRPr>
          </a:p>
        </p:txBody>
      </p:sp>
      <p:sp>
        <p:nvSpPr>
          <p:cNvPr id="565278" name="Text Box 565277"/>
          <p:cNvSpPr txBox="1"/>
          <p:nvPr/>
        </p:nvSpPr>
        <p:spPr>
          <a:xfrm>
            <a:off x="317500" y="4267200"/>
            <a:ext cx="4862513" cy="519113"/>
          </a:xfrm>
          <a:prstGeom prst="rect">
            <a:avLst/>
          </a:prstGeom>
          <a:noFill/>
          <a:ln w="76200">
            <a:noFill/>
          </a:ln>
        </p:spPr>
        <p:txBody>
          <a:bodyPr wrap="none" anchor="t">
            <a:spAutoFit/>
          </a:bodyPr>
          <a:p>
            <a:pPr algn="ctr"/>
            <a:r>
              <a:rPr u="sng" baseline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Topics discussed in this section:</a:t>
            </a:r>
            <a:endParaRPr u="sng" baseline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37666" name="Straight Connector 113766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667" name="Straight Connector 113766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668" name="Text Box 1137667"/>
          <p:cNvSpPr txBox="1"/>
          <p:nvPr/>
        </p:nvSpPr>
        <p:spPr>
          <a:xfrm>
            <a:off x="304800" y="381000"/>
            <a:ext cx="7377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12.29  </a:t>
            </a:r>
            <a:r>
              <a:rPr sz="2000" baseline="0"/>
              <a:t>General rule and examples of creating Walsh tables</a:t>
            </a:r>
            <a:endParaRPr sz="2000" baseline="0"/>
          </a:p>
        </p:txBody>
      </p:sp>
      <p:sp>
        <p:nvSpPr>
          <p:cNvPr id="1137669" name="Straight Connector 1137668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37671" name="Picture 11376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1417638"/>
            <a:ext cx="5988050" cy="4525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56098" name="Rectangles 1156097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099" name="Rectangles 1156098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0" name="Rectangles 1156099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1" name="Rectangles 1156100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2" name="Rectangles 1156101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3" name="Rectangles 1156102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4" name="Rectangles 1156103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6105" name="Straight Connector 1156104"/>
          <p:cNvSpPr/>
          <p:nvPr/>
        </p:nvSpPr>
        <p:spPr>
          <a:xfrm>
            <a:off x="457200" y="26670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6106" name="Straight Connector 1156105"/>
          <p:cNvSpPr/>
          <p:nvPr/>
        </p:nvSpPr>
        <p:spPr>
          <a:xfrm>
            <a:off x="458788" y="3886200"/>
            <a:ext cx="8153400" cy="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6107" name="Rectangles 1156106"/>
          <p:cNvSpPr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 w="76200">
            <a:noFill/>
          </a:ln>
        </p:spPr>
        <p:txBody>
          <a:bodyPr>
            <a:spAutoFit/>
          </a:bodyPr>
          <a:p>
            <a:pPr algn="ctr"/>
            <a:r>
              <a:rPr sz="3200" i="0" baseline="0">
                <a:latin typeface="Arial" panose="020B0604020202020204" pitchFamily="34" charset="0"/>
              </a:rPr>
              <a:t>The number of sequences in a Walsh table needs to be N = 2</a:t>
            </a:r>
            <a:r>
              <a:rPr sz="3200" i="0" baseline="30000">
                <a:latin typeface="Arial" panose="020B0604020202020204" pitchFamily="34" charset="0"/>
              </a:rPr>
              <a:t>m</a:t>
            </a:r>
            <a:r>
              <a:rPr sz="3200" i="0" baseline="0">
                <a:latin typeface="Arial" panose="020B0604020202020204" pitchFamily="34" charset="0"/>
              </a:rPr>
              <a:t>.</a:t>
            </a:r>
            <a:endParaRPr sz="3200" i="0" baseline="0">
              <a:latin typeface="Arial" panose="020B0604020202020204" pitchFamily="34" charset="0"/>
            </a:endParaRPr>
          </a:p>
        </p:txBody>
      </p:sp>
      <p:grpSp>
        <p:nvGrpSpPr>
          <p:cNvPr id="1156108" name="Group 1156107"/>
          <p:cNvGrpSpPr/>
          <p:nvPr/>
        </p:nvGrpSpPr>
        <p:grpSpPr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6109" name="Picture 115610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56110" name="Text Box 115610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baseline="0">
                  <a:solidFill>
                    <a:schemeClr val="hlink"/>
                  </a:solidFill>
                </a:rPr>
                <a:t>Note</a:t>
              </a:r>
              <a:endParaRPr baseline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50274" name="Rectangles 95027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75" name="Rectangles 95027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76" name="Rectangles 95027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77" name="Rectangles 95027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78" name="Rectangles 95027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79" name="Rectangles 95027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80" name="Rectangles 95027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950281" name="Rectangles 950280"/>
          <p:cNvSpPr/>
          <p:nvPr/>
        </p:nvSpPr>
        <p:spPr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/>
              <a:t>Find the chips for a network with</a:t>
            </a:r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a.</a:t>
            </a:r>
            <a:r>
              <a:rPr baseline="0"/>
              <a:t> Two stations           </a:t>
            </a:r>
            <a:r>
              <a:rPr baseline="0">
                <a:solidFill>
                  <a:schemeClr val="hlink"/>
                </a:solidFill>
              </a:rPr>
              <a:t>b.</a:t>
            </a:r>
            <a:r>
              <a:rPr baseline="0"/>
              <a:t> Four stations</a:t>
            </a:r>
            <a:endParaRPr baseline="0"/>
          </a:p>
        </p:txBody>
      </p:sp>
      <p:sp>
        <p:nvSpPr>
          <p:cNvPr id="950283" name="Text Box 950282"/>
          <p:cNvSpPr txBox="1"/>
          <p:nvPr/>
        </p:nvSpPr>
        <p:spPr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12.6</a:t>
            </a:r>
            <a:endParaRPr sz="3200" baseline="0">
              <a:solidFill>
                <a:schemeClr val="hlink"/>
              </a:solidFill>
            </a:endParaRPr>
          </a:p>
        </p:txBody>
      </p:sp>
      <p:sp>
        <p:nvSpPr>
          <p:cNvPr id="950284" name="Rectangles 950283"/>
          <p:cNvSpPr/>
          <p:nvPr/>
        </p:nvSpPr>
        <p:spPr>
          <a:xfrm>
            <a:off x="228600" y="2438400"/>
            <a:ext cx="8686800" cy="3508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baseline="0">
                <a:solidFill>
                  <a:schemeClr val="hlink"/>
                </a:solidFill>
              </a:rPr>
              <a:t>Solution</a:t>
            </a:r>
            <a:endParaRPr baseline="0">
              <a:solidFill>
                <a:schemeClr val="hlink"/>
              </a:solidFill>
            </a:endParaRPr>
          </a:p>
          <a:p>
            <a:r>
              <a:rPr baseline="0"/>
              <a:t>We can use the rows of W</a:t>
            </a:r>
            <a:r>
              <a:rPr baseline="-10000"/>
              <a:t>2</a:t>
            </a:r>
            <a:r>
              <a:rPr baseline="0"/>
              <a:t> and W</a:t>
            </a:r>
            <a:r>
              <a:rPr baseline="-10000"/>
              <a:t>4</a:t>
            </a:r>
            <a:r>
              <a:rPr baseline="0"/>
              <a:t> in Figure 12.29:</a:t>
            </a:r>
            <a:endParaRPr baseline="0"/>
          </a:p>
          <a:p>
            <a:r>
              <a:rPr baseline="0">
                <a:solidFill>
                  <a:schemeClr val="hlink"/>
                </a:solidFill>
              </a:rPr>
              <a:t>a.</a:t>
            </a:r>
            <a:r>
              <a:rPr baseline="0"/>
              <a:t> For a two-station network, we have </a:t>
            </a:r>
            <a:br>
              <a:rPr i="0" baseline="0"/>
            </a:br>
            <a:r>
              <a:rPr i="0" baseline="0"/>
              <a:t>                           [+1 +1] and [+1 −1].</a:t>
            </a:r>
            <a:endParaRPr i="0" baseline="0"/>
          </a:p>
          <a:p>
            <a:endParaRPr i="0" baseline="0"/>
          </a:p>
          <a:p>
            <a:r>
              <a:rPr baseline="0">
                <a:solidFill>
                  <a:schemeClr val="hlink"/>
                </a:solidFill>
              </a:rPr>
              <a:t>b</a:t>
            </a:r>
            <a:r>
              <a:rPr baseline="0"/>
              <a:t>. For a four-station network we have </a:t>
            </a:r>
            <a:br>
              <a:rPr baseline="0"/>
            </a:br>
            <a:r>
              <a:rPr baseline="0"/>
              <a:t>                       </a:t>
            </a:r>
            <a:r>
              <a:rPr i="0" baseline="0" err="1"/>
              <a:t>[+1 +1 +1 +1], [+1 −1 +1 −1], </a:t>
            </a:r>
            <a:br>
              <a:rPr i="0" baseline="0" err="1"/>
            </a:br>
            <a:r>
              <a:rPr i="0" baseline="0" err="1"/>
              <a:t>                 [+1 +1 −1 −1</a:t>
            </a:r>
            <a:r>
              <a:rPr i="0" baseline="0"/>
              <a:t>],</a:t>
            </a:r>
            <a:r>
              <a:rPr baseline="0"/>
              <a:t>  and   </a:t>
            </a:r>
            <a:r>
              <a:rPr i="0" baseline="0" err="1"/>
              <a:t>[+1 −1 −1</a:t>
            </a:r>
            <a:r>
              <a:rPr i="0" baseline="0"/>
              <a:t> +1].</a:t>
            </a:r>
            <a:endParaRPr i="0" baseline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58146" name="Rectangles 1158145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47" name="Rectangles 1158146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48" name="Rectangles 1158147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49" name="Rectangles 1158148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50" name="Rectangles 1158149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51" name="Rectangles 1158150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52" name="Rectangles 1158151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58153" name="Rectangles 1158152"/>
          <p:cNvSpPr/>
          <p:nvPr/>
        </p:nvSpPr>
        <p:spPr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/>
              <a:t>What is the number of sequences if we have 90 stations in our network?</a:t>
            </a:r>
            <a:endParaRPr baseline="0"/>
          </a:p>
        </p:txBody>
      </p:sp>
      <p:sp>
        <p:nvSpPr>
          <p:cNvPr id="1158154" name="Text Box 1158153"/>
          <p:cNvSpPr txBox="1"/>
          <p:nvPr/>
        </p:nvSpPr>
        <p:spPr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12.7</a:t>
            </a:r>
            <a:endParaRPr sz="3200" baseline="0">
              <a:solidFill>
                <a:schemeClr val="hlink"/>
              </a:solidFill>
            </a:endParaRPr>
          </a:p>
        </p:txBody>
      </p:sp>
      <p:sp>
        <p:nvSpPr>
          <p:cNvPr id="1158155" name="Rectangles 1158154"/>
          <p:cNvSpPr/>
          <p:nvPr/>
        </p:nvSpPr>
        <p:spPr>
          <a:xfrm>
            <a:off x="152400" y="2438400"/>
            <a:ext cx="8686800" cy="1800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>
                <a:solidFill>
                  <a:schemeClr val="hlink"/>
                </a:solidFill>
              </a:rPr>
              <a:t>Solution</a:t>
            </a:r>
            <a:endParaRPr baseline="0">
              <a:solidFill>
                <a:schemeClr val="hlink"/>
              </a:solidFill>
            </a:endParaRPr>
          </a:p>
          <a:p>
            <a:pPr algn="just"/>
            <a:r>
              <a:rPr baseline="0"/>
              <a:t>The number of sequences needs to be 2</a:t>
            </a:r>
            <a:r>
              <a:rPr baseline="30000"/>
              <a:t>m</a:t>
            </a:r>
            <a:r>
              <a:rPr baseline="0"/>
              <a:t>. We need to choose m = 7 and N = 2</a:t>
            </a:r>
            <a:r>
              <a:rPr baseline="30000"/>
              <a:t>7</a:t>
            </a:r>
            <a:r>
              <a:rPr baseline="0"/>
              <a:t> or 128. We can then use 90 </a:t>
            </a:r>
            <a:br>
              <a:rPr baseline="0"/>
            </a:br>
            <a:r>
              <a:rPr baseline="0"/>
              <a:t>of the sequences as the chips.</a:t>
            </a:r>
            <a:endParaRPr baseline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60194" name="Rectangles 1160193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195" name="Rectangles 116019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196" name="Rectangles 116019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197" name="Rectangles 1160196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198" name="Rectangles 1160197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199" name="Rectangles 1160198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200" name="Rectangles 1160199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0201" name="Rectangles 1160200"/>
          <p:cNvSpPr/>
          <p:nvPr/>
        </p:nvSpPr>
        <p:spPr>
          <a:xfrm>
            <a:off x="228600" y="1143000"/>
            <a:ext cx="8686800" cy="1800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/>
              <a:t>Prove that a receiving station can get the data sent by a specific sender if it multiplies the entire data on the channel by the sender’s chip code and then divides it by the number of stations.</a:t>
            </a:r>
            <a:endParaRPr baseline="0"/>
          </a:p>
        </p:txBody>
      </p:sp>
      <p:sp>
        <p:nvSpPr>
          <p:cNvPr id="1160202" name="Text Box 1160201"/>
          <p:cNvSpPr txBox="1"/>
          <p:nvPr/>
        </p:nvSpPr>
        <p:spPr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12.8</a:t>
            </a:r>
            <a:endParaRPr sz="3200" baseline="0">
              <a:solidFill>
                <a:schemeClr val="hlink"/>
              </a:solidFill>
            </a:endParaRPr>
          </a:p>
        </p:txBody>
      </p:sp>
      <p:sp>
        <p:nvSpPr>
          <p:cNvPr id="1160203" name="Rectangles 1160202"/>
          <p:cNvSpPr/>
          <p:nvPr/>
        </p:nvSpPr>
        <p:spPr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>
                <a:solidFill>
                  <a:schemeClr val="hlink"/>
                </a:solidFill>
              </a:rPr>
              <a:t>Solution</a:t>
            </a:r>
            <a:endParaRPr baseline="0">
              <a:solidFill>
                <a:schemeClr val="hlink"/>
              </a:solidFill>
            </a:endParaRPr>
          </a:p>
          <a:p>
            <a:pPr algn="just"/>
            <a:r>
              <a:rPr baseline="0"/>
              <a:t>Let us prove this for the first station, using our previous four-station example. We can say that the data on the channel </a:t>
            </a:r>
            <a:br>
              <a:rPr baseline="0"/>
            </a:br>
            <a:r>
              <a:rPr baseline="0"/>
              <a:t>      D = (d</a:t>
            </a:r>
            <a:r>
              <a:rPr baseline="-10000"/>
              <a:t>1</a:t>
            </a:r>
            <a:r>
              <a:rPr baseline="0"/>
              <a:t> ⋅ c</a:t>
            </a:r>
            <a:r>
              <a:rPr baseline="-10000"/>
              <a:t>1</a:t>
            </a:r>
            <a:r>
              <a:rPr baseline="0"/>
              <a:t> + d</a:t>
            </a:r>
            <a:r>
              <a:rPr baseline="-10000"/>
              <a:t>2</a:t>
            </a:r>
            <a:r>
              <a:rPr baseline="0"/>
              <a:t> ⋅ c</a:t>
            </a:r>
            <a:r>
              <a:rPr baseline="-10000"/>
              <a:t>2</a:t>
            </a:r>
            <a:r>
              <a:rPr baseline="0"/>
              <a:t> + d</a:t>
            </a:r>
            <a:r>
              <a:rPr baseline="-10000"/>
              <a:t>3</a:t>
            </a:r>
            <a:r>
              <a:rPr baseline="0"/>
              <a:t> ⋅ c</a:t>
            </a:r>
            <a:r>
              <a:rPr baseline="-10000"/>
              <a:t>3</a:t>
            </a:r>
            <a:r>
              <a:rPr baseline="0"/>
              <a:t> + d</a:t>
            </a:r>
            <a:r>
              <a:rPr baseline="-10000"/>
              <a:t>4</a:t>
            </a:r>
            <a:r>
              <a:rPr baseline="0"/>
              <a:t> ⋅ c</a:t>
            </a:r>
            <a:r>
              <a:rPr baseline="-10000"/>
              <a:t>4</a:t>
            </a:r>
            <a:r>
              <a:rPr baseline="0"/>
              <a:t>). </a:t>
            </a:r>
            <a:br>
              <a:rPr baseline="0"/>
            </a:br>
            <a:r>
              <a:rPr baseline="0"/>
              <a:t>The receiver which wants to get the data sent by station 1 multiplies these data by c</a:t>
            </a:r>
            <a:r>
              <a:rPr baseline="-10000"/>
              <a:t>1</a:t>
            </a:r>
            <a:r>
              <a:rPr baseline="0"/>
              <a:t>.</a:t>
            </a:r>
            <a:endParaRPr baseline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72482" name="Rectangles 1172481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3" name="Rectangles 1172482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4" name="Rectangles 1172483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5" name="Rectangles 1172484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6" name="Rectangles 117248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7" name="Rectangles 1172486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8" name="Rectangles 1172487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2489" name="Rectangles 1172488"/>
          <p:cNvSpPr/>
          <p:nvPr/>
        </p:nvSpPr>
        <p:spPr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endParaRPr baseline="0"/>
          </a:p>
        </p:txBody>
      </p:sp>
      <p:sp>
        <p:nvSpPr>
          <p:cNvPr id="1172490" name="Text Box 1172489"/>
          <p:cNvSpPr txBox="1"/>
          <p:nvPr/>
        </p:nvSpPr>
        <p:spPr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12.8 (continued)</a:t>
            </a:r>
            <a:endParaRPr sz="3200" baseline="0">
              <a:solidFill>
                <a:schemeClr val="hlink"/>
              </a:solidFill>
            </a:endParaRPr>
          </a:p>
        </p:txBody>
      </p:sp>
      <p:sp>
        <p:nvSpPr>
          <p:cNvPr id="1172491" name="Rectangles 1172490"/>
          <p:cNvSpPr/>
          <p:nvPr/>
        </p:nvSpPr>
        <p:spPr>
          <a:xfrm>
            <a:off x="228600" y="3810000"/>
            <a:ext cx="86868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/>
              <a:t>When we divide the result by N, we get d</a:t>
            </a:r>
            <a:r>
              <a:rPr baseline="-10000"/>
              <a:t>1 </a:t>
            </a:r>
            <a:r>
              <a:rPr baseline="0"/>
              <a:t>.</a:t>
            </a:r>
            <a:endParaRPr baseline="0"/>
          </a:p>
        </p:txBody>
      </p:sp>
      <p:pic>
        <p:nvPicPr>
          <p:cNvPr id="1172492" name="Picture 11724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0" y="1981200"/>
            <a:ext cx="6362700" cy="1503363"/>
          </a:xfrm>
          <a:prstGeom prst="rect">
            <a:avLst/>
          </a:prstGeom>
          <a:noFill/>
          <a:ln w="57150" cap="flat" cmpd="thickThin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84418" name="Straight Connector 1084417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4419" name="Straight Connector 1084418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4420" name="Text Box 1084419"/>
          <p:cNvSpPr txBox="1"/>
          <p:nvPr/>
        </p:nvSpPr>
        <p:spPr>
          <a:xfrm>
            <a:off x="304800" y="381000"/>
            <a:ext cx="54689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12.3  </a:t>
            </a:r>
            <a:r>
              <a:rPr sz="2000" baseline="0"/>
              <a:t>Frames in a pure ALOHA network</a:t>
            </a:r>
            <a:endParaRPr sz="2000" baseline="0"/>
          </a:p>
        </p:txBody>
      </p:sp>
      <p:sp>
        <p:nvSpPr>
          <p:cNvPr id="1084421" name="Straight Connector 1084420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84423" name="Picture 10844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1600200"/>
            <a:ext cx="8620125" cy="4060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86466" name="Straight Connector 1086465"/>
          <p:cNvSpPr/>
          <p:nvPr/>
        </p:nvSpPr>
        <p:spPr>
          <a:xfrm>
            <a:off x="152400" y="152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467" name="Straight Connector 1086466"/>
          <p:cNvSpPr/>
          <p:nvPr/>
        </p:nvSpPr>
        <p:spPr>
          <a:xfrm>
            <a:off x="152400" y="990600"/>
            <a:ext cx="87630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6468" name="Text Box 1086467"/>
          <p:cNvSpPr txBox="1"/>
          <p:nvPr/>
        </p:nvSpPr>
        <p:spPr>
          <a:xfrm>
            <a:off x="304800" y="381000"/>
            <a:ext cx="56721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2400" i="0" baseline="0">
                <a:solidFill>
                  <a:schemeClr val="folHlink"/>
                </a:solidFill>
              </a:rPr>
              <a:t>Figure 12.4  </a:t>
            </a:r>
            <a:r>
              <a:rPr lang="it-IT" altLang="x-none" sz="2000" baseline="0" dirty="0"/>
              <a:t>Procedure for pure ALOHA protocol</a:t>
            </a:r>
            <a:endParaRPr sz="2000" baseline="0"/>
          </a:p>
        </p:txBody>
      </p:sp>
      <p:sp>
        <p:nvSpPr>
          <p:cNvPr id="1086469" name="Straight Connector 1086468"/>
          <p:cNvSpPr/>
          <p:nvPr/>
        </p:nvSpPr>
        <p:spPr>
          <a:xfrm>
            <a:off x="152400" y="6248400"/>
            <a:ext cx="8763000" cy="0"/>
          </a:xfrm>
          <a:prstGeom prst="line">
            <a:avLst/>
          </a:prstGeom>
          <a:ln w="762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86472" name="Picture 10864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1206500"/>
            <a:ext cx="6088062" cy="473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62242" name="Rectangles 1162241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2243" name="Rectangles 1162242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2244" name="Rectangles 1162243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2245" name="Rectangles 1162244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2246" name="Rectangles 116224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2247" name="Rectangles 1162246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2248" name="Rectangles 1162247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62249" name="Rectangles 1162248"/>
          <p:cNvSpPr/>
          <p:nvPr/>
        </p:nvSpPr>
        <p:spPr>
          <a:xfrm>
            <a:off x="228600" y="1143000"/>
            <a:ext cx="8686800" cy="47894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/>
              <a:t>The stations on a wireless ALOHA network are a maximum of 600 km apart. If we assume that signals propagate at 3 × 10</a:t>
            </a:r>
            <a:r>
              <a:rPr baseline="20000"/>
              <a:t>8</a:t>
            </a:r>
            <a:r>
              <a:rPr baseline="0" err="1"/>
              <a:t> m/s</a:t>
            </a:r>
            <a:r>
              <a:rPr baseline="0"/>
              <a:t>,  we find  </a:t>
            </a:r>
            <a:endParaRPr baseline="0"/>
          </a:p>
          <a:p>
            <a:pPr algn="just"/>
            <a:r>
              <a:rPr baseline="0"/>
              <a:t>                         </a:t>
            </a:r>
            <a:r>
              <a:rPr baseline="0" err="1">
                <a:solidFill>
                  <a:schemeClr val="folHlink"/>
                </a:solidFill>
              </a:rPr>
              <a:t>T</a:t>
            </a:r>
            <a:r>
              <a:rPr baseline="-10000" err="1">
                <a:solidFill>
                  <a:schemeClr val="folHlink"/>
                </a:solidFill>
              </a:rPr>
              <a:t>p</a:t>
            </a:r>
            <a:r>
              <a:rPr baseline="-10000">
                <a:solidFill>
                  <a:schemeClr val="folHlink"/>
                </a:solidFill>
              </a:rPr>
              <a:t> </a:t>
            </a:r>
            <a:r>
              <a:rPr baseline="0">
                <a:solidFill>
                  <a:schemeClr val="folHlink"/>
                </a:solidFill>
              </a:rPr>
              <a:t>= (600 × 10</a:t>
            </a:r>
            <a:r>
              <a:rPr baseline="30000">
                <a:solidFill>
                  <a:schemeClr val="folHlink"/>
                </a:solidFill>
              </a:rPr>
              <a:t>5</a:t>
            </a:r>
            <a:r>
              <a:rPr baseline="0">
                <a:solidFill>
                  <a:schemeClr val="folHlink"/>
                </a:solidFill>
              </a:rPr>
              <a:t> ) / (3 × 10</a:t>
            </a:r>
            <a:r>
              <a:rPr baseline="30000">
                <a:solidFill>
                  <a:schemeClr val="folHlink"/>
                </a:solidFill>
              </a:rPr>
              <a:t>8</a:t>
            </a:r>
            <a:r>
              <a:rPr baseline="0">
                <a:solidFill>
                  <a:schemeClr val="folHlink"/>
                </a:solidFill>
              </a:rPr>
              <a:t> ) = 2 ms.</a:t>
            </a:r>
            <a:r>
              <a:rPr baseline="0"/>
              <a:t> </a:t>
            </a:r>
            <a:endParaRPr baseline="0"/>
          </a:p>
          <a:p>
            <a:pPr algn="just"/>
            <a:r>
              <a:rPr baseline="0"/>
              <a:t>Now we can find the value of T</a:t>
            </a:r>
            <a:r>
              <a:rPr baseline="-12000"/>
              <a:t>B</a:t>
            </a:r>
            <a:r>
              <a:rPr baseline="0"/>
              <a:t> for different values of </a:t>
            </a:r>
            <a:br>
              <a:rPr baseline="0"/>
            </a:br>
            <a:r>
              <a:rPr baseline="0"/>
              <a:t>K .</a:t>
            </a:r>
            <a:endParaRPr baseline="0"/>
          </a:p>
          <a:p>
            <a:pPr algn="just"/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a</a:t>
            </a:r>
            <a:r>
              <a:rPr baseline="0"/>
              <a:t>. For K = 1, the range is {0, 1}. The station needs to|</a:t>
            </a:r>
            <a:br>
              <a:rPr baseline="0"/>
            </a:br>
            <a:r>
              <a:rPr baseline="0"/>
              <a:t>     generate a random number with a value of 0 or 1. This</a:t>
            </a:r>
            <a:br>
              <a:rPr baseline="0"/>
            </a:br>
            <a:r>
              <a:rPr baseline="0"/>
              <a:t>     means that T</a:t>
            </a:r>
            <a:r>
              <a:rPr baseline="-12000"/>
              <a:t>B</a:t>
            </a:r>
            <a:r>
              <a:rPr baseline="0"/>
              <a:t> is either 0 ms (0 × 2) or 2 ms (1 × 2),</a:t>
            </a:r>
            <a:br>
              <a:rPr baseline="0"/>
            </a:br>
            <a:r>
              <a:rPr baseline="0"/>
              <a:t>     based on the outcome of the random variable.</a:t>
            </a:r>
            <a:endParaRPr baseline="0"/>
          </a:p>
        </p:txBody>
      </p:sp>
      <p:sp>
        <p:nvSpPr>
          <p:cNvPr id="1162250" name="Text Box 1162249"/>
          <p:cNvSpPr txBox="1"/>
          <p:nvPr/>
        </p:nvSpPr>
        <p:spPr>
          <a:xfrm>
            <a:off x="1143000" y="0"/>
            <a:ext cx="24876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12.1</a:t>
            </a:r>
            <a:endParaRPr sz="3200" baseline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r>
              <a:t>12.</a:t>
            </a:r>
            <a:fld id="{9A0DB2DC-4C9A-4742-B13C-FB6460FD3503}" type="slidenum">
              <a:rPr lang="en-US" sz="2000" b="1" i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sz="2000" b="1" i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74530" name="Rectangles 1174529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4531" name="Rectangles 1174530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4532" name="Rectangles 1174531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4533" name="Rectangles 1174532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4534" name="Rectangles 1174533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4535" name="Rectangles 1174534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4536" name="Rectangles 117453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 eaLnBrk="1" hangingPunct="1"/>
            <a:endParaRPr sz="2400" b="0" i="0" baseline="0">
              <a:latin typeface="Tahoma" panose="020B0604030504040204" pitchFamily="34" charset="0"/>
            </a:endParaRPr>
          </a:p>
        </p:txBody>
      </p:sp>
      <p:sp>
        <p:nvSpPr>
          <p:cNvPr id="1174537" name="Rectangles 1174536"/>
          <p:cNvSpPr/>
          <p:nvPr/>
        </p:nvSpPr>
        <p:spPr>
          <a:xfrm>
            <a:off x="228600" y="1143000"/>
            <a:ext cx="8686800" cy="4362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just"/>
            <a:r>
              <a:rPr baseline="0">
                <a:solidFill>
                  <a:schemeClr val="hlink"/>
                </a:solidFill>
              </a:rPr>
              <a:t>b.</a:t>
            </a:r>
            <a:r>
              <a:rPr baseline="0"/>
              <a:t> For K = 2, the range is {0, 1, 2, 3}. This means that T</a:t>
            </a:r>
            <a:r>
              <a:rPr baseline="-12000"/>
              <a:t>B</a:t>
            </a:r>
            <a:br>
              <a:rPr baseline="-12000"/>
            </a:br>
            <a:r>
              <a:rPr baseline="-12000"/>
              <a:t>      </a:t>
            </a:r>
            <a:r>
              <a:rPr baseline="0"/>
              <a:t>can be 0, 2, 4, or 6 ms, based on the outcome of the</a:t>
            </a:r>
            <a:br>
              <a:rPr baseline="0"/>
            </a:br>
            <a:r>
              <a:rPr baseline="0"/>
              <a:t>     random variable.</a:t>
            </a:r>
            <a:endParaRPr baseline="0"/>
          </a:p>
          <a:p>
            <a:pPr algn="just"/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c.</a:t>
            </a:r>
            <a:r>
              <a:rPr baseline="0"/>
              <a:t> For K = 3, the range is {0, 1, 2, 3, 4, 5, 6, 7}. This</a:t>
            </a:r>
            <a:br>
              <a:rPr baseline="0"/>
            </a:br>
            <a:r>
              <a:rPr baseline="0"/>
              <a:t>     means that T</a:t>
            </a:r>
            <a:r>
              <a:rPr baseline="-12000"/>
              <a:t>B</a:t>
            </a:r>
            <a:r>
              <a:rPr baseline="0"/>
              <a:t> can be 0, 2, 4, . . . , 14 ms, based on the</a:t>
            </a:r>
            <a:br>
              <a:rPr baseline="0"/>
            </a:br>
            <a:r>
              <a:rPr baseline="0"/>
              <a:t>     outcome of the random variable.</a:t>
            </a:r>
            <a:endParaRPr baseline="0"/>
          </a:p>
          <a:p>
            <a:pPr algn="just"/>
            <a:endParaRPr baseline="0"/>
          </a:p>
          <a:p>
            <a:pPr algn="just"/>
            <a:r>
              <a:rPr baseline="0">
                <a:solidFill>
                  <a:schemeClr val="hlink"/>
                </a:solidFill>
              </a:rPr>
              <a:t>d.</a:t>
            </a:r>
            <a:r>
              <a:rPr baseline="0"/>
              <a:t> We need to mention that if K &gt; 10, it is normally set to</a:t>
            </a:r>
            <a:br>
              <a:rPr baseline="0"/>
            </a:br>
            <a:r>
              <a:rPr baseline="0"/>
              <a:t>     10.</a:t>
            </a:r>
            <a:endParaRPr baseline="0"/>
          </a:p>
        </p:txBody>
      </p:sp>
      <p:sp>
        <p:nvSpPr>
          <p:cNvPr id="1174538" name="Text Box 1174537"/>
          <p:cNvSpPr txBox="1"/>
          <p:nvPr/>
        </p:nvSpPr>
        <p:spPr>
          <a:xfrm>
            <a:off x="1143000" y="0"/>
            <a:ext cx="45291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sz="3200" baseline="0">
                <a:solidFill>
                  <a:schemeClr val="hlink"/>
                </a:solidFill>
              </a:rPr>
              <a:t>Example 12.1 (continued)</a:t>
            </a:r>
            <a:endParaRPr sz="3200" baseline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9477</Words>
  <Application>WPS Presentation</Application>
  <PresentationFormat>On-screen Show</PresentationFormat>
  <Paragraphs>339</Paragraphs>
  <Slides>55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Arial</vt:lpstr>
      <vt:lpstr>SimSun</vt:lpstr>
      <vt:lpstr>Wingdings</vt:lpstr>
      <vt:lpstr>Times New Roman</vt:lpstr>
      <vt:lpstr>Tahoma</vt:lpstr>
      <vt:lpstr>McGrawHill-Italic</vt:lpstr>
      <vt:lpstr>Segoe Print</vt:lpstr>
      <vt:lpstr>Times</vt:lpstr>
      <vt:lpstr>Microsoft YaHei</vt:lpstr>
      <vt:lpstr>Arial Unicode MS</vt:lpstr>
      <vt:lpstr>Verdana</vt:lpstr>
      <vt:lpstr>Arial Black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kjkev</cp:lastModifiedBy>
  <cp:revision>188</cp:revision>
  <dcterms:created xsi:type="dcterms:W3CDTF">2000-01-15T04:50:39Z</dcterms:created>
  <dcterms:modified xsi:type="dcterms:W3CDTF">2020-08-28T16:40:34Z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