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23"/>
  </p:notesMasterIdLst>
  <p:handoutMasterIdLst>
    <p:handoutMasterId r:id="rId24"/>
  </p:handoutMasterIdLst>
  <p:sldIdLst>
    <p:sldId id="260" r:id="rId2"/>
    <p:sldId id="349" r:id="rId3"/>
    <p:sldId id="350" r:id="rId4"/>
    <p:sldId id="351" r:id="rId5"/>
    <p:sldId id="352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5" r:id="rId14"/>
    <p:sldId id="406" r:id="rId15"/>
    <p:sldId id="415" r:id="rId16"/>
    <p:sldId id="410" r:id="rId17"/>
    <p:sldId id="411" r:id="rId18"/>
    <p:sldId id="412" r:id="rId19"/>
    <p:sldId id="413" r:id="rId20"/>
    <p:sldId id="414" r:id="rId21"/>
    <p:sldId id="39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13" autoAdjust="0"/>
    <p:restoredTop sz="94364" autoAdjust="0"/>
  </p:normalViewPr>
  <p:slideViewPr>
    <p:cSldViewPr snapToGrid="0">
      <p:cViewPr>
        <p:scale>
          <a:sx n="82" d="100"/>
          <a:sy n="82" d="100"/>
        </p:scale>
        <p:origin x="-1272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F388E-B209-4189-AC4C-E62210A861A1}" type="datetimeFigureOut">
              <a:rPr lang="en-US" smtClean="0"/>
              <a:pPr/>
              <a:t>11/5/2020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v1.0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999F0-ECA0-4CD1-92F6-D20BDCEEDA8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E1F4-F26E-4707-8020-842D2FFCB5F6}" type="datetimeFigureOut">
              <a:rPr lang="en-IN" smtClean="0"/>
              <a:pPr/>
              <a:t>05-11-2020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4743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v1.0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B0B8A-B651-4CB2-8667-94B0289929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446180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5368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Student Notes:</a:t>
            </a:r>
          </a:p>
          <a:p>
            <a:endParaRPr lang="en-US" b="1" dirty="0" smtClean="0"/>
          </a:p>
          <a:p>
            <a:r>
              <a:rPr lang="en-US" dirty="0" smtClean="0"/>
              <a:t>The objective of the session is to introduce the concept of services</a:t>
            </a:r>
            <a:r>
              <a:rPr lang="en-US" baseline="0" dirty="0" smtClean="0"/>
              <a:t> and how these are management. There are standards and frameworks that enable the organization to manage the services. These are also introduced in this session.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2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48712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3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1725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16025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83235"/>
            <a:ext cx="9128125" cy="128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33529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1275239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0520" y="6291590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baseline="0" dirty="0" smtClean="0"/>
              <a:t>v 1.2</a:t>
            </a:r>
            <a:endParaRPr lang="en-US" sz="1050" i="1" dirty="0"/>
          </a:p>
        </p:txBody>
      </p:sp>
    </p:spTree>
    <p:extLst>
      <p:ext uri="{BB962C8B-B14F-4D97-AF65-F5344CB8AC3E}">
        <p14:creationId xmlns="" xmlns:p14="http://schemas.microsoft.com/office/powerpoint/2010/main" val="1790230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1" descr="ba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68727"/>
            <a:ext cx="9142413" cy="128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0" y="6213364"/>
            <a:ext cx="6858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fld id="{68F38F93-EFB2-4D8E-B34E-D4180BE42A95}" type="slidenum">
              <a:rPr lang="en-US" altLang="en-US" sz="1600" b="1">
                <a:solidFill>
                  <a:schemeClr val="accent2"/>
                </a:solidFill>
                <a:latin typeface="Calibri" panose="020F0502020204030204" pitchFamily="34" charset="0"/>
              </a:rPr>
              <a:pPr algn="ctr"/>
              <a:t>‹#›</a:t>
            </a:fld>
            <a:endParaRPr lang="en-US" altLang="en-US" sz="1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190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ransition>
    <p:wipe dir="d"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Algorithm Analysis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485377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=1;i&lt;=</a:t>
            </a:r>
            <a:r>
              <a:rPr lang="en-US" dirty="0" err="1" smtClean="0"/>
              <a:t>n;i</a:t>
            </a:r>
            <a:r>
              <a:rPr lang="en-US" dirty="0" smtClean="0"/>
              <a:t>++)</a:t>
            </a:r>
          </a:p>
          <a:p>
            <a:pPr>
              <a:buFontTx/>
              <a:buNone/>
            </a:pPr>
            <a:r>
              <a:rPr lang="en-US" dirty="0" smtClean="0"/>
              <a:t>   print(“Welcome to SSN”); 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Loop will run for n times</a:t>
            </a:r>
          </a:p>
          <a:p>
            <a:pPr>
              <a:buFontTx/>
              <a:buNone/>
            </a:pPr>
            <a:r>
              <a:rPr lang="en-US" dirty="0" smtClean="0"/>
              <a:t>Hence time </a:t>
            </a:r>
            <a:r>
              <a:rPr lang="en-US" dirty="0" smtClean="0">
                <a:sym typeface="Wingdings" pitchFamily="2" charset="2"/>
              </a:rPr>
              <a:t> O(n)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=1;i&lt;=</a:t>
            </a:r>
            <a:r>
              <a:rPr lang="en-US" dirty="0" err="1" smtClean="0"/>
              <a:t>n;i</a:t>
            </a:r>
            <a:r>
              <a:rPr lang="en-US" dirty="0" smtClean="0"/>
              <a:t>++)</a:t>
            </a:r>
          </a:p>
          <a:p>
            <a:pPr>
              <a:buFontTx/>
              <a:buNone/>
            </a:pPr>
            <a:r>
              <a:rPr lang="en-US" dirty="0" smtClean="0"/>
              <a:t>  for(j=1;j&lt;=</a:t>
            </a:r>
            <a:r>
              <a:rPr lang="en-US" dirty="0" err="1" smtClean="0"/>
              <a:t>n;j</a:t>
            </a:r>
            <a:r>
              <a:rPr lang="en-US" dirty="0" smtClean="0"/>
              <a:t>++)</a:t>
            </a:r>
          </a:p>
          <a:p>
            <a:pPr>
              <a:buFontTx/>
              <a:buNone/>
            </a:pPr>
            <a:r>
              <a:rPr lang="en-US" dirty="0" smtClean="0"/>
              <a:t>    print(“Welcome to SSN”); 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Loop will run for n*n times</a:t>
            </a:r>
          </a:p>
          <a:p>
            <a:pPr>
              <a:buFontTx/>
              <a:buNone/>
            </a:pPr>
            <a:r>
              <a:rPr lang="en-US" dirty="0" smtClean="0"/>
              <a:t>Hence time </a:t>
            </a:r>
            <a:r>
              <a:rPr lang="en-US" dirty="0" smtClean="0">
                <a:sym typeface="Wingdings" pitchFamily="2" charset="2"/>
              </a:rPr>
              <a:t> O(n</a:t>
            </a:r>
            <a:r>
              <a:rPr lang="en-US" baseline="30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3408744" cy="4906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err="1" smtClean="0"/>
              <a:t>i</a:t>
            </a:r>
            <a:r>
              <a:rPr lang="en-US" dirty="0" smtClean="0"/>
              <a:t>=1, s=1</a:t>
            </a:r>
          </a:p>
          <a:p>
            <a:pPr>
              <a:buFontTx/>
              <a:buNone/>
            </a:pPr>
            <a:r>
              <a:rPr lang="en-US" dirty="0" smtClean="0"/>
              <a:t>while (s&lt;=n)</a:t>
            </a:r>
          </a:p>
          <a:p>
            <a:pPr>
              <a:buFontTx/>
              <a:buNone/>
            </a:pPr>
            <a:r>
              <a:rPr lang="en-US" dirty="0" smtClean="0"/>
              <a:t>{</a:t>
            </a:r>
          </a:p>
          <a:p>
            <a:pPr>
              <a:buFontTx/>
              <a:buNone/>
            </a:pPr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++</a:t>
            </a:r>
          </a:p>
          <a:p>
            <a:pPr>
              <a:buFontTx/>
              <a:buNone/>
            </a:pPr>
            <a:r>
              <a:rPr lang="en-US" dirty="0" smtClean="0"/>
              <a:t>   s=</a:t>
            </a:r>
            <a:r>
              <a:rPr lang="en-US" dirty="0" err="1" smtClean="0"/>
              <a:t>s+i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 print(“Welcome to SSN”) </a:t>
            </a:r>
          </a:p>
          <a:p>
            <a:pPr>
              <a:buFontTx/>
              <a:buNone/>
            </a:pPr>
            <a:r>
              <a:rPr lang="en-US" dirty="0" smtClean="0"/>
              <a:t>}</a:t>
            </a:r>
          </a:p>
          <a:p>
            <a:pPr>
              <a:buFontTx/>
              <a:buNone/>
            </a:pPr>
            <a:r>
              <a:rPr lang="en-US" dirty="0" smtClean="0"/>
              <a:t>Running time of this </a:t>
            </a:r>
            <a:r>
              <a:rPr lang="en-US" dirty="0" err="1" smtClean="0"/>
              <a:t>algo</a:t>
            </a:r>
            <a:r>
              <a:rPr lang="en-US" dirty="0" smtClean="0"/>
              <a:t>. depends on how many times the while loop will run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796496" y="1219202"/>
            <a:ext cx="4890303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=1, s=1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=2, s=3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=3, s=6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=4, s=10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Let us assume, after k iterations, the condition will be reached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When k(k+1)/2 &gt;n, k</a:t>
            </a:r>
            <a:r>
              <a:rPr kumimoji="0" lang="en-US" sz="24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Hence, k is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Running time is O(     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1" descr="https://latex.codecogs.com/gif.latex?%5Csqrt%7Bn%20%7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399" y="4257554"/>
            <a:ext cx="500606" cy="380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 descr="https://latex.codecogs.com/gif.latex?%5Csqrt%7Bn%20%7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8202" y="5137229"/>
            <a:ext cx="500606" cy="380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=1;i</a:t>
            </a:r>
            <a:r>
              <a:rPr lang="en-US" baseline="30000" dirty="0" smtClean="0"/>
              <a:t>2</a:t>
            </a:r>
            <a:r>
              <a:rPr lang="en-US" dirty="0" smtClean="0"/>
              <a:t>&lt;=</a:t>
            </a:r>
            <a:r>
              <a:rPr lang="en-US" dirty="0" err="1" smtClean="0"/>
              <a:t>n;i</a:t>
            </a:r>
            <a:r>
              <a:rPr lang="en-US" dirty="0" smtClean="0"/>
              <a:t>++)</a:t>
            </a:r>
          </a:p>
          <a:p>
            <a:pPr>
              <a:buFontTx/>
              <a:buNone/>
            </a:pPr>
            <a:r>
              <a:rPr lang="en-US" dirty="0" smtClean="0"/>
              <a:t>   print(“Welcome to SSN”); </a:t>
            </a:r>
          </a:p>
          <a:p>
            <a:pPr>
              <a:buFontTx/>
              <a:buNone/>
            </a:pPr>
            <a:r>
              <a:rPr lang="en-US" dirty="0" smtClean="0"/>
              <a:t>How many times this loop will run?</a:t>
            </a:r>
          </a:p>
          <a:p>
            <a:pPr>
              <a:buFontTx/>
              <a:buNone/>
            </a:pPr>
            <a:r>
              <a:rPr lang="en-US" dirty="0" smtClean="0"/>
              <a:t>For n=9,</a:t>
            </a:r>
          </a:p>
          <a:p>
            <a:pPr>
              <a:buFontTx/>
              <a:buNone/>
            </a:pPr>
            <a:r>
              <a:rPr lang="en-US" dirty="0" err="1" smtClean="0"/>
              <a:t>i</a:t>
            </a:r>
            <a:r>
              <a:rPr lang="en-US" dirty="0" smtClean="0"/>
              <a:t>=1, 1</a:t>
            </a:r>
            <a:r>
              <a:rPr lang="en-US" baseline="30000" dirty="0" smtClean="0"/>
              <a:t>2</a:t>
            </a:r>
            <a:r>
              <a:rPr lang="en-US" dirty="0" smtClean="0"/>
              <a:t>&lt;=9, </a:t>
            </a:r>
            <a:r>
              <a:rPr lang="en-US" dirty="0" err="1" smtClean="0"/>
              <a:t>i</a:t>
            </a:r>
            <a:r>
              <a:rPr lang="en-US" dirty="0" smtClean="0"/>
              <a:t>=2, 2</a:t>
            </a:r>
            <a:r>
              <a:rPr lang="en-US" baseline="30000" dirty="0" smtClean="0"/>
              <a:t>2</a:t>
            </a:r>
            <a:r>
              <a:rPr lang="en-US" dirty="0" smtClean="0"/>
              <a:t>&lt;=9, </a:t>
            </a:r>
            <a:r>
              <a:rPr lang="en-US" dirty="0" err="1" smtClean="0"/>
              <a:t>i</a:t>
            </a:r>
            <a:r>
              <a:rPr lang="en-US" dirty="0" smtClean="0"/>
              <a:t>=3, 3</a:t>
            </a:r>
            <a:r>
              <a:rPr lang="en-US" baseline="30000" dirty="0" smtClean="0"/>
              <a:t>2</a:t>
            </a:r>
            <a:r>
              <a:rPr lang="en-US" dirty="0" smtClean="0"/>
              <a:t>&lt;=9</a:t>
            </a:r>
          </a:p>
          <a:p>
            <a:pPr>
              <a:buFontTx/>
              <a:buNone/>
            </a:pPr>
            <a:r>
              <a:rPr lang="en-US" dirty="0" smtClean="0"/>
              <a:t>Hence, the loop runs for </a:t>
            </a:r>
          </a:p>
          <a:p>
            <a:pPr>
              <a:buFontTx/>
              <a:buNone/>
            </a:pPr>
            <a:r>
              <a:rPr lang="en-US" dirty="0" smtClean="0"/>
              <a:t>So, the time is O(       )</a:t>
            </a:r>
          </a:p>
          <a:p>
            <a:pPr>
              <a:buFontTx/>
              <a:buNone/>
            </a:pPr>
            <a:r>
              <a:rPr lang="en-US" dirty="0" smtClean="0"/>
              <a:t>We can rewrite </a:t>
            </a:r>
            <a:r>
              <a:rPr lang="en-US" dirty="0" err="1" smtClean="0"/>
              <a:t>algo</a:t>
            </a:r>
            <a:r>
              <a:rPr lang="en-US" dirty="0" smtClean="0"/>
              <a:t>. as follows</a:t>
            </a:r>
          </a:p>
          <a:p>
            <a:pPr>
              <a:buFontTx/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=1;i&lt;=    ;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</a:p>
          <a:p>
            <a:pPr>
              <a:buFontTx/>
              <a:buNone/>
            </a:pPr>
            <a:r>
              <a:rPr lang="en-US" dirty="0" smtClean="0"/>
              <a:t>   print(“Welcome to SSN”); 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1" descr="https://latex.codecogs.com/gif.latex?%5Csqrt%7Bn%20%7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7580" y="3864980"/>
            <a:ext cx="473280" cy="359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 descr="https://latex.codecogs.com/gif.latex?%5Csqrt%7Bn%20%7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5945" y="3483016"/>
            <a:ext cx="393540" cy="29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 descr="https://latex.codecogs.com/gif.latex?%5Csqrt%7Bn%20%7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4639" y="4781309"/>
            <a:ext cx="473280" cy="359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56" y="1196052"/>
            <a:ext cx="3929605" cy="4906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I,j,k,n</a:t>
            </a:r>
            <a:r>
              <a:rPr lang="en-US" dirty="0" smtClean="0"/>
              <a:t>;</a:t>
            </a:r>
          </a:p>
          <a:p>
            <a:pPr>
              <a:buFontTx/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=1;i&lt;=</a:t>
            </a:r>
            <a:r>
              <a:rPr lang="en-US" dirty="0" err="1" smtClean="0"/>
              <a:t>n;i</a:t>
            </a:r>
            <a:r>
              <a:rPr lang="en-US" dirty="0" smtClean="0"/>
              <a:t>++)</a:t>
            </a:r>
          </a:p>
          <a:p>
            <a:pPr>
              <a:buFontTx/>
              <a:buNone/>
            </a:pPr>
            <a:r>
              <a:rPr lang="en-US" dirty="0" smtClean="0"/>
              <a:t> for(j=1;j&lt;=</a:t>
            </a:r>
            <a:r>
              <a:rPr lang="en-US" dirty="0" err="1" smtClean="0"/>
              <a:t>i;j</a:t>
            </a:r>
            <a:r>
              <a:rPr lang="en-US" dirty="0" smtClean="0"/>
              <a:t>++)</a:t>
            </a:r>
          </a:p>
          <a:p>
            <a:pPr>
              <a:buFontTx/>
              <a:buNone/>
            </a:pPr>
            <a:r>
              <a:rPr lang="en-US" dirty="0" smtClean="0"/>
              <a:t>  for(k=1;k&lt;=100;k++)</a:t>
            </a:r>
          </a:p>
          <a:p>
            <a:pPr>
              <a:buFontTx/>
              <a:buNone/>
            </a:pPr>
            <a:r>
              <a:rPr lang="en-US" dirty="0" smtClean="0"/>
              <a:t>    print(“Welcome to SSN”); </a:t>
            </a:r>
          </a:p>
          <a:p>
            <a:pPr>
              <a:buFontTx/>
              <a:buNone/>
            </a:pPr>
            <a:r>
              <a:rPr lang="en-US" dirty="0" smtClean="0"/>
              <a:t>How many times the loops will run?</a:t>
            </a:r>
          </a:p>
          <a:p>
            <a:pPr>
              <a:buFontTx/>
              <a:buNone/>
            </a:pPr>
            <a:r>
              <a:rPr lang="en-US" dirty="0" smtClean="0"/>
              <a:t>   i loop runs for n times,</a:t>
            </a:r>
          </a:p>
          <a:p>
            <a:pPr>
              <a:buFontTx/>
              <a:buNone/>
            </a:pPr>
            <a:r>
              <a:rPr lang="en-US" dirty="0" smtClean="0"/>
              <a:t>   j loop runs - ? </a:t>
            </a:r>
          </a:p>
          <a:p>
            <a:pPr>
              <a:buFontTx/>
              <a:buNone/>
            </a:pPr>
            <a:r>
              <a:rPr lang="en-US" dirty="0" smtClean="0"/>
              <a:t>   k loop runs for 100 times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    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056926" y="1207627"/>
            <a:ext cx="2691116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=1,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 loop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-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1 time,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 loop for 100 times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1*100 times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kern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400" kern="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kern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=2, 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kern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loop - 2 times, 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kern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loop for 100 times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kern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2*100 times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281194" y="1105384"/>
            <a:ext cx="2691116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=n,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 loop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-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 times,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 loop for 100 times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n*100 times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1*100+2*100 + … + n*100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100*(1+2+… n)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100*n(n+1)/2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=O(n</a:t>
            </a:r>
            <a:r>
              <a:rPr kumimoji="0" lang="en-US" sz="24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56" y="1196052"/>
            <a:ext cx="3929605" cy="4906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I,j,k,n</a:t>
            </a:r>
            <a:r>
              <a:rPr lang="en-US" dirty="0" smtClean="0"/>
              <a:t>;</a:t>
            </a:r>
          </a:p>
          <a:p>
            <a:pPr>
              <a:buFontTx/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=1;i&lt;=</a:t>
            </a:r>
            <a:r>
              <a:rPr lang="en-US" dirty="0" err="1" smtClean="0"/>
              <a:t>n;i</a:t>
            </a:r>
            <a:r>
              <a:rPr lang="en-US" dirty="0" smtClean="0"/>
              <a:t>++)</a:t>
            </a:r>
          </a:p>
          <a:p>
            <a:pPr>
              <a:buFontTx/>
              <a:buNone/>
            </a:pPr>
            <a:r>
              <a:rPr lang="en-US" dirty="0" smtClean="0"/>
              <a:t> for(j=1;j&lt;=i</a:t>
            </a:r>
            <a:r>
              <a:rPr lang="en-US" baseline="30000" dirty="0" smtClean="0"/>
              <a:t>2</a:t>
            </a:r>
            <a:r>
              <a:rPr lang="en-US" dirty="0" smtClean="0"/>
              <a:t>;j++)</a:t>
            </a:r>
          </a:p>
          <a:p>
            <a:pPr>
              <a:buFontTx/>
              <a:buNone/>
            </a:pPr>
            <a:r>
              <a:rPr lang="en-US" dirty="0" smtClean="0"/>
              <a:t>  for(k=1;k&lt;=n/2;k++)</a:t>
            </a:r>
          </a:p>
          <a:p>
            <a:pPr>
              <a:buFontTx/>
              <a:buNone/>
            </a:pPr>
            <a:r>
              <a:rPr lang="en-US" dirty="0" smtClean="0"/>
              <a:t>    print(“Welcome to SSN”); </a:t>
            </a:r>
          </a:p>
          <a:p>
            <a:pPr>
              <a:buFontTx/>
              <a:buNone/>
            </a:pPr>
            <a:r>
              <a:rPr lang="en-US" dirty="0" smtClean="0"/>
              <a:t>How many times the loops will run?</a:t>
            </a:r>
          </a:p>
          <a:p>
            <a:pPr>
              <a:buFontTx/>
              <a:buNone/>
            </a:pPr>
            <a:r>
              <a:rPr lang="en-US" dirty="0" smtClean="0"/>
              <a:t>   i loop runs for n times,</a:t>
            </a:r>
          </a:p>
          <a:p>
            <a:pPr>
              <a:buFontTx/>
              <a:buNone/>
            </a:pPr>
            <a:r>
              <a:rPr lang="en-US" dirty="0" smtClean="0"/>
              <a:t>   j loop runs - ? </a:t>
            </a:r>
          </a:p>
          <a:p>
            <a:pPr>
              <a:buFontTx/>
              <a:buNone/>
            </a:pPr>
            <a:r>
              <a:rPr lang="en-US" dirty="0" smtClean="0"/>
              <a:t>   k loop runs for n/2 times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    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056926" y="1207627"/>
            <a:ext cx="2691116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=1, 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 loop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-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kern="0" noProof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kern="0" baseline="30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time,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 loop for n/2 times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400" kern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kern="0" baseline="30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400" kern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*n/2 times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kern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400" kern="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kern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=2, 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kern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loop - 2</a:t>
            </a:r>
            <a:r>
              <a:rPr lang="en-US" sz="2400" kern="0" baseline="30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kern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times, 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kern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loop for n/2 times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kern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kern="0" baseline="30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400" kern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*n/2 times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281194" y="1105384"/>
            <a:ext cx="3036426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=n,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 loop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–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</a:t>
            </a:r>
            <a:r>
              <a:rPr kumimoji="0" lang="en-US" sz="24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times,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 loop for n/2 times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400" kern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kern="0" baseline="30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400" kern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*n/2 times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400" kern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kern="0" baseline="30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*n/2+</a:t>
            </a:r>
            <a:r>
              <a:rPr lang="en-US" sz="2400" kern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US" sz="2400" kern="0" baseline="30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*n/2 + … + </a:t>
            </a:r>
            <a:r>
              <a:rPr lang="en-US" sz="2400" kern="0" noProof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kern="0" baseline="30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*n/2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n/2*(</a:t>
            </a:r>
            <a:r>
              <a:rPr lang="en-US" sz="2400" kern="0" noProof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kern="0" baseline="30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+</a:t>
            </a:r>
            <a:r>
              <a:rPr lang="en-US" sz="2400" kern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US" sz="2400" kern="0" baseline="30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+… </a:t>
            </a:r>
            <a:r>
              <a:rPr lang="en-US" sz="2400" kern="0" noProof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kern="0" baseline="30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n/2*n(n+1)(2n+1)/6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=O(n</a:t>
            </a:r>
            <a:r>
              <a:rPr lang="en-US" sz="2400" kern="0" baseline="30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=1;i&lt;=</a:t>
            </a:r>
            <a:r>
              <a:rPr lang="en-US" dirty="0" err="1" smtClean="0"/>
              <a:t>n;i</a:t>
            </a:r>
            <a:r>
              <a:rPr lang="en-US" dirty="0" smtClean="0"/>
              <a:t>*=2)</a:t>
            </a:r>
          </a:p>
          <a:p>
            <a:pPr>
              <a:buNone/>
            </a:pPr>
            <a:r>
              <a:rPr lang="en-US" dirty="0" smtClean="0"/>
              <a:t>  print(“Welcome to SSN”);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1,2,4,…..n</a:t>
            </a:r>
          </a:p>
          <a:p>
            <a:pPr>
              <a:buNone/>
            </a:pPr>
            <a:r>
              <a:rPr lang="en-US" dirty="0" smtClean="0"/>
              <a:t>2</a:t>
            </a:r>
            <a:r>
              <a:rPr lang="en-US" baseline="30000" dirty="0" smtClean="0"/>
              <a:t>0</a:t>
            </a:r>
            <a:r>
              <a:rPr lang="en-US" dirty="0" smtClean="0"/>
              <a:t>, 2</a:t>
            </a:r>
            <a:r>
              <a:rPr lang="en-US" baseline="30000" dirty="0" smtClean="0"/>
              <a:t>1</a:t>
            </a:r>
            <a:r>
              <a:rPr lang="en-US" dirty="0" smtClean="0"/>
              <a:t>, …. 2</a:t>
            </a:r>
            <a:r>
              <a:rPr lang="en-US" baseline="30000" dirty="0" smtClean="0"/>
              <a:t>k</a:t>
            </a:r>
          </a:p>
          <a:p>
            <a:pPr>
              <a:buNone/>
            </a:pPr>
            <a:r>
              <a:rPr lang="en-US" dirty="0" smtClean="0"/>
              <a:t>It is 2</a:t>
            </a:r>
            <a:r>
              <a:rPr lang="en-US" baseline="30000" dirty="0" smtClean="0"/>
              <a:t>k</a:t>
            </a:r>
            <a:r>
              <a:rPr lang="en-US" dirty="0" smtClean="0"/>
              <a:t>  = n</a:t>
            </a:r>
          </a:p>
          <a:p>
            <a:pPr>
              <a:buNone/>
            </a:pPr>
            <a:r>
              <a:rPr lang="en-US" dirty="0" smtClean="0"/>
              <a:t>Hence, k= log</a:t>
            </a:r>
            <a:r>
              <a:rPr lang="en-US" baseline="-25000" dirty="0" smtClean="0"/>
              <a:t>2</a:t>
            </a:r>
            <a:r>
              <a:rPr lang="en-US" dirty="0" smtClean="0"/>
              <a:t>n</a:t>
            </a:r>
          </a:p>
          <a:p>
            <a:pPr>
              <a:buNone/>
            </a:pPr>
            <a:r>
              <a:rPr lang="en-US" dirty="0" smtClean="0"/>
              <a:t>Running time is O(log</a:t>
            </a:r>
            <a:r>
              <a:rPr lang="en-US" baseline="-25000" dirty="0" smtClean="0"/>
              <a:t>2</a:t>
            </a:r>
            <a:r>
              <a:rPr lang="en-US" dirty="0" smtClean="0"/>
              <a:t>n)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=n/2;i&lt;=</a:t>
            </a:r>
            <a:r>
              <a:rPr lang="en-US" dirty="0" err="1" smtClean="0"/>
              <a:t>n;i</a:t>
            </a:r>
            <a:r>
              <a:rPr lang="en-US" dirty="0" smtClean="0"/>
              <a:t>++)</a:t>
            </a:r>
          </a:p>
          <a:p>
            <a:pPr>
              <a:buFontTx/>
              <a:buNone/>
            </a:pPr>
            <a:r>
              <a:rPr lang="en-US" dirty="0" smtClean="0"/>
              <a:t>  for(j=n/2;j&lt;=</a:t>
            </a:r>
            <a:r>
              <a:rPr lang="en-US" dirty="0" err="1" smtClean="0"/>
              <a:t>n;j</a:t>
            </a:r>
            <a:r>
              <a:rPr lang="en-US" dirty="0" smtClean="0"/>
              <a:t>++)</a:t>
            </a:r>
          </a:p>
          <a:p>
            <a:pPr>
              <a:buFontTx/>
              <a:buNone/>
            </a:pPr>
            <a:r>
              <a:rPr lang="en-US" dirty="0" smtClean="0"/>
              <a:t>   for(k=1;k&lt;=</a:t>
            </a:r>
            <a:r>
              <a:rPr lang="en-US" dirty="0" err="1" smtClean="0"/>
              <a:t>n;k</a:t>
            </a:r>
            <a:r>
              <a:rPr lang="en-US" dirty="0" smtClean="0"/>
              <a:t>*=2)</a:t>
            </a:r>
          </a:p>
          <a:p>
            <a:pPr>
              <a:buFontTx/>
              <a:buNone/>
            </a:pPr>
            <a:r>
              <a:rPr lang="en-US" dirty="0" smtClean="0"/>
              <a:t>     print(“Welcome to SSN”); 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err="1" smtClean="0"/>
              <a:t>i</a:t>
            </a:r>
            <a:r>
              <a:rPr lang="en-US" dirty="0" smtClean="0"/>
              <a:t>  loop will run for n/2 times</a:t>
            </a:r>
          </a:p>
          <a:p>
            <a:pPr>
              <a:buNone/>
            </a:pPr>
            <a:r>
              <a:rPr lang="en-US" dirty="0" smtClean="0"/>
              <a:t>j  loop will run for n/2 times</a:t>
            </a:r>
          </a:p>
          <a:p>
            <a:pPr>
              <a:buFontTx/>
              <a:buNone/>
            </a:pPr>
            <a:r>
              <a:rPr lang="en-US" dirty="0" smtClean="0"/>
              <a:t>k loop will run for log</a:t>
            </a:r>
            <a:r>
              <a:rPr lang="en-US" baseline="-25000" dirty="0" smtClean="0"/>
              <a:t>2</a:t>
            </a:r>
            <a:r>
              <a:rPr lang="en-US" dirty="0" smtClean="0"/>
              <a:t>n times</a:t>
            </a:r>
          </a:p>
          <a:p>
            <a:pPr>
              <a:buFontTx/>
              <a:buNone/>
            </a:pPr>
            <a:r>
              <a:rPr lang="en-US" dirty="0" smtClean="0"/>
              <a:t>Hence, n/2*n/2*log</a:t>
            </a:r>
            <a:r>
              <a:rPr lang="en-US" baseline="-25000" dirty="0" smtClean="0"/>
              <a:t>2</a:t>
            </a:r>
            <a:r>
              <a:rPr lang="en-US" dirty="0" smtClean="0"/>
              <a:t>n times</a:t>
            </a:r>
          </a:p>
          <a:p>
            <a:pPr>
              <a:buFontTx/>
              <a:buNone/>
            </a:pPr>
            <a:r>
              <a:rPr lang="en-US" dirty="0" smtClean="0"/>
              <a:t>= O(n</a:t>
            </a:r>
            <a:r>
              <a:rPr lang="en-US" baseline="30000" dirty="0" smtClean="0"/>
              <a:t>2</a:t>
            </a:r>
            <a:r>
              <a:rPr lang="en-US" dirty="0" smtClean="0"/>
              <a:t> log</a:t>
            </a:r>
            <a:r>
              <a:rPr lang="en-US" baseline="-25000" dirty="0" smtClean="0"/>
              <a:t>2</a:t>
            </a:r>
            <a:r>
              <a:rPr lang="en-US" dirty="0" smtClean="0"/>
              <a:t>n) 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=n/2;i&lt;=</a:t>
            </a:r>
            <a:r>
              <a:rPr lang="en-US" dirty="0" err="1" smtClean="0"/>
              <a:t>n;i</a:t>
            </a:r>
            <a:r>
              <a:rPr lang="en-US" dirty="0" smtClean="0"/>
              <a:t>++)</a:t>
            </a:r>
          </a:p>
          <a:p>
            <a:pPr>
              <a:buFontTx/>
              <a:buNone/>
            </a:pPr>
            <a:r>
              <a:rPr lang="en-US" dirty="0" smtClean="0"/>
              <a:t>  for(j=1;j&lt;=</a:t>
            </a:r>
            <a:r>
              <a:rPr lang="en-US" dirty="0" err="1" smtClean="0"/>
              <a:t>n;j</a:t>
            </a:r>
            <a:r>
              <a:rPr lang="en-US" dirty="0" smtClean="0"/>
              <a:t>*=2)</a:t>
            </a:r>
          </a:p>
          <a:p>
            <a:pPr>
              <a:buFontTx/>
              <a:buNone/>
            </a:pPr>
            <a:r>
              <a:rPr lang="en-US" dirty="0" smtClean="0"/>
              <a:t>   for(</a:t>
            </a:r>
            <a:r>
              <a:rPr lang="en-US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k;k</a:t>
            </a:r>
            <a:r>
              <a:rPr lang="en-US" dirty="0" smtClean="0"/>
              <a:t>&lt;=</a:t>
            </a:r>
            <a:r>
              <a:rPr lang="en-US" dirty="0" err="1" smtClean="0"/>
              <a:t>n;k</a:t>
            </a:r>
            <a:r>
              <a:rPr lang="en-US" dirty="0" smtClean="0"/>
              <a:t>*=2)</a:t>
            </a:r>
          </a:p>
          <a:p>
            <a:pPr>
              <a:buFontTx/>
              <a:buNone/>
            </a:pPr>
            <a:r>
              <a:rPr lang="en-US" dirty="0" smtClean="0"/>
              <a:t>     print(“Welcome to SSN”); </a:t>
            </a:r>
          </a:p>
          <a:p>
            <a:pPr>
              <a:buFontTx/>
              <a:buNone/>
            </a:pPr>
            <a:r>
              <a:rPr lang="en-US" dirty="0" err="1" smtClean="0"/>
              <a:t>i</a:t>
            </a:r>
            <a:r>
              <a:rPr lang="en-US" dirty="0" smtClean="0"/>
              <a:t>  loop will run for n/2 times</a:t>
            </a:r>
          </a:p>
          <a:p>
            <a:pPr>
              <a:buFontTx/>
              <a:buNone/>
            </a:pPr>
            <a:r>
              <a:rPr lang="en-US" dirty="0" smtClean="0"/>
              <a:t>j loop will run for log</a:t>
            </a:r>
            <a:r>
              <a:rPr lang="en-US" baseline="-25000" dirty="0" smtClean="0"/>
              <a:t>2</a:t>
            </a:r>
            <a:r>
              <a:rPr lang="en-US" dirty="0" smtClean="0"/>
              <a:t>n times</a:t>
            </a:r>
          </a:p>
          <a:p>
            <a:pPr>
              <a:buFontTx/>
              <a:buNone/>
            </a:pPr>
            <a:r>
              <a:rPr lang="en-US" dirty="0" smtClean="0"/>
              <a:t>k loop will run for log</a:t>
            </a:r>
            <a:r>
              <a:rPr lang="en-US" baseline="-25000" dirty="0" smtClean="0"/>
              <a:t>2</a:t>
            </a:r>
            <a:r>
              <a:rPr lang="en-US" dirty="0" smtClean="0"/>
              <a:t>n times</a:t>
            </a:r>
          </a:p>
          <a:p>
            <a:pPr>
              <a:buFontTx/>
              <a:buNone/>
            </a:pPr>
            <a:r>
              <a:rPr lang="en-US" dirty="0" smtClean="0"/>
              <a:t>Hence, n/2*(log</a:t>
            </a:r>
            <a:r>
              <a:rPr lang="en-US" baseline="-25000" dirty="0" smtClean="0"/>
              <a:t>2</a:t>
            </a:r>
            <a:r>
              <a:rPr lang="en-US" dirty="0" smtClean="0"/>
              <a:t>n)</a:t>
            </a:r>
            <a:r>
              <a:rPr lang="en-US" baseline="30000" dirty="0" smtClean="0"/>
              <a:t>2</a:t>
            </a:r>
            <a:r>
              <a:rPr lang="en-US" dirty="0" smtClean="0"/>
              <a:t> times</a:t>
            </a:r>
          </a:p>
          <a:p>
            <a:pPr>
              <a:buFontTx/>
              <a:buNone/>
            </a:pPr>
            <a:r>
              <a:rPr lang="en-US" dirty="0" smtClean="0"/>
              <a:t>= O(n</a:t>
            </a:r>
            <a:r>
              <a:rPr lang="en-US" baseline="30000" dirty="0" smtClean="0"/>
              <a:t>2</a:t>
            </a:r>
            <a:r>
              <a:rPr lang="en-US" dirty="0" smtClean="0"/>
              <a:t> (log</a:t>
            </a:r>
            <a:r>
              <a:rPr lang="en-US" baseline="-25000" dirty="0" smtClean="0"/>
              <a:t>2</a:t>
            </a:r>
            <a:r>
              <a:rPr lang="en-US" dirty="0" smtClean="0"/>
              <a:t>n)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344" y="1219202"/>
            <a:ext cx="4421529" cy="4906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=1;i&lt;=</a:t>
            </a:r>
            <a:r>
              <a:rPr lang="en-US" dirty="0" err="1" smtClean="0"/>
              <a:t>n;i</a:t>
            </a:r>
            <a:r>
              <a:rPr lang="en-US" dirty="0" smtClean="0"/>
              <a:t>++)</a:t>
            </a:r>
          </a:p>
          <a:p>
            <a:pPr>
              <a:buFontTx/>
              <a:buNone/>
            </a:pPr>
            <a:r>
              <a:rPr lang="en-US" dirty="0" smtClean="0"/>
              <a:t>  for(j=1;j&lt;=</a:t>
            </a:r>
            <a:r>
              <a:rPr lang="en-US" dirty="0" err="1" smtClean="0"/>
              <a:t>n;j</a:t>
            </a:r>
            <a:r>
              <a:rPr lang="en-US" dirty="0" smtClean="0"/>
              <a:t>=</a:t>
            </a:r>
            <a:r>
              <a:rPr lang="en-US" dirty="0" err="1" smtClean="0"/>
              <a:t>j+i</a:t>
            </a:r>
            <a:r>
              <a:rPr lang="en-US" dirty="0" smtClean="0"/>
              <a:t>)</a:t>
            </a:r>
          </a:p>
          <a:p>
            <a:pPr>
              <a:buFontTx/>
              <a:buNone/>
            </a:pPr>
            <a:r>
              <a:rPr lang="en-US" dirty="0" smtClean="0"/>
              <a:t>     print(“Welcome to SSN”); </a:t>
            </a:r>
          </a:p>
          <a:p>
            <a:pPr>
              <a:buFontTx/>
              <a:buNone/>
            </a:pPr>
            <a:r>
              <a:rPr lang="en-US" dirty="0" err="1" smtClean="0"/>
              <a:t>i</a:t>
            </a:r>
            <a:r>
              <a:rPr lang="en-US" dirty="0" smtClean="0"/>
              <a:t>  loop will run for n times</a:t>
            </a:r>
          </a:p>
          <a:p>
            <a:pPr>
              <a:buFontTx/>
              <a:buNone/>
            </a:pPr>
            <a:r>
              <a:rPr lang="en-US" dirty="0" smtClean="0"/>
              <a:t>j loop step value is based on </a:t>
            </a:r>
            <a:r>
              <a:rPr lang="en-US" dirty="0" err="1" smtClean="0"/>
              <a:t>i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err="1" smtClean="0"/>
              <a:t>i</a:t>
            </a:r>
            <a:r>
              <a:rPr lang="en-US" dirty="0" smtClean="0"/>
              <a:t>=1</a:t>
            </a:r>
          </a:p>
          <a:p>
            <a:pPr>
              <a:buFontTx/>
              <a:buNone/>
            </a:pPr>
            <a:r>
              <a:rPr lang="en-US" dirty="0" smtClean="0"/>
              <a:t>j=1 to n times, as step is 1</a:t>
            </a:r>
          </a:p>
          <a:p>
            <a:pPr>
              <a:buFontTx/>
              <a:buNone/>
            </a:pPr>
            <a:r>
              <a:rPr lang="en-US" dirty="0" smtClean="0"/>
              <a:t> so n times</a:t>
            </a:r>
          </a:p>
          <a:p>
            <a:pPr>
              <a:buFontTx/>
              <a:buNone/>
            </a:pPr>
            <a:r>
              <a:rPr lang="en-US" dirty="0" err="1" smtClean="0"/>
              <a:t>i</a:t>
            </a:r>
            <a:r>
              <a:rPr lang="en-US" dirty="0" smtClean="0"/>
              <a:t>=2</a:t>
            </a:r>
          </a:p>
          <a:p>
            <a:pPr>
              <a:buFontTx/>
              <a:buNone/>
            </a:pPr>
            <a:r>
              <a:rPr lang="en-US" dirty="0" smtClean="0"/>
              <a:t>j incremented in step is 2</a:t>
            </a:r>
          </a:p>
          <a:p>
            <a:pPr>
              <a:buFontTx/>
              <a:buNone/>
            </a:pPr>
            <a:r>
              <a:rPr lang="en-US" dirty="0" smtClean="0"/>
              <a:t> so n/2 times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695480" y="1174832"/>
            <a:ext cx="4172673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=3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incremented in step 3 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n/3 times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n+n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/2+n/3+ … n/n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 n[1+1/2+1/3+ … 1/n]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 O(n(log n))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learn </a:t>
            </a:r>
          </a:p>
          <a:p>
            <a:pPr lvl="1"/>
            <a:r>
              <a:rPr lang="en-US" dirty="0" smtClean="0"/>
              <a:t>Running time calculations for iterative algorithms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518162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dirty="0" smtClean="0"/>
              <a:t>What is the running time of the algorithm if it is not involving iteration or recursive function?</a:t>
            </a:r>
          </a:p>
          <a:p>
            <a:pPr marL="514350" indent="-514350">
              <a:buFontTx/>
              <a:buAutoNum type="arabicPeriod"/>
            </a:pPr>
            <a:r>
              <a:rPr lang="en-US" dirty="0" smtClean="0"/>
              <a:t>What are the types of algorithms</a:t>
            </a:r>
            <a:r>
              <a:rPr lang="en-US" dirty="0" smtClean="0"/>
              <a:t>?</a:t>
            </a:r>
          </a:p>
          <a:p>
            <a:pPr marL="514350" indent="-514350">
              <a:buFontTx/>
              <a:buAutoNum type="arabicPeriod"/>
            </a:pPr>
            <a:r>
              <a:rPr lang="en-US" dirty="0" smtClean="0"/>
              <a:t>Whether non-linear data structure will consume lesser time when compared with linear </a:t>
            </a:r>
            <a:r>
              <a:rPr lang="en-US" smtClean="0"/>
              <a:t>data structure?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algorithms</a:t>
            </a:r>
          </a:p>
          <a:p>
            <a:r>
              <a:rPr lang="en-US" dirty="0" smtClean="0"/>
              <a:t>D</a:t>
            </a:r>
            <a:r>
              <a:rPr lang="en-IN" dirty="0" err="1" smtClean="0"/>
              <a:t>iscussion</a:t>
            </a:r>
            <a:r>
              <a:rPr lang="en-IN" dirty="0" smtClean="0"/>
              <a:t> of examples to calculate their running time</a:t>
            </a:r>
          </a:p>
          <a:p>
            <a:pPr>
              <a:buNone/>
            </a:pPr>
            <a:endParaRPr lang="en-IN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400" dirty="0" smtClean="0">
              <a:solidFill>
                <a:srgbClr val="0000FF"/>
              </a:solidFill>
              <a:ea typeface="+mn-ea"/>
            </a:endParaRPr>
          </a:p>
          <a:p>
            <a:pPr marL="342900" lvl="1" indent="-342900">
              <a:buFontTx/>
              <a:buChar char="•"/>
            </a:pPr>
            <a:endParaRPr lang="en-US" sz="2400" dirty="0" smtClean="0">
              <a:solidFill>
                <a:srgbClr val="0000FF"/>
              </a:solidFill>
              <a:ea typeface="+mn-ea"/>
            </a:endParaRP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session, participants will be able to</a:t>
            </a:r>
          </a:p>
          <a:p>
            <a:pPr lvl="1"/>
            <a:r>
              <a:rPr lang="en-US" dirty="0" smtClean="0"/>
              <a:t>Understand how to calculate the approximate running time of the algorithm</a:t>
            </a:r>
          </a:p>
          <a:p>
            <a:pPr lvl="1"/>
            <a:r>
              <a:rPr lang="en-US" dirty="0" smtClean="0"/>
              <a:t>Calculate approximate running time for the given algorithm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579377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219202"/>
            <a:ext cx="8200664" cy="4906963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IN" dirty="0" smtClean="0"/>
              <a:t>Introduction to algorithms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Discussion of examples to calculate their running time</a:t>
            </a:r>
          </a:p>
        </p:txBody>
      </p:sp>
    </p:spTree>
    <p:extLst>
      <p:ext uri="{BB962C8B-B14F-4D97-AF65-F5344CB8AC3E}">
        <p14:creationId xmlns="" xmlns:p14="http://schemas.microsoft.com/office/powerpoint/2010/main" val="142621599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760" y="1574963"/>
            <a:ext cx="8801100" cy="164306"/>
          </a:xfrm>
          <a:custGeom>
            <a:avLst/>
            <a:gdLst/>
            <a:ahLst/>
            <a:cxnLst/>
            <a:rect l="l" t="t" r="r" b="b"/>
            <a:pathLst>
              <a:path w="7040880" h="131444">
                <a:moveTo>
                  <a:pt x="6959777" y="0"/>
                </a:moveTo>
                <a:lnTo>
                  <a:pt x="80689" y="0"/>
                </a:lnTo>
                <a:lnTo>
                  <a:pt x="49359" y="6366"/>
                </a:lnTo>
                <a:lnTo>
                  <a:pt x="23702" y="23702"/>
                </a:lnTo>
                <a:lnTo>
                  <a:pt x="6366" y="49358"/>
                </a:lnTo>
                <a:lnTo>
                  <a:pt x="0" y="80688"/>
                </a:lnTo>
                <a:lnTo>
                  <a:pt x="0" y="130856"/>
                </a:lnTo>
                <a:lnTo>
                  <a:pt x="7040467" y="130856"/>
                </a:lnTo>
                <a:lnTo>
                  <a:pt x="7040467" y="80688"/>
                </a:lnTo>
                <a:lnTo>
                  <a:pt x="7034100" y="49358"/>
                </a:lnTo>
                <a:lnTo>
                  <a:pt x="7016764" y="23702"/>
                </a:lnTo>
                <a:lnTo>
                  <a:pt x="6991107" y="6366"/>
                </a:lnTo>
                <a:lnTo>
                  <a:pt x="695977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621" y="2674693"/>
            <a:ext cx="201720" cy="201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3483" y="2649478"/>
            <a:ext cx="8699621" cy="226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72344" y="1675370"/>
            <a:ext cx="100760" cy="9993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8697" y="1702347"/>
            <a:ext cx="8801100" cy="1112836"/>
          </a:xfrm>
          <a:custGeom>
            <a:avLst/>
            <a:gdLst/>
            <a:ahLst/>
            <a:cxnLst/>
            <a:rect l="l" t="t" r="r" b="b"/>
            <a:pathLst>
              <a:path w="7040880" h="890269">
                <a:moveTo>
                  <a:pt x="7040467" y="0"/>
                </a:moveTo>
                <a:lnTo>
                  <a:pt x="0" y="0"/>
                </a:lnTo>
                <a:lnTo>
                  <a:pt x="0" y="809228"/>
                </a:lnTo>
                <a:lnTo>
                  <a:pt x="6366" y="840558"/>
                </a:lnTo>
                <a:lnTo>
                  <a:pt x="23702" y="866214"/>
                </a:lnTo>
                <a:lnTo>
                  <a:pt x="49359" y="883550"/>
                </a:lnTo>
                <a:lnTo>
                  <a:pt x="80689" y="889917"/>
                </a:lnTo>
                <a:lnTo>
                  <a:pt x="6959777" y="889917"/>
                </a:lnTo>
                <a:lnTo>
                  <a:pt x="6991107" y="883550"/>
                </a:lnTo>
                <a:lnTo>
                  <a:pt x="7016764" y="866214"/>
                </a:lnTo>
                <a:lnTo>
                  <a:pt x="7034100" y="840558"/>
                </a:lnTo>
                <a:lnTo>
                  <a:pt x="7040467" y="809228"/>
                </a:lnTo>
                <a:lnTo>
                  <a:pt x="70404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72344" y="1750988"/>
            <a:ext cx="0" cy="962025"/>
          </a:xfrm>
          <a:custGeom>
            <a:avLst/>
            <a:gdLst/>
            <a:ahLst/>
            <a:cxnLst/>
            <a:rect l="l" t="t" r="r" b="b"/>
            <a:pathLst>
              <a:path h="769619">
                <a:moveTo>
                  <a:pt x="0" y="76922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72344" y="172577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72344" y="1700558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72344" y="167534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7383" y="1894432"/>
            <a:ext cx="8229600" cy="507671"/>
          </a:xfrm>
          <a:prstGeom prst="rect">
            <a:avLst/>
          </a:prstGeom>
        </p:spPr>
        <p:txBody>
          <a:bodyPr vert="horz" wrap="square" lIns="0" tIns="15081" rIns="0" bIns="0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Algorithm Analysis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79051" y="3201997"/>
            <a:ext cx="2386013" cy="926216"/>
          </a:xfrm>
          <a:prstGeom prst="rect">
            <a:avLst/>
          </a:prstGeom>
        </p:spPr>
        <p:txBody>
          <a:bodyPr vert="horz" wrap="square" lIns="0" tIns="20638" rIns="0" bIns="0" rtlCol="0">
            <a:spAutoFit/>
          </a:bodyPr>
          <a:lstStyle/>
          <a:p>
            <a:pPr algn="ctr">
              <a:spcBef>
                <a:spcPts val="163"/>
              </a:spcBef>
            </a:pPr>
            <a:r>
              <a:rPr lang="en-IN" sz="2100" b="1" spc="142" dirty="0" smtClean="0">
                <a:latin typeface="PMingLiU"/>
                <a:cs typeface="PMingLiU"/>
              </a:rPr>
              <a:t>Dr. B. </a:t>
            </a:r>
            <a:r>
              <a:rPr lang="en-IN" sz="2100" b="1" spc="142" dirty="0" err="1" smtClean="0">
                <a:latin typeface="PMingLiU"/>
                <a:cs typeface="PMingLiU"/>
              </a:rPr>
              <a:t>Prabavathy</a:t>
            </a:r>
            <a:endParaRPr sz="21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spc="-6" dirty="0">
                <a:latin typeface="Century"/>
                <a:cs typeface="Century"/>
              </a:rPr>
              <a:t>SSNCE</a:t>
            </a:r>
            <a:endParaRPr sz="1600" dirty="0">
              <a:latin typeface="Century"/>
              <a:cs typeface="Century"/>
            </a:endParaRPr>
          </a:p>
          <a:p>
            <a:pPr>
              <a:spcBef>
                <a:spcPts val="50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-2449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7135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any problem, we will have one or more solutions </a:t>
            </a:r>
          </a:p>
          <a:p>
            <a:r>
              <a:rPr lang="en-US" dirty="0" smtClean="0"/>
              <a:t>Solution can be described as algorithms </a:t>
            </a:r>
          </a:p>
          <a:p>
            <a:r>
              <a:rPr lang="en-US" dirty="0" smtClean="0"/>
              <a:t>These algorithms will be analyzed for their time and space complexity</a:t>
            </a:r>
          </a:p>
          <a:p>
            <a:r>
              <a:rPr lang="en-US" dirty="0" smtClean="0"/>
              <a:t>Later, an algorithm which has better time complexity will be converted into program in a specific language to solve the problem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contd.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1" y="1149775"/>
            <a:ext cx="4295172" cy="5152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Iterative</a:t>
            </a:r>
          </a:p>
          <a:p>
            <a:pPr lvl="1"/>
            <a:r>
              <a:rPr lang="en-US" dirty="0" smtClean="0"/>
              <a:t>If the algorithm has looping statement</a:t>
            </a:r>
          </a:p>
          <a:p>
            <a:r>
              <a:rPr lang="en-US" dirty="0" smtClean="0"/>
              <a:t>Recursive</a:t>
            </a:r>
          </a:p>
          <a:p>
            <a:pPr lvl="1"/>
            <a:r>
              <a:rPr lang="en-US" dirty="0" smtClean="0"/>
              <a:t>If the algorithm has recursive function</a:t>
            </a:r>
          </a:p>
          <a:p>
            <a:r>
              <a:rPr lang="en-US" dirty="0" smtClean="0"/>
              <a:t>No way one algorithm is better than the other</a:t>
            </a:r>
          </a:p>
          <a:p>
            <a:r>
              <a:rPr lang="en-US" dirty="0" smtClean="0"/>
              <a:t>Both the algorithms are the same with their working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of running time for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If algorithm does not have iteration or recursion, then it takes constant time O(1)</a:t>
            </a:r>
          </a:p>
          <a:p>
            <a:pPr lvl="1"/>
            <a:r>
              <a:rPr lang="en-US" dirty="0" smtClean="0"/>
              <a:t>There is dependency for the running time </a:t>
            </a:r>
            <a:r>
              <a:rPr lang="en-US" dirty="0" err="1" smtClean="0"/>
              <a:t>w.r.t</a:t>
            </a:r>
            <a:r>
              <a:rPr lang="en-US" dirty="0" smtClean="0"/>
              <a:t> the input size</a:t>
            </a:r>
          </a:p>
          <a:p>
            <a:r>
              <a:rPr lang="en-US" dirty="0" smtClean="0"/>
              <a:t>Iterative algorithm</a:t>
            </a:r>
          </a:p>
          <a:p>
            <a:pPr lvl="1"/>
            <a:r>
              <a:rPr lang="en-US" dirty="0" smtClean="0"/>
              <a:t>Count the number of times the loops in the algorithm will run</a:t>
            </a:r>
          </a:p>
          <a:p>
            <a:r>
              <a:rPr lang="en-US" dirty="0" smtClean="0"/>
              <a:t>Recursive algorithm</a:t>
            </a:r>
          </a:p>
          <a:p>
            <a:pPr lvl="1"/>
            <a:r>
              <a:rPr lang="en-US" dirty="0" smtClean="0"/>
              <a:t>Use recurrence relation to find running time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SE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" id="{2E8CE935-F3DA-4639-839D-0F6A64CCE9C9}" vid="{A99DBA6F-CE1E-45EC-8558-A285390E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Courseware-Template</Template>
  <TotalTime>4297</TotalTime>
  <Words>1024</Words>
  <Application>Microsoft Office PowerPoint</Application>
  <PresentationFormat>On-screen Show (4:3)</PresentationFormat>
  <Paragraphs>213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SASEPresentation</vt:lpstr>
      <vt:lpstr>DATA STRUCTURES</vt:lpstr>
      <vt:lpstr>Session Objectives</vt:lpstr>
      <vt:lpstr>Session Outcomes</vt:lpstr>
      <vt:lpstr>Agenda</vt:lpstr>
      <vt:lpstr>Algorithm Analysis</vt:lpstr>
      <vt:lpstr>Introduction</vt:lpstr>
      <vt:lpstr>Introduction – contd.</vt:lpstr>
      <vt:lpstr>Algorithms</vt:lpstr>
      <vt:lpstr>Calculation of running time for algorithms</vt:lpstr>
      <vt:lpstr>Example 1</vt:lpstr>
      <vt:lpstr>Example 2</vt:lpstr>
      <vt:lpstr>Example 3</vt:lpstr>
      <vt:lpstr>Example 4</vt:lpstr>
      <vt:lpstr>Example 5</vt:lpstr>
      <vt:lpstr>Example 6</vt:lpstr>
      <vt:lpstr>Example 7</vt:lpstr>
      <vt:lpstr>Example 8</vt:lpstr>
      <vt:lpstr>Example 9</vt:lpstr>
      <vt:lpstr>Example 10</vt:lpstr>
      <vt:lpstr>Simple Questions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Title&gt;</dc:title>
  <dc:creator>S Sivakumar</dc:creator>
  <cp:lastModifiedBy>Prabavathy</cp:lastModifiedBy>
  <cp:revision>482</cp:revision>
  <dcterms:created xsi:type="dcterms:W3CDTF">2016-10-25T05:26:29Z</dcterms:created>
  <dcterms:modified xsi:type="dcterms:W3CDTF">2020-11-05T08:43:47Z</dcterms:modified>
</cp:coreProperties>
</file>