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1"/>
  </p:notesMasterIdLst>
  <p:handoutMasterIdLst>
    <p:handoutMasterId r:id="rId22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397" r:id="rId19"/>
    <p:sldId id="39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7/26/2020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List ADT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of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Two standard implementations for the list ADT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Array-based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Linked list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6232967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Elements are stored in contiguous array positions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Requires an estimate of the maximum size of the list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waste space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printList</a:t>
            </a:r>
            <a:r>
              <a:rPr lang="en-US" sz="2000" dirty="0" smtClean="0"/>
              <a:t> and find: O(n)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findKth</a:t>
            </a:r>
            <a:r>
              <a:rPr lang="en-US" sz="2000" dirty="0" smtClean="0"/>
              <a:t>:                   O(1)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insert and delete: O(n)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e.g. insert at position 0 (making a new element)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requires first pushing the entire array down one spot to make room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e.g. delete at position 0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requires shifting all the elements in the list up one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 average, half of the lists needs to be moved for either operation</a:t>
            </a:r>
          </a:p>
          <a:p>
            <a:endParaRPr lang="en-US" sz="2000" dirty="0"/>
          </a:p>
        </p:txBody>
      </p:sp>
      <p:pic>
        <p:nvPicPr>
          <p:cNvPr id="4" name="Picture 4" descr="l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799" y="1341700"/>
            <a:ext cx="2310451" cy="28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Implementation (Linked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1746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Ensure that the list is not stored contiguously</a:t>
            </a:r>
          </a:p>
          <a:p>
            <a:pPr lvl="1">
              <a:lnSpc>
                <a:spcPct val="80000"/>
              </a:lnSpc>
            </a:pPr>
            <a:r>
              <a:rPr lang="en-US" sz="2500" dirty="0" smtClean="0"/>
              <a:t>use a linked list</a:t>
            </a:r>
          </a:p>
          <a:p>
            <a:pPr lvl="1">
              <a:lnSpc>
                <a:spcPct val="80000"/>
              </a:lnSpc>
            </a:pPr>
            <a:r>
              <a:rPr lang="en-US" sz="2500" dirty="0" smtClean="0"/>
              <a:t>a series of structures that are not necessarily adjacent in memory</a:t>
            </a:r>
          </a:p>
          <a:p>
            <a:pPr>
              <a:lnSpc>
                <a:spcPct val="90000"/>
              </a:lnSpc>
            </a:pPr>
            <a:r>
              <a:rPr kumimoji="1" lang="en-US" dirty="0" smtClean="0"/>
              <a:t>Each node contains the element and a pointer to a structure containing its successor</a:t>
            </a:r>
          </a:p>
          <a:p>
            <a:pPr lvl="1">
              <a:lnSpc>
                <a:spcPct val="90000"/>
              </a:lnSpc>
            </a:pPr>
            <a:r>
              <a:rPr kumimoji="1" lang="en-US" dirty="0" smtClean="0"/>
              <a:t>the last cell’s next link points to NULL</a:t>
            </a:r>
          </a:p>
          <a:p>
            <a:pPr>
              <a:lnSpc>
                <a:spcPct val="90000"/>
              </a:lnSpc>
            </a:pPr>
            <a:r>
              <a:rPr kumimoji="1" lang="en-US" dirty="0" smtClean="0"/>
              <a:t>   Compared to the array implementation, </a:t>
            </a:r>
          </a:p>
          <a:p>
            <a:pPr lvl="1">
              <a:lnSpc>
                <a:spcPct val="90000"/>
              </a:lnSpc>
            </a:pPr>
            <a:r>
              <a:rPr kumimoji="1" lang="en-US" dirty="0" smtClean="0"/>
              <a:t>the pointer implementation uses only as much space as is needed for the elements currently on the list</a:t>
            </a:r>
          </a:p>
          <a:p>
            <a:pPr lvl="1">
              <a:lnSpc>
                <a:spcPct val="90000"/>
              </a:lnSpc>
            </a:pPr>
            <a:r>
              <a:rPr kumimoji="1" lang="en-US" dirty="0" smtClean="0"/>
              <a:t>but requires space for the pointers in each </a:t>
            </a:r>
            <a:r>
              <a:rPr kumimoji="1" lang="en-US" dirty="0" smtClean="0"/>
              <a:t>cell</a:t>
            </a:r>
            <a:endParaRPr lang="en-US" dirty="0"/>
          </a:p>
        </p:txBody>
      </p:sp>
      <p:pic>
        <p:nvPicPr>
          <p:cNvPr id="4" name="Picture 4" descr="fig3_1"/>
          <p:cNvPicPr>
            <a:picLocks noChangeAspect="1" noChangeArrowheads="1"/>
          </p:cNvPicPr>
          <p:nvPr/>
        </p:nvPicPr>
        <p:blipFill>
          <a:blip r:embed="rId2" cstate="print">
            <a:lum bright="-40000" contrast="60000"/>
          </a:blip>
          <a:srcRect/>
          <a:stretch>
            <a:fillRect/>
          </a:stretch>
        </p:blipFill>
        <p:spPr bwMode="auto">
          <a:xfrm>
            <a:off x="469739" y="5265601"/>
            <a:ext cx="6394048" cy="9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23920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A </a:t>
            </a:r>
            <a:r>
              <a:rPr lang="en-US" sz="2600" i="1" dirty="0" smtClean="0"/>
              <a:t>linked list</a:t>
            </a:r>
            <a:r>
              <a:rPr lang="en-US" sz="2600" dirty="0" smtClean="0"/>
              <a:t> is a series of connected </a:t>
            </a:r>
            <a:r>
              <a:rPr lang="en-US" sz="2600" i="1" dirty="0" smtClean="0">
                <a:solidFill>
                  <a:srgbClr val="002060"/>
                </a:solidFill>
              </a:rPr>
              <a:t>nodes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Each node contains at least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piece of data (any type)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Pointer to the next node in the list</a:t>
            </a:r>
          </a:p>
          <a:p>
            <a:pPr>
              <a:lnSpc>
                <a:spcPct val="80000"/>
              </a:lnSpc>
            </a:pPr>
            <a:r>
              <a:rPr lang="en-US" sz="2600" i="1" dirty="0" smtClean="0"/>
              <a:t>Head</a:t>
            </a:r>
            <a:r>
              <a:rPr lang="en-US" sz="2600" dirty="0" smtClean="0"/>
              <a:t>: pointer to</a:t>
            </a:r>
            <a:r>
              <a:rPr lang="en-US" altLang="zh-CN" sz="2600" dirty="0" smtClean="0"/>
              <a:t> the first</a:t>
            </a:r>
            <a:r>
              <a:rPr lang="en-US" sz="2600" dirty="0" smtClean="0"/>
              <a:t> node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The last node points to </a:t>
            </a:r>
            <a:r>
              <a:rPr lang="en-US" sz="2600" dirty="0" smtClean="0">
                <a:latin typeface="Courier New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362199" y="3785875"/>
            <a:ext cx="612055" cy="6107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 flipV="1">
            <a:off x="2667000" y="4090675"/>
            <a:ext cx="9180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190999" y="3785875"/>
            <a:ext cx="612055" cy="6107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V="1">
            <a:off x="4495800" y="4090675"/>
            <a:ext cx="9180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019799" y="3785875"/>
            <a:ext cx="612055" cy="6107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752599" y="3785875"/>
            <a:ext cx="612055" cy="610707"/>
            <a:chOff x="1728" y="2880"/>
            <a:chExt cx="384" cy="384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45212" y="3893824"/>
            <a:ext cx="395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533399" y="3779525"/>
            <a:ext cx="612055" cy="6107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838200" y="4090675"/>
            <a:ext cx="9180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3581399" y="3785875"/>
            <a:ext cx="612055" cy="610707"/>
            <a:chOff x="1728" y="2880"/>
            <a:chExt cx="384" cy="384"/>
          </a:xfrm>
        </p:grpSpPr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5410199" y="3785875"/>
            <a:ext cx="612055" cy="610707"/>
            <a:chOff x="1728" y="2880"/>
            <a:chExt cx="384" cy="384"/>
          </a:xfrm>
        </p:grpSpPr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5892800" y="5017775"/>
            <a:ext cx="918082" cy="6107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4825999" y="5017775"/>
            <a:ext cx="1071097" cy="610707"/>
            <a:chOff x="1728" y="2880"/>
            <a:chExt cx="384" cy="384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5029200" y="5705163"/>
            <a:ext cx="688562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/>
              <a:t>data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5867400" y="5705163"/>
            <a:ext cx="994590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/>
              <a:t>pointer</a:t>
            </a:r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3810000" y="4624074"/>
            <a:ext cx="3366304" cy="1603106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3809999" y="4714562"/>
            <a:ext cx="841575" cy="36933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/>
              <a:t>node</a:t>
            </a:r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 flipV="1">
            <a:off x="6400800" y="5309875"/>
            <a:ext cx="9180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0" name="Slide Number Placeholder 31"/>
          <p:cNvSpPr txBox="1">
            <a:spLocks/>
          </p:cNvSpPr>
          <p:nvPr/>
        </p:nvSpPr>
        <p:spPr bwMode="auto">
          <a:xfrm>
            <a:off x="3124199" y="5951225"/>
            <a:ext cx="2907262" cy="36578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AAAB4-9BF1-4DC0-A28D-C771D085DD7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Requires no estimate of the maximum size of the list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No space will be wasted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printList</a:t>
            </a:r>
            <a:r>
              <a:rPr lang="en-US" dirty="0" smtClean="0"/>
              <a:t> and find: 	O(n)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findKth</a:t>
            </a:r>
            <a:r>
              <a:rPr lang="en-US" dirty="0" smtClean="0"/>
              <a:t>: 		           O(n)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insert and delete:        O(1)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insert at position 0 (making a new element)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Insert does not require moving the other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delete at position 0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requires no shifting of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Insertion and deletion becomes easier, but finding the </a:t>
            </a:r>
            <a:r>
              <a:rPr lang="en-US" dirty="0" err="1" smtClean="0"/>
              <a:t>Kth</a:t>
            </a:r>
            <a:r>
              <a:rPr lang="en-US" dirty="0" smtClean="0"/>
              <a:t> element moves from O(1) to O(n)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Variations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373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dirty="0" smtClean="0"/>
              <a:t>Circular linked lists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The last node points to the first node of the list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6576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816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54864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104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743200" y="3336925"/>
            <a:ext cx="609600" cy="609600"/>
            <a:chOff x="1728" y="2880"/>
            <a:chExt cx="384" cy="384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24000" y="33305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8288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457325" y="4022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572000" y="3336925"/>
            <a:ext cx="609600" cy="609600"/>
            <a:chOff x="1728" y="2880"/>
            <a:chExt cx="384" cy="384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400800" y="3336925"/>
            <a:ext cx="609600" cy="609600"/>
            <a:chOff x="1728" y="2880"/>
            <a:chExt cx="384" cy="384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7299325" y="29670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057525" y="29718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057525" y="29718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Variations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3"/>
            <a:ext cx="8229600" cy="27046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Doubly linked lists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node points to not only successor but the predecessor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There are two </a:t>
            </a:r>
            <a:r>
              <a:rPr lang="en-US" sz="24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sz="2400" dirty="0" smtClean="0"/>
              <a:t>at the first and last nodes in the list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Advantage: </a:t>
            </a:r>
            <a:r>
              <a:rPr lang="en-US" sz="2400" dirty="0" smtClean="0">
                <a:solidFill>
                  <a:srgbClr val="0000FF"/>
                </a:solidFill>
              </a:rPr>
              <a:t>given a node, it is easy to visit its predecessor. Convenient to traverse lists backwards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12988" y="4000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617788" y="42447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703388" y="4000300"/>
            <a:ext cx="609600" cy="609600"/>
            <a:chOff x="1728" y="2880"/>
            <a:chExt cx="384" cy="384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1000" y="52353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1955800" y="462577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651000" y="5927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079500" y="40034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775200" y="4000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165600" y="4000300"/>
            <a:ext cx="609600" cy="609600"/>
            <a:chOff x="1728" y="2880"/>
            <a:chExt cx="384" cy="384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541713" y="40034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2933700" y="43987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193800" y="40923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7239000" y="39971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6629400" y="3997125"/>
            <a:ext cx="609600" cy="609600"/>
            <a:chOff x="1728" y="2880"/>
            <a:chExt cx="384" cy="384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endParaRPr lang="en-US" sz="2000" b="1"/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6005513" y="4000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000" b="1"/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7353300" y="41146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>
            <a:off x="5397500" y="439558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5067300" y="4241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versus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	Linked lists are more complex to code and manage than arrays, but they have some distinct advantages.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Dynamic</a:t>
            </a:r>
            <a:r>
              <a:rPr lang="en-US" sz="2400" dirty="0" smtClean="0"/>
              <a:t>: a linked list can </a:t>
            </a:r>
            <a:r>
              <a:rPr lang="en-US" sz="2400" dirty="0" smtClean="0">
                <a:solidFill>
                  <a:srgbClr val="0000FF"/>
                </a:solidFill>
              </a:rPr>
              <a:t>easily grow and shrink in size</a:t>
            </a:r>
            <a:r>
              <a:rPr lang="en-US" sz="24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We don’t need to know how many nodes will be in the list. They are created in memory as needed.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In contrast, the size of a C array is fixed at compilation time.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Easy and fast insertions and deletions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To insert or delete an element in an array, we need to copy to temporary variables to make room for new elements or close the gap caused by deleted elements.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With a linked list, no need to move other nodes. Only need to reset some pointers.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What are the ways in which the lists can be implemented?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What complexity is involved for insertion and deletion operations for the array and liked list implementation of lists?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What are the variations of linked list implementation?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operations of List ADT</a:t>
            </a:r>
            <a:endParaRPr lang="en-US" dirty="0" smtClean="0"/>
          </a:p>
          <a:p>
            <a:r>
              <a:rPr lang="en-US" dirty="0" smtClean="0"/>
              <a:t>Implementation of List ADT using Array and Linked List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</a:t>
            </a:r>
            <a:r>
              <a:rPr lang="en-US" dirty="0" smtClean="0">
                <a:solidFill>
                  <a:schemeClr val="tx1"/>
                </a:solidFill>
              </a:rPr>
              <a:t>about the basics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Abstract Data Type (ADT)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</a:t>
            </a:r>
            <a:r>
              <a:rPr lang="en-US" dirty="0" smtClean="0"/>
              <a:t>List ADT 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his own </a:t>
            </a:r>
            <a:r>
              <a:rPr lang="en-US" dirty="0" smtClean="0"/>
              <a:t>ADT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Data members and operations of List ADT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of List ADT using Array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of List ADT using </a:t>
            </a:r>
            <a:r>
              <a:rPr lang="en-IN" dirty="0" smtClean="0"/>
              <a:t>Linked List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smtClean="0">
                <a:solidFill>
                  <a:schemeClr val="bg1"/>
                </a:solidFill>
              </a:rPr>
              <a:t>List ADT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 Data type (ADT) </a:t>
            </a:r>
          </a:p>
          <a:p>
            <a:pPr lvl="1"/>
            <a:r>
              <a:rPr lang="en-IN" dirty="0" smtClean="0"/>
              <a:t>Type (or class) for objects whose behaviour is defined by a set of value and a set of operations</a:t>
            </a:r>
          </a:p>
          <a:p>
            <a:r>
              <a:rPr lang="en-IN" dirty="0" smtClean="0"/>
              <a:t>Definition of ADT </a:t>
            </a:r>
          </a:p>
          <a:p>
            <a:pPr lvl="1"/>
            <a:r>
              <a:rPr lang="en-IN" dirty="0" smtClean="0"/>
              <a:t>only mentions what operations are to be performed but not how these operations will be implemented</a:t>
            </a:r>
          </a:p>
          <a:p>
            <a:r>
              <a:rPr lang="en-IN" dirty="0" smtClean="0"/>
              <a:t>Does not specify </a:t>
            </a:r>
          </a:p>
          <a:p>
            <a:pPr lvl="1"/>
            <a:r>
              <a:rPr lang="en-IN" dirty="0" smtClean="0"/>
              <a:t>how data will be organized in memory and </a:t>
            </a:r>
          </a:p>
          <a:p>
            <a:pPr lvl="1"/>
            <a:r>
              <a:rPr lang="en-IN" dirty="0" smtClean="0"/>
              <a:t>what algorithms will be used for implementing the operations</a:t>
            </a:r>
          </a:p>
          <a:p>
            <a:r>
              <a:rPr lang="en-IN" dirty="0" smtClean="0"/>
              <a:t>Called “abstract” because </a:t>
            </a:r>
          </a:p>
          <a:p>
            <a:pPr lvl="1"/>
            <a:r>
              <a:rPr lang="en-IN" dirty="0" smtClean="0"/>
              <a:t>it gives an implementation independent view </a:t>
            </a:r>
          </a:p>
          <a:p>
            <a:r>
              <a:rPr lang="en-IN" dirty="0" smtClean="0"/>
              <a:t>Process of providing </a:t>
            </a:r>
          </a:p>
          <a:p>
            <a:pPr lvl="1"/>
            <a:r>
              <a:rPr lang="en-IN" dirty="0" smtClean="0"/>
              <a:t>only the essentials and hiding the details is known as </a:t>
            </a:r>
            <a:r>
              <a:rPr lang="en-IN" dirty="0" smtClean="0">
                <a:solidFill>
                  <a:srgbClr val="0000FF"/>
                </a:solidFill>
              </a:rPr>
              <a:t>abstraction</a:t>
            </a:r>
            <a:br>
              <a:rPr lang="en-IN" dirty="0" smtClean="0">
                <a:solidFill>
                  <a:srgbClr val="0000FF"/>
                </a:solidFill>
              </a:rPr>
            </a:br>
            <a:endParaRPr lang="en-IN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ADT has a way to</a:t>
            </a:r>
          </a:p>
          <a:p>
            <a:pPr lvl="1"/>
            <a:r>
              <a:rPr lang="en-IN" dirty="0" smtClean="0"/>
              <a:t>Insert </a:t>
            </a:r>
          </a:p>
          <a:p>
            <a:pPr lvl="1"/>
            <a:r>
              <a:rPr lang="en-IN" dirty="0" smtClean="0"/>
              <a:t>Delete</a:t>
            </a:r>
          </a:p>
          <a:p>
            <a:pPr lvl="1"/>
            <a:r>
              <a:rPr lang="en-IN" dirty="0" smtClean="0"/>
              <a:t>Access or Retrieve</a:t>
            </a:r>
          </a:p>
          <a:p>
            <a:pPr lvl="1"/>
            <a:r>
              <a:rPr lang="en-IN" dirty="0" smtClean="0"/>
              <a:t>Find</a:t>
            </a:r>
          </a:p>
          <a:p>
            <a:r>
              <a:rPr lang="en-US" dirty="0" smtClean="0"/>
              <a:t>Simplest ADT is a Bag</a:t>
            </a:r>
          </a:p>
          <a:p>
            <a:pPr lvl="1"/>
            <a:r>
              <a:rPr lang="en-US" dirty="0" smtClean="0"/>
              <a:t>items can be added, removed, accessed</a:t>
            </a:r>
          </a:p>
          <a:p>
            <a:pPr lvl="1"/>
            <a:r>
              <a:rPr lang="en-US" dirty="0" smtClean="0"/>
              <a:t>no implied order to the items</a:t>
            </a:r>
          </a:p>
          <a:p>
            <a:pPr lvl="1"/>
            <a:r>
              <a:rPr lang="en-US" dirty="0" smtClean="0"/>
              <a:t>duplicates allowed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sequence of zero or more elements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… A</a:t>
            </a:r>
            <a:r>
              <a:rPr lang="en-US" sz="2800" baseline="-25000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length of the list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first element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last element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/>
              <a:t>ith</a:t>
            </a:r>
            <a:r>
              <a:rPr lang="en-US" sz="2800" dirty="0" smtClean="0"/>
              <a:t> element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N=0, then it is empty list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List is linearly ordered due to the following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 precedes A</a:t>
            </a:r>
            <a:r>
              <a:rPr lang="en-US" sz="2500" baseline="-25000" dirty="0" smtClean="0"/>
              <a:t>i+1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 follows A</a:t>
            </a:r>
            <a:r>
              <a:rPr lang="en-US" sz="2500" baseline="-25000" dirty="0" smtClean="0"/>
              <a:t>i-1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printList</a:t>
            </a:r>
            <a:r>
              <a:rPr lang="en-US" sz="2800" dirty="0" smtClean="0"/>
              <a:t>: print the list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makeEmpty</a:t>
            </a:r>
            <a:r>
              <a:rPr lang="en-US" sz="2800" dirty="0" smtClean="0"/>
              <a:t>: create an empty list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find: locate the position of an object in a list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list: 34,12, 52, 16, 12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find(52) </a:t>
            </a:r>
            <a:r>
              <a:rPr lang="en-US" sz="2500" dirty="0" smtClean="0">
                <a:sym typeface="Symbol" pitchFamily="18" charset="2"/>
              </a:rPr>
              <a:t> </a:t>
            </a:r>
            <a:r>
              <a:rPr lang="en-US" sz="2500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insert: insert an object to a list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insert(x,3) </a:t>
            </a:r>
            <a:r>
              <a:rPr lang="en-US" sz="2500" dirty="0" smtClean="0">
                <a:sym typeface="Symbol" pitchFamily="18" charset="2"/>
              </a:rPr>
              <a:t> </a:t>
            </a:r>
            <a:r>
              <a:rPr lang="en-US" sz="2500" dirty="0" smtClean="0"/>
              <a:t>34, 12, 52, x, 16, 12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remove: delete an element from the list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remove(52) </a:t>
            </a:r>
            <a:r>
              <a:rPr lang="en-US" sz="2500" dirty="0" smtClean="0">
                <a:sym typeface="Symbol" pitchFamily="18" charset="2"/>
              </a:rPr>
              <a:t> </a:t>
            </a:r>
            <a:r>
              <a:rPr lang="en-US" sz="2500" dirty="0" smtClean="0"/>
              <a:t>34, 12, x, 16, 12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findKth</a:t>
            </a:r>
            <a:r>
              <a:rPr lang="en-US" sz="2800" dirty="0" smtClean="0"/>
              <a:t>: retrieve the element at a certain </a:t>
            </a:r>
            <a:r>
              <a:rPr lang="en-US" sz="2800" dirty="0" smtClean="0"/>
              <a:t>position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3951</TotalTime>
  <Words>806</Words>
  <Application>Microsoft Office PowerPoint</Application>
  <PresentationFormat>On-screen Show (4:3)</PresentationFormat>
  <Paragraphs>160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SASEPresentation</vt:lpstr>
      <vt:lpstr>DATA STRUCTURES</vt:lpstr>
      <vt:lpstr>Session Objectives</vt:lpstr>
      <vt:lpstr>Session Outcomes</vt:lpstr>
      <vt:lpstr>Agenda</vt:lpstr>
      <vt:lpstr>List ADT</vt:lpstr>
      <vt:lpstr>What is ADT?</vt:lpstr>
      <vt:lpstr>What is ADT?</vt:lpstr>
      <vt:lpstr>List ADT</vt:lpstr>
      <vt:lpstr>Operations in the List</vt:lpstr>
      <vt:lpstr>Implementation of List ADT</vt:lpstr>
      <vt:lpstr>Array Implementation</vt:lpstr>
      <vt:lpstr>Pointer Implementation (Linked List)</vt:lpstr>
      <vt:lpstr>Linked List</vt:lpstr>
      <vt:lpstr>Linked List Implementation</vt:lpstr>
      <vt:lpstr>Variations of Linked Lists</vt:lpstr>
      <vt:lpstr>Variations of Linked Lists</vt:lpstr>
      <vt:lpstr>Array versus Linked Lists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456</cp:revision>
  <dcterms:created xsi:type="dcterms:W3CDTF">2016-10-25T05:26:29Z</dcterms:created>
  <dcterms:modified xsi:type="dcterms:W3CDTF">2020-07-26T05:44:47Z</dcterms:modified>
</cp:coreProperties>
</file>