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20"/>
  </p:notesMasterIdLst>
  <p:handoutMasterIdLst>
    <p:handoutMasterId r:id="rId21"/>
  </p:handoutMasterIdLst>
  <p:sldIdLst>
    <p:sldId id="260" r:id="rId2"/>
    <p:sldId id="349" r:id="rId3"/>
    <p:sldId id="350" r:id="rId4"/>
    <p:sldId id="351" r:id="rId5"/>
    <p:sldId id="352" r:id="rId6"/>
    <p:sldId id="408" r:id="rId7"/>
    <p:sldId id="397" r:id="rId8"/>
    <p:sldId id="398" r:id="rId9"/>
    <p:sldId id="399" r:id="rId10"/>
    <p:sldId id="405" r:id="rId11"/>
    <p:sldId id="404" r:id="rId12"/>
    <p:sldId id="400" r:id="rId13"/>
    <p:sldId id="401" r:id="rId14"/>
    <p:sldId id="402" r:id="rId15"/>
    <p:sldId id="403" r:id="rId16"/>
    <p:sldId id="406" r:id="rId17"/>
    <p:sldId id="407" r:id="rId18"/>
    <p:sldId id="39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3" autoAdjust="0"/>
    <p:restoredTop sz="94364" autoAdjust="0"/>
  </p:normalViewPr>
  <p:slideViewPr>
    <p:cSldViewPr snapToGrid="0">
      <p:cViewPr varScale="1">
        <p:scale>
          <a:sx n="91" d="100"/>
          <a:sy n="91" d="100"/>
        </p:scale>
        <p:origin x="16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388E-B209-4189-AC4C-E62210A861A1}" type="datetimeFigureOut">
              <a:rPr lang="en-US" smtClean="0"/>
              <a:pPr/>
              <a:t>9/9/2021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99F0-ECA0-4CD1-92F6-D20BDCEEDA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09-09-2021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743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618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68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Student Notes:</a:t>
            </a:r>
          </a:p>
          <a:p>
            <a:endParaRPr lang="en-US" b="1" dirty="0" smtClean="0"/>
          </a:p>
          <a:p>
            <a:r>
              <a:rPr lang="en-US" dirty="0" smtClean="0"/>
              <a:t>The objective of the session is to introduce the concept of services</a:t>
            </a:r>
            <a:r>
              <a:rPr lang="en-US" baseline="0" dirty="0" smtClean="0"/>
              <a:t> and how these are management. There are standards and frameworks that enable the organization to manage the services. These are also introduced in this 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71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25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02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7523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1.2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1790230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90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>
    <p:wipe dir="d"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Pointers and Pointer Arithmetic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Void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void pointer </a:t>
            </a:r>
          </a:p>
          <a:p>
            <a:pPr lvl="1"/>
            <a:r>
              <a:rPr lang="en-US" dirty="0" smtClean="0"/>
              <a:t>pointer that has no associated data type with it </a:t>
            </a:r>
          </a:p>
          <a:p>
            <a:pPr lvl="1"/>
            <a:r>
              <a:rPr lang="en-US" dirty="0" smtClean="0"/>
              <a:t>can hold address of any type and can be </a:t>
            </a:r>
            <a:r>
              <a:rPr lang="en-US" dirty="0" err="1" smtClean="0"/>
              <a:t>typecasted</a:t>
            </a:r>
            <a:r>
              <a:rPr lang="en-US" dirty="0" smtClean="0"/>
              <a:t> to any type</a:t>
            </a:r>
          </a:p>
          <a:p>
            <a:pPr lvl="1"/>
            <a:r>
              <a:rPr lang="en-US" dirty="0" smtClean="0"/>
              <a:t>to implement generic functions in </a:t>
            </a:r>
            <a:r>
              <a:rPr lang="en-US" b="1" dirty="0" smtClean="0"/>
              <a:t>C</a:t>
            </a:r>
            <a:r>
              <a:rPr lang="en-US" dirty="0" smtClean="0"/>
              <a:t>. For </a:t>
            </a:r>
            <a:r>
              <a:rPr lang="en-US" b="1" dirty="0" smtClean="0"/>
              <a:t>example</a:t>
            </a:r>
            <a:r>
              <a:rPr lang="en-US" dirty="0" smtClean="0"/>
              <a:t> compare function which is used in </a:t>
            </a:r>
            <a:r>
              <a:rPr lang="en-US" dirty="0" err="1" smtClean="0"/>
              <a:t>qsort</a:t>
            </a:r>
            <a:r>
              <a:rPr lang="en-US" dirty="0" smtClean="0"/>
              <a:t>().</a:t>
            </a: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>
              <a:buNone/>
            </a:pPr>
            <a:r>
              <a:rPr lang="en-US" dirty="0" smtClean="0"/>
              <a:t>{  </a:t>
            </a:r>
            <a:r>
              <a:rPr lang="en-US" dirty="0" err="1" smtClean="0"/>
              <a:t>int</a:t>
            </a:r>
            <a:r>
              <a:rPr lang="en-US" dirty="0" smtClean="0"/>
              <a:t> a = 7;    float b = 7.6;</a:t>
            </a:r>
          </a:p>
          <a:p>
            <a:pPr>
              <a:buNone/>
            </a:pPr>
            <a:r>
              <a:rPr lang="en-US" dirty="0" smtClean="0"/>
              <a:t>   void *p;</a:t>
            </a:r>
          </a:p>
          <a:p>
            <a:pPr>
              <a:buNone/>
            </a:pPr>
            <a:r>
              <a:rPr lang="en-US" dirty="0" smtClean="0"/>
              <a:t>   p = &amp;a;    </a:t>
            </a:r>
            <a:r>
              <a:rPr lang="en-US" dirty="0" err="1" smtClean="0"/>
              <a:t>printf</a:t>
            </a:r>
            <a:r>
              <a:rPr lang="en-US" dirty="0" smtClean="0"/>
              <a:t>("Integer variable is = %d", *( (</a:t>
            </a:r>
            <a:r>
              <a:rPr lang="en-US" dirty="0" err="1" smtClean="0"/>
              <a:t>int</a:t>
            </a:r>
            <a:r>
              <a:rPr lang="en-US" dirty="0" smtClean="0"/>
              <a:t>*) p) );</a:t>
            </a:r>
          </a:p>
          <a:p>
            <a:pPr>
              <a:buNone/>
            </a:pPr>
            <a:r>
              <a:rPr lang="en-US" dirty="0" smtClean="0"/>
              <a:t>   p = &amp;b;    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nFloat</a:t>
            </a:r>
            <a:r>
              <a:rPr lang="en-US" dirty="0" smtClean="0"/>
              <a:t> variable is = %f", *( (float*) p) 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practice </a:t>
            </a:r>
          </a:p>
          <a:p>
            <a:pPr lvl="1"/>
            <a:r>
              <a:rPr lang="en-US" dirty="0" smtClean="0"/>
              <a:t>Assign a NULL value to a pointer variable in case if it does not have an exact address to be assigned</a:t>
            </a:r>
          </a:p>
          <a:p>
            <a:pPr lvl="1"/>
            <a:r>
              <a:rPr lang="en-US" dirty="0" smtClean="0"/>
              <a:t>Done at the time of variable declaration</a:t>
            </a:r>
          </a:p>
          <a:p>
            <a:r>
              <a:rPr lang="en-US" dirty="0" smtClean="0"/>
              <a:t>Pointer that is assigned NULL is called a </a:t>
            </a:r>
            <a:r>
              <a:rPr lang="en-US" b="1" dirty="0" smtClean="0"/>
              <a:t>null</a:t>
            </a:r>
            <a:r>
              <a:rPr lang="en-US" dirty="0" smtClean="0"/>
              <a:t> pointer</a:t>
            </a:r>
          </a:p>
          <a:p>
            <a:r>
              <a:rPr lang="en-US" dirty="0" smtClean="0"/>
              <a:t>NULL pointer is a constant with a value of zero defined in several standard libraries. 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Increment/Decrement of a Pointer</a:t>
            </a:r>
          </a:p>
          <a:p>
            <a:pPr lvl="0"/>
            <a:r>
              <a:rPr lang="en-US" dirty="0" smtClean="0"/>
              <a:t>Addition of integer to a pointer</a:t>
            </a:r>
          </a:p>
          <a:p>
            <a:pPr lvl="0"/>
            <a:r>
              <a:rPr lang="en-US" dirty="0" smtClean="0"/>
              <a:t>Subtraction of integer to a pointer</a:t>
            </a:r>
          </a:p>
          <a:p>
            <a:pPr lvl="0"/>
            <a:r>
              <a:rPr lang="en-US" dirty="0" smtClean="0"/>
              <a:t>Subtracting two pointers of the same type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Incrementing a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main(void) </a:t>
            </a:r>
          </a:p>
          <a:p>
            <a:pPr>
              <a:buNone/>
            </a:pPr>
            <a:r>
              <a:rPr lang="en-US" dirty="0" smtClean="0"/>
              <a:t>{   </a:t>
            </a:r>
            <a:r>
              <a:rPr lang="en-US" dirty="0" err="1" smtClean="0"/>
              <a:t>int</a:t>
            </a:r>
            <a:r>
              <a:rPr lang="en-US" dirty="0" smtClean="0"/>
              <a:t> x=10;   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px</a:t>
            </a:r>
            <a:r>
              <a:rPr lang="en-US" dirty="0" smtClean="0"/>
              <a:t>=&amp;x;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printf</a:t>
            </a:r>
            <a:r>
              <a:rPr lang="en-US" dirty="0" smtClean="0"/>
              <a:t>("\n </a:t>
            </a:r>
            <a:r>
              <a:rPr lang="en-US" dirty="0" err="1" smtClean="0"/>
              <a:t>Vaule</a:t>
            </a:r>
            <a:r>
              <a:rPr lang="en-US" dirty="0" smtClean="0"/>
              <a:t> of x = %</a:t>
            </a:r>
            <a:r>
              <a:rPr lang="en-US" dirty="0" err="1" smtClean="0"/>
              <a:t>d",x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printf</a:t>
            </a:r>
            <a:r>
              <a:rPr lang="en-US" dirty="0" smtClean="0"/>
              <a:t>("\n size of x = %</a:t>
            </a:r>
            <a:r>
              <a:rPr lang="en-US" dirty="0" err="1" smtClean="0"/>
              <a:t>d",sizeof</a:t>
            </a:r>
            <a:r>
              <a:rPr lang="en-US" dirty="0" smtClean="0"/>
              <a:t>(x));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printf</a:t>
            </a:r>
            <a:r>
              <a:rPr lang="en-US" dirty="0" smtClean="0"/>
              <a:t>("\n Address of x = %</a:t>
            </a:r>
            <a:r>
              <a:rPr lang="en-US" dirty="0" err="1" smtClean="0"/>
              <a:t>p",px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printf</a:t>
            </a:r>
            <a:r>
              <a:rPr lang="en-US" dirty="0" smtClean="0"/>
              <a:t>("\n Value of x through </a:t>
            </a:r>
            <a:r>
              <a:rPr lang="en-US" dirty="0" err="1" smtClean="0"/>
              <a:t>px</a:t>
            </a:r>
            <a:r>
              <a:rPr lang="en-US" dirty="0" smtClean="0"/>
              <a:t> = %d",*</a:t>
            </a:r>
            <a:r>
              <a:rPr lang="en-US" dirty="0" err="1" smtClean="0"/>
              <a:t>px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px</a:t>
            </a:r>
            <a:r>
              <a:rPr lang="en-US" dirty="0" smtClean="0">
                <a:solidFill>
                  <a:srgbClr val="FF0000"/>
                </a:solidFill>
              </a:rPr>
              <a:t>++;// </a:t>
            </a:r>
            <a:r>
              <a:rPr lang="en-US" dirty="0" err="1" smtClean="0">
                <a:solidFill>
                  <a:srgbClr val="FF0000"/>
                </a:solidFill>
              </a:rPr>
              <a:t>px</a:t>
            </a:r>
            <a:r>
              <a:rPr lang="en-US" dirty="0" smtClean="0">
                <a:solidFill>
                  <a:srgbClr val="FF0000"/>
                </a:solidFill>
              </a:rPr>
              <a:t>=px+1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1 *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sizeof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the variable x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printf</a:t>
            </a:r>
            <a:r>
              <a:rPr lang="en-US" dirty="0" smtClean="0"/>
              <a:t>("\n Address of x = %</a:t>
            </a:r>
            <a:r>
              <a:rPr lang="en-US" dirty="0" err="1" smtClean="0"/>
              <a:t>p",px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px</a:t>
            </a:r>
            <a:r>
              <a:rPr lang="en-US" dirty="0" smtClean="0"/>
              <a:t>++;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printf</a:t>
            </a:r>
            <a:r>
              <a:rPr lang="en-US" dirty="0" smtClean="0"/>
              <a:t>("\n Address of x = %</a:t>
            </a:r>
            <a:r>
              <a:rPr lang="en-US" dirty="0" err="1" smtClean="0"/>
              <a:t>p",px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return 0;}</a:t>
            </a:r>
          </a:p>
          <a:p>
            <a:r>
              <a:rPr lang="en-US" dirty="0" smtClean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44876"/>
          </a:xfrm>
        </p:spPr>
        <p:txBody>
          <a:bodyPr/>
          <a:lstStyle/>
          <a:p>
            <a:r>
              <a:rPr lang="en-US" dirty="0" smtClean="0"/>
              <a:t>Adding integer value to pointer variable</a:t>
            </a:r>
            <a:br>
              <a:rPr lang="en-US" dirty="0" smtClean="0"/>
            </a:br>
            <a:r>
              <a:rPr lang="en-US" dirty="0" smtClean="0"/>
              <a:t> pointers and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6203"/>
            <a:ext cx="8229600" cy="438996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main(void)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x[]={10,20,30,40,50};</a:t>
            </a:r>
          </a:p>
          <a:p>
            <a:pPr>
              <a:buNone/>
            </a:pPr>
            <a:r>
              <a:rPr lang="en-US" dirty="0" smtClean="0"/>
              <a:t>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=0;i&lt;5;i++)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("\n Data = %d",*(</a:t>
            </a:r>
            <a:r>
              <a:rPr lang="en-US" dirty="0" err="1" smtClean="0"/>
              <a:t>x+i</a:t>
            </a:r>
            <a:r>
              <a:rPr lang="en-US" dirty="0" smtClean="0"/>
              <a:t>));  </a:t>
            </a:r>
          </a:p>
          <a:p>
            <a:pPr>
              <a:buNone/>
            </a:pPr>
            <a:r>
              <a:rPr lang="en-US" dirty="0" smtClean="0"/>
              <a:t>  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033301"/>
          </a:xfrm>
        </p:spPr>
        <p:txBody>
          <a:bodyPr/>
          <a:lstStyle/>
          <a:p>
            <a:r>
              <a:rPr lang="en-US" dirty="0" smtClean="0"/>
              <a:t>Subtracting integer value to pointer variable</a:t>
            </a:r>
            <a:br>
              <a:rPr lang="en-US" dirty="0" smtClean="0"/>
            </a:br>
            <a:r>
              <a:rPr lang="en-US" dirty="0" smtClean="0"/>
              <a:t>pointers and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2582"/>
            <a:ext cx="8229600" cy="456358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a[]={10,20,30,40,50};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*x=&amp;a[4];</a:t>
            </a:r>
          </a:p>
          <a:p>
            <a:pPr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=0;i&lt;5;i++)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("\n Data = %d",*(x-</a:t>
            </a:r>
            <a:r>
              <a:rPr lang="en-US" dirty="0" err="1" smtClean="0"/>
              <a:t>i</a:t>
            </a:r>
            <a:r>
              <a:rPr lang="en-US" dirty="0" smtClean="0"/>
              <a:t>));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the array using pointer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a[]={10,20,30,40,50};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=a;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while(</a:t>
            </a:r>
            <a:r>
              <a:rPr lang="en-US" dirty="0" err="1" smtClean="0">
                <a:solidFill>
                  <a:srgbClr val="FF0000"/>
                </a:solidFill>
              </a:rPr>
              <a:t>ptr</a:t>
            </a:r>
            <a:r>
              <a:rPr lang="en-US" dirty="0" smtClean="0">
                <a:solidFill>
                  <a:srgbClr val="FF0000"/>
                </a:solidFill>
              </a:rPr>
              <a:t>&lt;=&amp;a[4]) 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Address of the element is compared with the address of the last element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 {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("\n Data = %d",*(</a:t>
            </a:r>
            <a:r>
              <a:rPr lang="en-US" dirty="0" err="1" smtClean="0"/>
              <a:t>ptr</a:t>
            </a:r>
            <a:r>
              <a:rPr lang="en-US" dirty="0" smtClean="0"/>
              <a:t>));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ptr</a:t>
            </a:r>
            <a:r>
              <a:rPr lang="en-US" dirty="0" smtClean="0"/>
              <a:t>++;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770" y="1219202"/>
            <a:ext cx="3541853" cy="4906963"/>
          </a:xfrm>
        </p:spPr>
        <p:txBody>
          <a:bodyPr/>
          <a:lstStyle/>
          <a:p>
            <a:r>
              <a:rPr lang="en-US" dirty="0" smtClean="0"/>
              <a:t>Allocating memory to a variable at run time is dynamic memory allocation</a:t>
            </a:r>
          </a:p>
          <a:p>
            <a:r>
              <a:rPr lang="en-US" dirty="0" err="1" smtClean="0"/>
              <a:t>malloc</a:t>
            </a:r>
            <a:r>
              <a:rPr lang="en-US" dirty="0" smtClean="0"/>
              <a:t>() – allocate memory and returns a pointer to the first byte of allocated space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85274" y="1197979"/>
            <a:ext cx="520086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#include&lt;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stdlib.h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main()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*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a,n,i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("\n Enter the size of array 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scanf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("%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d",&amp;n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);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a=(</a:t>
            </a:r>
            <a:r>
              <a:rPr lang="en-US" sz="2000" kern="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*)</a:t>
            </a:r>
            <a:r>
              <a:rPr lang="en-US" sz="2000" kern="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en-US" sz="20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(n*</a:t>
            </a:r>
            <a:r>
              <a:rPr lang="en-US" sz="2000" kern="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z="20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kern="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for(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=0;i&lt;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n;i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++)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scanf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("%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d",&amp;a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("\n Contents of the array \n 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=0;i&lt;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n;i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++)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printf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("\n %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d",a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 the concept of pointers</a:t>
            </a:r>
          </a:p>
          <a:p>
            <a:r>
              <a:rPr lang="en-IN" dirty="0" smtClean="0"/>
              <a:t>Pointer arithmetic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pPr marL="342900" lvl="1" indent="-342900">
              <a:buFontTx/>
              <a:buChar char="•"/>
            </a:pPr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learn about basics of pointers and pointer arithmetic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816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session, participants will be able to</a:t>
            </a:r>
          </a:p>
          <a:p>
            <a:pPr lvl="1"/>
            <a:r>
              <a:rPr lang="en-US" dirty="0" smtClean="0"/>
              <a:t>Understand the basics of pointers and pointer arithmetic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377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7496176" cy="4906963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IN" dirty="0" smtClean="0"/>
              <a:t>Introduction the concept of pointers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Pointer arithmetic</a:t>
            </a:r>
          </a:p>
          <a:p>
            <a:pPr lvl="1">
              <a:buFont typeface="Arial" pitchFamily="34" charset="0"/>
              <a:buChar char="•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42621599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760" y="1574963"/>
            <a:ext cx="8801100" cy="164306"/>
          </a:xfrm>
          <a:custGeom>
            <a:avLst/>
            <a:gdLst/>
            <a:ahLst/>
            <a:cxnLst/>
            <a:rect l="l" t="t" r="r" b="b"/>
            <a:pathLst>
              <a:path w="7040880" h="131444">
                <a:moveTo>
                  <a:pt x="6959777" y="0"/>
                </a:moveTo>
                <a:lnTo>
                  <a:pt x="80689" y="0"/>
                </a:lnTo>
                <a:lnTo>
                  <a:pt x="49359" y="6366"/>
                </a:lnTo>
                <a:lnTo>
                  <a:pt x="23702" y="23702"/>
                </a:lnTo>
                <a:lnTo>
                  <a:pt x="6366" y="49358"/>
                </a:lnTo>
                <a:lnTo>
                  <a:pt x="0" y="80688"/>
                </a:lnTo>
                <a:lnTo>
                  <a:pt x="0" y="130856"/>
                </a:lnTo>
                <a:lnTo>
                  <a:pt x="7040467" y="130856"/>
                </a:lnTo>
                <a:lnTo>
                  <a:pt x="7040467" y="80688"/>
                </a:lnTo>
                <a:lnTo>
                  <a:pt x="7034100" y="49358"/>
                </a:lnTo>
                <a:lnTo>
                  <a:pt x="7016764" y="23702"/>
                </a:lnTo>
                <a:lnTo>
                  <a:pt x="6991107" y="6366"/>
                </a:lnTo>
                <a:lnTo>
                  <a:pt x="695977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621" y="2674693"/>
            <a:ext cx="201720" cy="20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483" y="2649478"/>
            <a:ext cx="8699621" cy="226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72344" y="1675370"/>
            <a:ext cx="100760" cy="999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697" y="1702347"/>
            <a:ext cx="8801100" cy="1112836"/>
          </a:xfrm>
          <a:custGeom>
            <a:avLst/>
            <a:gdLst/>
            <a:ahLst/>
            <a:cxnLst/>
            <a:rect l="l" t="t" r="r" b="b"/>
            <a:pathLst>
              <a:path w="7040880" h="890269">
                <a:moveTo>
                  <a:pt x="7040467" y="0"/>
                </a:moveTo>
                <a:lnTo>
                  <a:pt x="0" y="0"/>
                </a:lnTo>
                <a:lnTo>
                  <a:pt x="0" y="809228"/>
                </a:lnTo>
                <a:lnTo>
                  <a:pt x="6366" y="840558"/>
                </a:lnTo>
                <a:lnTo>
                  <a:pt x="23702" y="866214"/>
                </a:lnTo>
                <a:lnTo>
                  <a:pt x="49359" y="883550"/>
                </a:lnTo>
                <a:lnTo>
                  <a:pt x="80689" y="889917"/>
                </a:lnTo>
                <a:lnTo>
                  <a:pt x="6959777" y="889917"/>
                </a:lnTo>
                <a:lnTo>
                  <a:pt x="6991107" y="883550"/>
                </a:lnTo>
                <a:lnTo>
                  <a:pt x="7016764" y="866214"/>
                </a:lnTo>
                <a:lnTo>
                  <a:pt x="7034100" y="840558"/>
                </a:lnTo>
                <a:lnTo>
                  <a:pt x="7040467" y="809228"/>
                </a:lnTo>
                <a:lnTo>
                  <a:pt x="70404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2344" y="1750988"/>
            <a:ext cx="0" cy="962025"/>
          </a:xfrm>
          <a:custGeom>
            <a:avLst/>
            <a:gdLst/>
            <a:ahLst/>
            <a:cxnLst/>
            <a:rect l="l" t="t" r="r" b="b"/>
            <a:pathLst>
              <a:path h="769619">
                <a:moveTo>
                  <a:pt x="0" y="76922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72344" y="172577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72344" y="1700558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2344" y="167534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7383" y="1894432"/>
            <a:ext cx="8229600" cy="507671"/>
          </a:xfrm>
          <a:prstGeom prst="rect">
            <a:avLst/>
          </a:prstGeom>
        </p:spPr>
        <p:txBody>
          <a:bodyPr vert="horz" wrap="square" lIns="0" tIns="15081" rIns="0" bIns="0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Pointers and pointer arithmetic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9051" y="3201997"/>
            <a:ext cx="2386013" cy="926216"/>
          </a:xfrm>
          <a:prstGeom prst="rect">
            <a:avLst/>
          </a:prstGeom>
        </p:spPr>
        <p:txBody>
          <a:bodyPr vert="horz" wrap="square" lIns="0" tIns="20638" rIns="0" bIns="0" rtlCol="0">
            <a:spAutoFit/>
          </a:bodyPr>
          <a:lstStyle/>
          <a:p>
            <a:pPr algn="ctr">
              <a:spcBef>
                <a:spcPts val="163"/>
              </a:spcBef>
            </a:pPr>
            <a:r>
              <a:rPr lang="en-IN" sz="2100" b="1" spc="142" dirty="0" smtClean="0">
                <a:latin typeface="PMingLiU"/>
                <a:cs typeface="PMingLiU"/>
              </a:rPr>
              <a:t>Dr. B. </a:t>
            </a:r>
            <a:r>
              <a:rPr lang="en-IN" sz="2100" b="1" spc="142" dirty="0" err="1" smtClean="0">
                <a:latin typeface="PMingLiU"/>
                <a:cs typeface="PMingLiU"/>
              </a:rPr>
              <a:t>Prabavathy</a:t>
            </a:r>
            <a:endParaRPr sz="2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6" dirty="0">
                <a:latin typeface="Century"/>
                <a:cs typeface="Century"/>
              </a:rPr>
              <a:t>SSNCE</a:t>
            </a:r>
            <a:endParaRPr sz="1600" dirty="0">
              <a:latin typeface="Century"/>
              <a:cs typeface="Century"/>
            </a:endParaRPr>
          </a:p>
          <a:p>
            <a:pPr>
              <a:spcBef>
                <a:spcPts val="50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-2449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7135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8741"/>
          </a:xfrm>
        </p:spPr>
        <p:txBody>
          <a:bodyPr/>
          <a:lstStyle/>
          <a:p>
            <a:r>
              <a:rPr lang="en-US" dirty="0" smtClean="0"/>
              <a:t>Introduction to pointers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484"/>
            <a:ext cx="8229600" cy="5127682"/>
          </a:xfrm>
        </p:spPr>
        <p:txBody>
          <a:bodyPr/>
          <a:lstStyle/>
          <a:p>
            <a:r>
              <a:rPr lang="en-US" dirty="0" smtClean="0"/>
              <a:t>Pointers</a:t>
            </a:r>
          </a:p>
          <a:p>
            <a:pPr lvl="1"/>
            <a:r>
              <a:rPr lang="en-US" dirty="0" smtClean="0"/>
              <a:t>Useful for efficient usage of memory</a:t>
            </a:r>
          </a:p>
          <a:p>
            <a:pPr lvl="1"/>
            <a:r>
              <a:rPr lang="en-US" dirty="0" smtClean="0"/>
              <a:t>Useful for dynamic memory allocation</a:t>
            </a:r>
          </a:p>
          <a:p>
            <a:r>
              <a:rPr lang="en-US" dirty="0"/>
              <a:t>Global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Declared </a:t>
            </a:r>
            <a:r>
              <a:rPr lang="en-US" dirty="0"/>
              <a:t>and defined outside any function in the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Hold </a:t>
            </a:r>
            <a:r>
              <a:rPr lang="en-US" dirty="0"/>
              <a:t>their values throughout the lifetime of </a:t>
            </a:r>
            <a:r>
              <a:rPr lang="en-US" dirty="0" smtClean="0"/>
              <a:t>program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ccessible </a:t>
            </a:r>
            <a:r>
              <a:rPr lang="en-US" dirty="0"/>
              <a:t>throughout the execution of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No access control</a:t>
            </a:r>
            <a:endParaRPr lang="en-US" dirty="0"/>
          </a:p>
          <a:p>
            <a:r>
              <a:rPr lang="en-US" dirty="0"/>
              <a:t>Non-</a:t>
            </a:r>
            <a:r>
              <a:rPr lang="en-US" dirty="0" err="1"/>
              <a:t>const</a:t>
            </a:r>
            <a:r>
              <a:rPr lang="en-US" dirty="0"/>
              <a:t> global variables are evil because their value can be changed by any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Using </a:t>
            </a:r>
            <a:r>
              <a:rPr lang="en-US" dirty="0"/>
              <a:t>global variables reduces the modularity and flexibility of the </a:t>
            </a:r>
            <a:r>
              <a:rPr lang="en-US" dirty="0" smtClean="0"/>
              <a:t>program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289971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pointer variable?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</a:t>
            </a:r>
          </a:p>
          <a:p>
            <a:pPr lvl="1"/>
            <a:r>
              <a:rPr lang="en-US" dirty="0" smtClean="0"/>
              <a:t>Can have name to refer them by the programmer</a:t>
            </a:r>
          </a:p>
          <a:p>
            <a:pPr lvl="1"/>
            <a:r>
              <a:rPr lang="en-US" dirty="0" smtClean="0"/>
              <a:t>Can have the address to be referred internally</a:t>
            </a:r>
          </a:p>
          <a:p>
            <a:r>
              <a:rPr lang="en-US" dirty="0" smtClean="0"/>
              <a:t>For example x – name of variable</a:t>
            </a:r>
          </a:p>
          <a:p>
            <a:pPr lvl="1"/>
            <a:r>
              <a:rPr lang="en-US" dirty="0" smtClean="0"/>
              <a:t>Address – 100</a:t>
            </a:r>
          </a:p>
          <a:p>
            <a:pPr lvl="1"/>
            <a:r>
              <a:rPr lang="en-US" dirty="0" smtClean="0"/>
              <a:t>Value in x is 10</a:t>
            </a:r>
          </a:p>
          <a:p>
            <a:r>
              <a:rPr lang="en-US" dirty="0" smtClean="0"/>
              <a:t>Pointer variable</a:t>
            </a:r>
          </a:p>
          <a:p>
            <a:pPr lvl="1"/>
            <a:r>
              <a:rPr lang="en-US" dirty="0" smtClean="0"/>
              <a:t>Can have the name</a:t>
            </a:r>
          </a:p>
          <a:p>
            <a:pPr lvl="1"/>
            <a:r>
              <a:rPr lang="en-US" dirty="0" smtClean="0"/>
              <a:t>Can have the address </a:t>
            </a:r>
          </a:p>
          <a:p>
            <a:pPr lvl="1"/>
            <a:r>
              <a:rPr lang="en-US" dirty="0" smtClean="0"/>
              <a:t>But the value is the address of another variable</a:t>
            </a:r>
          </a:p>
          <a:p>
            <a:r>
              <a:rPr lang="en-US" dirty="0" smtClean="0"/>
              <a:t>For example if y is a pointer variable, it can hold the address of x provided if x and y are of </a:t>
            </a:r>
            <a:r>
              <a:rPr lang="en-US" smtClean="0"/>
              <a:t>integer </a:t>
            </a:r>
            <a:r>
              <a:rPr lang="en-US" smtClean="0"/>
              <a:t>types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pointer can be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 programming tasks are performed more easily with pointers</a:t>
            </a:r>
          </a:p>
          <a:p>
            <a:r>
              <a:rPr lang="en-US" dirty="0" smtClean="0"/>
              <a:t>Other tasks, such as dynamic memory allocation, cannot be performed without using pointers</a:t>
            </a:r>
          </a:p>
          <a:p>
            <a:r>
              <a:rPr lang="en-US" dirty="0" smtClean="0"/>
              <a:t>Basics </a:t>
            </a:r>
          </a:p>
          <a:p>
            <a:pPr lvl="1"/>
            <a:r>
              <a:rPr lang="en-US" dirty="0" smtClean="0"/>
              <a:t>Every variable is a memory location </a:t>
            </a:r>
          </a:p>
          <a:p>
            <a:pPr lvl="1"/>
            <a:r>
              <a:rPr lang="en-US" dirty="0" smtClean="0"/>
              <a:t>Every memory location has its address defined which can be accessed using ampersand (&amp;) operator, which denotes an address in memory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a variable using pointer?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 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main(void)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x=10;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*</a:t>
            </a:r>
            <a:r>
              <a:rPr lang="en-US" sz="2000" dirty="0" err="1" smtClean="0">
                <a:solidFill>
                  <a:srgbClr val="FF0000"/>
                </a:solidFill>
              </a:rPr>
              <a:t>px</a:t>
            </a:r>
            <a:r>
              <a:rPr lang="en-US" sz="2000" dirty="0" smtClean="0">
                <a:solidFill>
                  <a:srgbClr val="FF0000"/>
                </a:solidFill>
              </a:rPr>
              <a:t>=&amp;x;  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 pointer variable </a:t>
            </a:r>
            <a:r>
              <a:rPr lang="en-US" sz="2000" i="1" dirty="0" err="1" smtClean="0">
                <a:sym typeface="Wingdings" pitchFamily="2" charset="2"/>
              </a:rPr>
              <a:t>px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 can only hold the address of a integer variable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  <a:sym typeface="Wingdings" pitchFamily="2" charset="2"/>
              </a:rPr>
              <a:t>px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 is defined to be int. as it can hold only the address of integer variable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printf</a:t>
            </a:r>
            <a:r>
              <a:rPr lang="en-US" dirty="0" smtClean="0"/>
              <a:t>("\n </a:t>
            </a:r>
            <a:r>
              <a:rPr lang="en-US" dirty="0" err="1" smtClean="0"/>
              <a:t>Vlaue</a:t>
            </a:r>
            <a:r>
              <a:rPr lang="en-US" dirty="0" smtClean="0"/>
              <a:t> of x = %</a:t>
            </a:r>
            <a:r>
              <a:rPr lang="en-US" dirty="0" err="1" smtClean="0"/>
              <a:t>d",x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printf</a:t>
            </a:r>
            <a:r>
              <a:rPr lang="en-US" dirty="0" smtClean="0"/>
              <a:t>("\n Address of x = %</a:t>
            </a:r>
            <a:r>
              <a:rPr lang="en-US" dirty="0" err="1" smtClean="0"/>
              <a:t>p",px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printf</a:t>
            </a:r>
            <a:r>
              <a:rPr lang="en-US" dirty="0" smtClean="0"/>
              <a:t>("\n Value of x through </a:t>
            </a:r>
            <a:r>
              <a:rPr lang="en-US" dirty="0" err="1" smtClean="0"/>
              <a:t>px</a:t>
            </a:r>
            <a:r>
              <a:rPr lang="en-US" dirty="0" smtClean="0"/>
              <a:t> = %d",*</a:t>
            </a:r>
            <a:r>
              <a:rPr lang="en-US" dirty="0" err="1" smtClean="0"/>
              <a:t>px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Courseware-Template</Template>
  <TotalTime>4339</TotalTime>
  <Words>833</Words>
  <Application>Microsoft Office PowerPoint</Application>
  <PresentationFormat>On-screen Show (4:3)</PresentationFormat>
  <Paragraphs>159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Century</vt:lpstr>
      <vt:lpstr>Comic Sans MS</vt:lpstr>
      <vt:lpstr>PMingLiU</vt:lpstr>
      <vt:lpstr>Tahoma</vt:lpstr>
      <vt:lpstr>Times New Roman</vt:lpstr>
      <vt:lpstr>Wingdings</vt:lpstr>
      <vt:lpstr>SASEPresentation</vt:lpstr>
      <vt:lpstr>DATA STRUCTURES</vt:lpstr>
      <vt:lpstr>Session Objectives</vt:lpstr>
      <vt:lpstr>Session Outcomes</vt:lpstr>
      <vt:lpstr>Agenda</vt:lpstr>
      <vt:lpstr>Pointers and pointer arithmetic</vt:lpstr>
      <vt:lpstr>Introduction to pointers</vt:lpstr>
      <vt:lpstr>What is pointer variable?</vt:lpstr>
      <vt:lpstr>Where pointer can be used?</vt:lpstr>
      <vt:lpstr>How to access a variable using pointer?</vt:lpstr>
      <vt:lpstr>Void pointer</vt:lpstr>
      <vt:lpstr>NULL Pointer</vt:lpstr>
      <vt:lpstr>Pointer arithmetic</vt:lpstr>
      <vt:lpstr>Incrementing a pointer</vt:lpstr>
      <vt:lpstr>Adding integer value to pointer variable  pointers and array</vt:lpstr>
      <vt:lpstr>Subtracting integer value to pointer variable pointers and array</vt:lpstr>
      <vt:lpstr>Print the array using pointer comparison</vt:lpstr>
      <vt:lpstr>Dynamic memory allocation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S Sivakumar</dc:creator>
  <cp:lastModifiedBy>SSN</cp:lastModifiedBy>
  <cp:revision>461</cp:revision>
  <dcterms:created xsi:type="dcterms:W3CDTF">2016-10-25T05:26:29Z</dcterms:created>
  <dcterms:modified xsi:type="dcterms:W3CDTF">2021-09-09T02:50:42Z</dcterms:modified>
</cp:coreProperties>
</file>