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8"/>
  </p:notesMasterIdLst>
  <p:handoutMasterIdLst>
    <p:handoutMasterId r:id="rId29"/>
  </p:handoutMasterIdLst>
  <p:sldIdLst>
    <p:sldId id="260" r:id="rId2"/>
    <p:sldId id="349" r:id="rId3"/>
    <p:sldId id="350" r:id="rId4"/>
    <p:sldId id="351" r:id="rId5"/>
    <p:sldId id="352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3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3" autoAdjust="0"/>
    <p:restoredTop sz="94364" autoAdjust="0"/>
  </p:normalViewPr>
  <p:slideViewPr>
    <p:cSldViewPr snapToGrid="0">
      <p:cViewPr>
        <p:scale>
          <a:sx n="82" d="100"/>
          <a:sy n="82" d="100"/>
        </p:scale>
        <p:origin x="-1272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F388E-B209-4189-AC4C-E62210A861A1}" type="datetimeFigureOut">
              <a:rPr lang="en-US" smtClean="0"/>
              <a:pPr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999F0-ECA0-4CD1-92F6-D20BDCEEDA8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E1F4-F26E-4707-8020-842D2FFCB5F6}" type="datetimeFigureOut">
              <a:rPr lang="en-IN" smtClean="0"/>
              <a:pPr/>
              <a:t>05-11-2020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743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v1.0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B0B8A-B651-4CB2-8667-94B0289929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46180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3680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Student Notes:</a:t>
            </a:r>
          </a:p>
          <a:p>
            <a:endParaRPr lang="en-US" b="1" dirty="0" smtClean="0"/>
          </a:p>
          <a:p>
            <a:r>
              <a:rPr lang="en-US" dirty="0" smtClean="0"/>
              <a:t>The objective of the session is to introduce the concept of services</a:t>
            </a:r>
            <a:r>
              <a:rPr lang="en-US" baseline="0" dirty="0" smtClean="0"/>
              <a:t> and how these are management. There are standards and frameworks that enable the organization to manage the services. These are also introduced in this 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8712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4495B-A6E1-4090-9905-50520AECE5F9}" type="slidenum">
              <a:rPr lang="en-GB" altLang="en-US" smtClean="0"/>
              <a:pPr/>
              <a:t>3</a:t>
            </a:fld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72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B0B8A-B651-4CB2-8667-94B02899294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v1.0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602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6930" y="693566"/>
            <a:ext cx="4944140" cy="3429532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85494" y="4344357"/>
            <a:ext cx="5487013" cy="41131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83235"/>
            <a:ext cx="9128125" cy="128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33529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1B57B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27523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57200" y="1066800"/>
            <a:ext cx="822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90696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0520" y="6291590"/>
            <a:ext cx="4667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baseline="0" dirty="0" smtClean="0"/>
              <a:t>v 1.2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xmlns="" val="1790230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553200" y="6356350"/>
            <a:ext cx="2130425" cy="3619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A437B-2FB2-4BE6-A671-D47DC62A5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1" descr="b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5568727"/>
            <a:ext cx="9142413" cy="1289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0" y="6213364"/>
            <a:ext cx="685800" cy="304800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fld id="{68F38F93-EFB2-4D8E-B34E-D4180BE42A95}" type="slidenum">
              <a:rPr lang="en-US" altLang="en-US" sz="1600" b="1">
                <a:solidFill>
                  <a:schemeClr val="accent2"/>
                </a:solidFill>
                <a:latin typeface="Calibri" panose="020F0502020204030204" pitchFamily="34" charset="0"/>
              </a:rPr>
              <a:pPr algn="ctr"/>
              <a:t>‹#›</a:t>
            </a:fld>
            <a:endParaRPr lang="en-US" altLang="en-US" sz="1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90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ransition>
    <p:wipe dir="d"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1B57B5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000F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1B57B5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Queue ADT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485377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04800" y="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int isEmpty(struct Queue *Q)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if(Q-&gt;f&gt;Q-&gt;rear)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return 0;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else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return 1;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}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int isFull(struct Queue *Q)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if(Q-&gt;r==(Q-&gt;size-1))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return 1;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else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return 0;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229600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void enqueue(struct Queue *Q, int d)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if(isFull(Q))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 printf("\n Queue Full");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else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{   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    Q-&gt;r=Q-&gt;r+1;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    Q-&gt;data[Q-&gt;r]=d;  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    printf("\n Data = %d ",d);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            }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void dequeue(struct Queue *Q){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if(isEmpty(Q))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   printf("\n Queue Empty");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else{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        int d;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			   Q-&gt;f=Q-&gt;f+1;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       d=Q-&gt;data[Q-&gt;f];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       return d;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            }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void display(struct Queue *Q)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         int i;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         for(i=Q-&gt;f+1;i&lt;=Q-&gt;r;i++)    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           printf("\n Data in Queue = %d",Q-&gt;data[i]);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IN" sz="2800" u="none">
                <a:solidFill>
                  <a:srgbClr val="000000"/>
                </a:solidFill>
                <a:latin typeface="Calibri" pitchFamily="34" charset="0"/>
              </a:rPr>
              <a:t>}</a:t>
            </a:r>
            <a:endParaRPr lang="en-US" sz="2800" u="none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04800" y="15240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000" u="none">
                <a:solidFill>
                  <a:schemeClr val="tx1"/>
                </a:solidFill>
              </a:rPr>
              <a:t>int main(void) {</a:t>
            </a:r>
          </a:p>
          <a:p>
            <a:r>
              <a:rPr lang="en-US" sz="2000" u="none">
                <a:solidFill>
                  <a:schemeClr val="tx1"/>
                </a:solidFill>
              </a:rPr>
              <a:t>  struct Queue Q;  init(&amp;Q,5);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enqueue(&amp;Q,12);  enqueue(&amp;Q,4);   enqueue(&amp;Q,8);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enqueue(&amp;Q,11);   enqueue(&amp;Q,2);   enqueue(&amp;Q,18);      </a:t>
            </a:r>
          </a:p>
          <a:p>
            <a:r>
              <a:rPr lang="en-US" sz="2000" u="none">
                <a:solidFill>
                  <a:schemeClr val="tx1"/>
                </a:solidFill>
              </a:rPr>
              <a:t>  enqueue(&amp;Q,27);    display(&amp;Q);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int d=dequeue(&amp;Q);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printf("\n Popped value = %d",d);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printf("\n Data after pop");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display(&amp;Q);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d=pop(&amp;Q);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printf("\n Popped value = %d",d);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printf("\n Data after pop");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display(&amp;Q);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enqueue(&amp;Q,18);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enqueue(&amp;Q,27);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printf("\n Data after 2 enqueue operations");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display(&amp;Q);</a:t>
            </a:r>
          </a:p>
          <a:p>
            <a:r>
              <a:rPr lang="en-US" sz="2000" u="none">
                <a:solidFill>
                  <a:schemeClr val="tx1"/>
                </a:solidFill>
              </a:rPr>
              <a:t>  return 0;</a:t>
            </a:r>
          </a:p>
          <a:p>
            <a:r>
              <a:rPr lang="en-US" sz="20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04800" y="15240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u="none">
                <a:solidFill>
                  <a:srgbClr val="000000"/>
                </a:solidFill>
                <a:latin typeface="Calibri" pitchFamily="34" charset="0"/>
              </a:rPr>
              <a:t>Queue ADT – Array based implementation - Output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5486400" cy="584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04800" y="1222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 u="none">
              <a:solidFill>
                <a:schemeClr val="tx1"/>
              </a:solidFill>
            </a:endParaRPr>
          </a:p>
          <a:p>
            <a:r>
              <a:rPr lang="en-US" sz="2400" u="none">
                <a:solidFill>
                  <a:schemeClr val="tx1"/>
                </a:solidFill>
              </a:rPr>
              <a:t>#include &lt;stdio.h&gt;</a:t>
            </a:r>
          </a:p>
          <a:p>
            <a:r>
              <a:rPr lang="en-US" sz="2400" u="none">
                <a:solidFill>
                  <a:schemeClr val="tx1"/>
                </a:solidFill>
              </a:rPr>
              <a:t>struct Queue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int data[100];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int f,r,size,iter;</a:t>
            </a:r>
          </a:p>
          <a:p>
            <a:r>
              <a:rPr lang="en-US" sz="2400" u="none">
                <a:solidFill>
                  <a:schemeClr val="tx1"/>
                </a:solidFill>
              </a:rPr>
              <a:t>};</a:t>
            </a:r>
          </a:p>
          <a:p>
            <a:r>
              <a:rPr lang="en-US" sz="2400" u="none">
                <a:solidFill>
                  <a:schemeClr val="tx1"/>
                </a:solidFill>
              </a:rPr>
              <a:t>void init(struct Queue *Q,int s)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Q-&gt;size=s;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Q-&gt;f=-1;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Q-&gt;r=-1;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Q-&gt;iter=0;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04800" y="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enqueue(struct Queue *Q,int x)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if(isFull(Q))     printf("\n Full");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Q-&gt;iter++;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Q-&gt;r=(Q-&gt;r+1)%Q-&gt;size;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Q-&gt;data[Q-&gt;r]=x;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  <a:p>
            <a:r>
              <a:rPr lang="en-US" sz="2400" u="none">
                <a:solidFill>
                  <a:schemeClr val="tx1"/>
                </a:solidFill>
              </a:rPr>
              <a:t>int isFull(struct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if(Q-&gt;iter&lt;Q-&gt;size)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return 0;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     return 1;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04800" y="7620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 dirty="0" smtClean="0">
                <a:solidFill>
                  <a:srgbClr val="000000"/>
                </a:solidFill>
                <a:latin typeface="Calibri" pitchFamily="34" charset="0"/>
              </a:rPr>
              <a:t>Circular Queue </a:t>
            </a:r>
            <a:r>
              <a:rPr lang="en-US" sz="3200" u="none" dirty="0">
                <a:solidFill>
                  <a:srgbClr val="000000"/>
                </a:solidFill>
                <a:latin typeface="Calibri" pitchFamily="34" charset="0"/>
              </a:rPr>
              <a:t>ADT – Array based implementation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8229600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dequeue(struct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if(isEmpty(Q))     printf("\n Empty");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Q-&gt;iter--;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Q-&gt;f=(Q-&gt;f+1)%Q-&gt;size;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printf("\n Dequeued = %d",Q-&gt;data[Q-&gt;f]);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	</a:t>
            </a:r>
          </a:p>
          <a:p>
            <a:r>
              <a:rPr lang="en-US" sz="2400" u="none">
                <a:solidFill>
                  <a:schemeClr val="tx1"/>
                </a:solidFill>
              </a:rPr>
              <a:t>int isEmpty(struct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if(Q-&gt;iter==0)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return 1;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else     return 0;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en-US" sz="2400" u="none">
                <a:solidFill>
                  <a:schemeClr val="tx1"/>
                </a:solidFill>
              </a:rPr>
              <a:t>void display(struct Queue *Q)</a:t>
            </a:r>
          </a:p>
          <a:p>
            <a:r>
              <a:rPr lang="en-US" sz="2400" u="none">
                <a:solidFill>
                  <a:schemeClr val="tx1"/>
                </a:solidFill>
              </a:rPr>
              <a:t>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if(!isEmpty(Q))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{</a:t>
            </a:r>
          </a:p>
          <a:p>
            <a:r>
              <a:rPr lang="en-US" sz="2400" u="none">
                <a:solidFill>
                  <a:schemeClr val="tx1"/>
                </a:solidFill>
              </a:rPr>
              <a:t>  for(int i=Q-&gt;f+1;i!=Q-&gt;r;i=(++i)%Q-&gt;size)</a:t>
            </a:r>
          </a:p>
          <a:p>
            <a:r>
              <a:rPr lang="en-US" sz="2400" u="none">
                <a:solidFill>
                  <a:schemeClr val="tx1"/>
                </a:solidFill>
              </a:rPr>
              <a:t>    printf("\n Data = %d",Q-&gt;data[i]);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printf("\n Data = %d",Q-&gt;data[Q-&gt;r]);</a:t>
            </a:r>
          </a:p>
          <a:p>
            <a:r>
              <a:rPr lang="en-US" sz="2400" u="none">
                <a:solidFill>
                  <a:schemeClr val="tx1"/>
                </a:solidFill>
              </a:rPr>
              <a:t>  }</a:t>
            </a:r>
          </a:p>
          <a:p>
            <a:r>
              <a:rPr lang="en-US" sz="2400" u="none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04800" y="1984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learn the basic operations of Linear Queue and Circular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347518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400" u="none" dirty="0" err="1">
                <a:solidFill>
                  <a:schemeClr val="tx1"/>
                </a:solidFill>
              </a:rPr>
              <a:t>int</a:t>
            </a:r>
            <a:r>
              <a:rPr lang="en-US" sz="2400" u="none" dirty="0">
                <a:solidFill>
                  <a:schemeClr val="tx1"/>
                </a:solidFill>
              </a:rPr>
              <a:t> main(void) 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{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struct</a:t>
            </a:r>
            <a:r>
              <a:rPr lang="en-US" sz="2400" u="none" dirty="0">
                <a:solidFill>
                  <a:schemeClr val="tx1"/>
                </a:solidFill>
              </a:rPr>
              <a:t> Queue *Q;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init(&amp;Q,6);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(&amp;Q,3);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(&amp;Q,5);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(&amp;Q,6);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(&amp;Q,1);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(&amp;Q,2);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(&amp;Q,4);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(&amp;Q,8);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display(&amp;Q);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</a:t>
            </a:r>
            <a:r>
              <a:rPr lang="en-US" sz="2400" u="none" dirty="0" err="1">
                <a:solidFill>
                  <a:schemeClr val="tx1"/>
                </a:solidFill>
              </a:rPr>
              <a:t>dequeue</a:t>
            </a:r>
            <a:r>
              <a:rPr lang="en-US" sz="2400" u="none" dirty="0">
                <a:solidFill>
                  <a:schemeClr val="tx1"/>
                </a:solidFill>
              </a:rPr>
              <a:t>(&amp;Q);   </a:t>
            </a:r>
            <a:r>
              <a:rPr lang="en-US" sz="2400" u="none" dirty="0" err="1">
                <a:solidFill>
                  <a:schemeClr val="tx1"/>
                </a:solidFill>
              </a:rPr>
              <a:t>dequeue</a:t>
            </a:r>
            <a:r>
              <a:rPr lang="en-US" sz="2400" u="none" dirty="0">
                <a:solidFill>
                  <a:schemeClr val="tx1"/>
                </a:solidFill>
              </a:rPr>
              <a:t>(&amp;Q);  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(&amp;Q,22);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 </a:t>
            </a:r>
            <a:r>
              <a:rPr lang="en-US" sz="2400" u="none" dirty="0" err="1">
                <a:solidFill>
                  <a:schemeClr val="tx1"/>
                </a:solidFill>
              </a:rPr>
              <a:t>enqueue</a:t>
            </a:r>
            <a:r>
              <a:rPr lang="en-US" sz="2400" u="none" dirty="0">
                <a:solidFill>
                  <a:schemeClr val="tx1"/>
                </a:solidFill>
              </a:rPr>
              <a:t>(&amp;Q,55);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display(&amp;Q);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  return 0;</a:t>
            </a:r>
          </a:p>
          <a:p>
            <a:pPr>
              <a:defRPr/>
            </a:pPr>
            <a:r>
              <a:rPr lang="en-US" sz="2400" u="none" dirty="0">
                <a:solidFill>
                  <a:schemeClr val="tx1"/>
                </a:solidFill>
              </a:rPr>
              <a:t>}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400" u="none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411" name="Text Box 1"/>
          <p:cNvSpPr txBox="1">
            <a:spLocks noChangeArrowheads="1"/>
          </p:cNvSpPr>
          <p:nvPr/>
        </p:nvSpPr>
        <p:spPr bwMode="auto">
          <a:xfrm>
            <a:off x="304800" y="2746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04800" y="122238"/>
            <a:ext cx="8610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u="none">
                <a:solidFill>
                  <a:srgbClr val="000000"/>
                </a:solidFill>
                <a:latin typeface="Calibri" pitchFamily="34" charset="0"/>
              </a:rPr>
              <a:t>CircularQueue ADT – Array based implementation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990600"/>
            <a:ext cx="419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</a:rPr>
              <a:t>Applications of Queue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153400" cy="495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800" u="none" dirty="0">
                <a:solidFill>
                  <a:srgbClr val="000000"/>
                </a:solidFill>
                <a:latin typeface="Calibri" pitchFamily="32" charset="0"/>
              </a:rPr>
              <a:t>Direct applications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Waiting in lines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Access to shared resources (e.g., printer)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Multiprogramming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800" u="none" dirty="0">
                <a:solidFill>
                  <a:srgbClr val="000000"/>
                </a:solidFill>
                <a:latin typeface="Calibri" pitchFamily="32" charset="0"/>
              </a:rPr>
              <a:t>Indirect applications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Auxiliary data structure for algorithms </a:t>
            </a:r>
            <a:r>
              <a:rPr lang="en-US" sz="2400" u="none" dirty="0" err="1">
                <a:solidFill>
                  <a:srgbClr val="000000"/>
                </a:solidFill>
                <a:latin typeface="Calibri" pitchFamily="32" charset="0"/>
              </a:rPr>
              <a:t>Eg</a:t>
            </a: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. Simulation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400" u="none" dirty="0">
                <a:solidFill>
                  <a:srgbClr val="000000"/>
                </a:solidFill>
                <a:latin typeface="Calibri" pitchFamily="32" charset="0"/>
              </a:rPr>
              <a:t>Component of other data structures</a:t>
            </a: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400" u="none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>
                <a:solidFill>
                  <a:srgbClr val="000000"/>
                </a:solidFill>
                <a:latin typeface="Calibri" pitchFamily="34" charset="0"/>
              </a:rPr>
              <a:t>Producer-Consumer problem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550" y="1706563"/>
            <a:ext cx="6438900" cy="431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>
                <a:solidFill>
                  <a:srgbClr val="000000"/>
                </a:solidFill>
                <a:latin typeface="Calibri" pitchFamily="34" charset="0"/>
              </a:rPr>
              <a:t>Real time application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57400"/>
            <a:ext cx="6629400" cy="3581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19A437B-2FB2-4BE6-A671-D47DC62A5B6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400" b="1" dirty="0" smtClean="0">
                <a:solidFill>
                  <a:srgbClr val="000000"/>
                </a:solidFill>
                <a:latin typeface="Calibri" pitchFamily="34" charset="0"/>
              </a:rPr>
              <a:t>Simple Questions</a:t>
            </a:r>
            <a:endParaRPr lang="en-US" sz="4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153400" cy="448808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800" u="none" dirty="0" smtClean="0">
                <a:solidFill>
                  <a:srgbClr val="000000"/>
                </a:solidFill>
                <a:latin typeface="Calibri" pitchFamily="32" charset="0"/>
              </a:rPr>
              <a:t>Which data structures uses LIFO and FIFO order</a:t>
            </a:r>
            <a:endParaRPr lang="en-US" sz="28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Calibri" pitchFamily="32" charset="0"/>
              </a:rPr>
              <a:t>How Queue is useful in operating system of computer?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800" u="none" dirty="0" smtClean="0">
                <a:solidFill>
                  <a:srgbClr val="000000"/>
                </a:solidFill>
                <a:latin typeface="Calibri" pitchFamily="32" charset="0"/>
              </a:rPr>
              <a:t>What Que</a:t>
            </a:r>
            <a:r>
              <a:rPr lang="en-US" sz="2800" dirty="0" smtClean="0">
                <a:solidFill>
                  <a:srgbClr val="000000"/>
                </a:solidFill>
                <a:latin typeface="Calibri" pitchFamily="32" charset="0"/>
              </a:rPr>
              <a:t>ue data structure in Array </a:t>
            </a:r>
            <a:r>
              <a:rPr lang="en-US" sz="2800" smtClean="0">
                <a:solidFill>
                  <a:srgbClr val="000000"/>
                </a:solidFill>
                <a:latin typeface="Calibri" pitchFamily="32" charset="0"/>
              </a:rPr>
              <a:t>Implementation consists of?</a:t>
            </a:r>
            <a:endParaRPr lang="en-US" sz="28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2900" indent="-339725">
              <a:spcBef>
                <a:spcPts val="7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400" u="none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of basic operations of Linear and Circular Queue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pPr marL="342900" lvl="1" indent="-342900">
              <a:buFontTx/>
              <a:buChar char="•"/>
            </a:pPr>
            <a:endParaRPr lang="en-US" sz="2400" dirty="0" smtClean="0">
              <a:solidFill>
                <a:srgbClr val="0000FF"/>
              </a:solidFill>
              <a:ea typeface="+mn-ea"/>
            </a:endParaRP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participants will be able to</a:t>
            </a:r>
          </a:p>
          <a:p>
            <a:pPr lvl="1"/>
            <a:r>
              <a:rPr lang="en-US" dirty="0" smtClean="0"/>
              <a:t>Understand the basics of Linear and Circular Queue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79377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219202"/>
            <a:ext cx="7496176" cy="4906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Implementation of basic operations of Linear and Circular Queue</a:t>
            </a:r>
          </a:p>
        </p:txBody>
      </p:sp>
    </p:spTree>
    <p:extLst>
      <p:ext uri="{BB962C8B-B14F-4D97-AF65-F5344CB8AC3E}">
        <p14:creationId xmlns:p14="http://schemas.microsoft.com/office/powerpoint/2010/main" xmlns="" val="142621599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760" y="1574963"/>
            <a:ext cx="8801100" cy="164306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77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7" y="130856"/>
                </a:lnTo>
                <a:lnTo>
                  <a:pt x="7040467" y="80688"/>
                </a:lnTo>
                <a:lnTo>
                  <a:pt x="7034100" y="49358"/>
                </a:lnTo>
                <a:lnTo>
                  <a:pt x="7016764" y="23702"/>
                </a:lnTo>
                <a:lnTo>
                  <a:pt x="6991107" y="6366"/>
                </a:lnTo>
                <a:lnTo>
                  <a:pt x="695977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621" y="2674693"/>
            <a:ext cx="201720" cy="201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3483" y="2649478"/>
            <a:ext cx="8699621" cy="226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72344" y="1675370"/>
            <a:ext cx="100760" cy="999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97" y="1702347"/>
            <a:ext cx="8801100" cy="1112836"/>
          </a:xfrm>
          <a:custGeom>
            <a:avLst/>
            <a:gdLst/>
            <a:ahLst/>
            <a:cxnLst/>
            <a:rect l="l" t="t" r="r" b="b"/>
            <a:pathLst>
              <a:path w="7040880" h="890269">
                <a:moveTo>
                  <a:pt x="7040467" y="0"/>
                </a:moveTo>
                <a:lnTo>
                  <a:pt x="0" y="0"/>
                </a:lnTo>
                <a:lnTo>
                  <a:pt x="0" y="809228"/>
                </a:lnTo>
                <a:lnTo>
                  <a:pt x="6366" y="840558"/>
                </a:lnTo>
                <a:lnTo>
                  <a:pt x="23702" y="866214"/>
                </a:lnTo>
                <a:lnTo>
                  <a:pt x="49359" y="883550"/>
                </a:lnTo>
                <a:lnTo>
                  <a:pt x="80689" y="889917"/>
                </a:lnTo>
                <a:lnTo>
                  <a:pt x="6959777" y="889917"/>
                </a:lnTo>
                <a:lnTo>
                  <a:pt x="6991107" y="883550"/>
                </a:lnTo>
                <a:lnTo>
                  <a:pt x="7016764" y="866214"/>
                </a:lnTo>
                <a:lnTo>
                  <a:pt x="7034100" y="840558"/>
                </a:lnTo>
                <a:lnTo>
                  <a:pt x="7040467" y="809228"/>
                </a:lnTo>
                <a:lnTo>
                  <a:pt x="70404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72344" y="1750988"/>
            <a:ext cx="0" cy="962025"/>
          </a:xfrm>
          <a:custGeom>
            <a:avLst/>
            <a:gdLst/>
            <a:ahLst/>
            <a:cxnLst/>
            <a:rect l="l" t="t" r="r" b="b"/>
            <a:pathLst>
              <a:path h="769619">
                <a:moveTo>
                  <a:pt x="0" y="76922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72344" y="172577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72344" y="1700558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2344" y="1675343"/>
            <a:ext cx="0" cy="2540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383" y="1894432"/>
            <a:ext cx="8229600" cy="507671"/>
          </a:xfrm>
          <a:prstGeom prst="rect">
            <a:avLst/>
          </a:prstGeom>
        </p:spPr>
        <p:txBody>
          <a:bodyPr vert="horz" wrap="square" lIns="0" tIns="15081" rIns="0" bIns="0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Linear and Circular Queue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9051" y="3201997"/>
            <a:ext cx="2386013" cy="926216"/>
          </a:xfrm>
          <a:prstGeom prst="rect">
            <a:avLst/>
          </a:prstGeom>
        </p:spPr>
        <p:txBody>
          <a:bodyPr vert="horz" wrap="square" lIns="0" tIns="20638" rIns="0" bIns="0" rtlCol="0">
            <a:spAutoFit/>
          </a:bodyPr>
          <a:lstStyle/>
          <a:p>
            <a:pPr algn="ctr">
              <a:spcBef>
                <a:spcPts val="163"/>
              </a:spcBef>
            </a:pPr>
            <a:r>
              <a:rPr lang="en-IN" sz="2100" b="1" spc="142" dirty="0" smtClean="0">
                <a:latin typeface="PMingLiU"/>
                <a:cs typeface="PMingLiU"/>
              </a:rPr>
              <a:t>Dr. B. </a:t>
            </a:r>
            <a:r>
              <a:rPr lang="en-IN" sz="2100" b="1" spc="142" dirty="0" err="1" smtClean="0">
                <a:latin typeface="PMingLiU"/>
                <a:cs typeface="PMingLiU"/>
              </a:rPr>
              <a:t>Prabavathy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6" dirty="0">
                <a:latin typeface="Century"/>
                <a:cs typeface="Century"/>
              </a:rPr>
              <a:t>SSNCE</a:t>
            </a:r>
            <a:endParaRPr sz="1600" dirty="0">
              <a:latin typeface="Century"/>
              <a:cs typeface="Century"/>
            </a:endParaRPr>
          </a:p>
          <a:p>
            <a:pPr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-2449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7135" y="6648939"/>
            <a:ext cx="3049588" cy="211138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718"/>
                </a:moveTo>
                <a:lnTo>
                  <a:pt x="2439667" y="168718"/>
                </a:lnTo>
                <a:lnTo>
                  <a:pt x="2439667" y="0"/>
                </a:lnTo>
                <a:lnTo>
                  <a:pt x="0" y="0"/>
                </a:lnTo>
                <a:lnTo>
                  <a:pt x="0" y="16871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</a:t>
            </a:r>
            <a:r>
              <a:rPr lang="en-US" sz="3600">
                <a:solidFill>
                  <a:srgbClr val="000000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563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u="none">
                <a:solidFill>
                  <a:srgbClr val="000000"/>
                </a:solidFill>
                <a:latin typeface="Calibri" pitchFamily="34" charset="0"/>
              </a:rPr>
              <a:t>Queue 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It is a linear data structure or list where insertions are performed at one end of the list called the rear and deletions are performed at the other end called front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First-in, First-out (FIFO) 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Ex.: Queue of people waiting for buying tickets, queue of tasks waiting for a line printer</a:t>
            </a:r>
          </a:p>
          <a:p>
            <a:pPr marL="339725" indent="-339725">
              <a:lnSpc>
                <a:spcPct val="80000"/>
              </a:lnSpc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u="none">
                <a:solidFill>
                  <a:srgbClr val="000000"/>
                </a:solidFill>
                <a:latin typeface="Calibri" pitchFamily="34" charset="0"/>
              </a:rPr>
              <a:t>Basic Operations on queue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 u="none">
                <a:solidFill>
                  <a:srgbClr val="000000"/>
                </a:solidFill>
                <a:latin typeface="Courier New" pitchFamily="49" charset="0"/>
              </a:rPr>
              <a:t>Enqueue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Adds a new node at the rear end of the list</a:t>
            </a:r>
          </a:p>
          <a:p>
            <a:pPr marL="739775" lvl="1" indent="-282575">
              <a:lnSpc>
                <a:spcPct val="80000"/>
              </a:lnSpc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b="1" u="none">
                <a:solidFill>
                  <a:srgbClr val="000000"/>
                </a:solidFill>
                <a:latin typeface="Courier New" pitchFamily="49" charset="0"/>
              </a:rPr>
              <a:t>Dequeue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Removes the data from the front end of the list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Stores the popped value 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Returns </a:t>
            </a:r>
            <a:r>
              <a:rPr lang="en-US" sz="2000" b="1" u="none">
                <a:solidFill>
                  <a:srgbClr val="000000"/>
                </a:solidFill>
                <a:latin typeface="Courier New" pitchFamily="49" charset="0"/>
              </a:rPr>
              <a:t>true</a:t>
            </a: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 if </a:t>
            </a:r>
            <a:r>
              <a:rPr lang="en-US" sz="2000" b="1" u="none">
                <a:solidFill>
                  <a:srgbClr val="000000"/>
                </a:solidFill>
                <a:latin typeface="Courier New" pitchFamily="49" charset="0"/>
              </a:rPr>
              <a:t>dequeue</a:t>
            </a:r>
            <a:r>
              <a:rPr lang="en-US" sz="2000" u="none">
                <a:solidFill>
                  <a:srgbClr val="000000"/>
                </a:solidFill>
                <a:latin typeface="Calibri" pitchFamily="34" charset="0"/>
              </a:rPr>
              <a:t> was successful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04800" y="0"/>
            <a:ext cx="8229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4000" u="none">
                <a:solidFill>
                  <a:srgbClr val="000000"/>
                </a:solidFill>
                <a:latin typeface="Calibri" pitchFamily="34" charset="0"/>
              </a:rPr>
              <a:t>Queue</a:t>
            </a:r>
            <a:r>
              <a:rPr lang="en-US" sz="4000">
                <a:solidFill>
                  <a:srgbClr val="000000"/>
                </a:solidFill>
                <a:latin typeface="Calibri" pitchFamily="34" charset="0"/>
              </a:rPr>
              <a:t> ADT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800" u="none">
                <a:solidFill>
                  <a:srgbClr val="000000"/>
                </a:solidFill>
                <a:latin typeface="Calibri" pitchFamily="34" charset="0"/>
              </a:rPr>
              <a:t>A queue of elements of any particular data type is a finite sequence of elements of that type together with the following operations: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Initialize the queue to be empty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Determine whether queue is empty or not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Determine if queue is full or not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If queue is not full, perform enqueue operation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If queue is not empty, perform dequeue operation</a:t>
            </a:r>
          </a:p>
          <a:p>
            <a:pPr marL="739775" lvl="1" indent="-282575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If queue is not empty, retrieve the first element of the queue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b="1" u="none">
                <a:solidFill>
                  <a:srgbClr val="000000"/>
                </a:solidFill>
                <a:latin typeface="Calibri" pitchFamily="34" charset="0"/>
              </a:rPr>
              <a:t>Array Implementation of Queue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000" u="none" dirty="0">
                <a:solidFill>
                  <a:srgbClr val="000000"/>
                </a:solidFill>
                <a:latin typeface="Calibri" pitchFamily="32" charset="0"/>
              </a:rPr>
              <a:t>Need to declare array size ahead of time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000" u="none" dirty="0">
                <a:solidFill>
                  <a:srgbClr val="000000"/>
                </a:solidFill>
                <a:latin typeface="Calibri" pitchFamily="32" charset="0"/>
              </a:rPr>
              <a:t>Not a problem for most of the applications</a:t>
            </a: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41313" indent="-339725">
              <a:spcBef>
                <a:spcPts val="800"/>
              </a:spcBef>
              <a:buClrTx/>
              <a:buFontTx/>
              <a:buNone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endParaRPr lang="en-US" sz="2000" u="none" dirty="0">
              <a:solidFill>
                <a:srgbClr val="000000"/>
              </a:solidFill>
              <a:latin typeface="Calibri" pitchFamily="32" charset="0"/>
            </a:endParaRP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000" u="none" dirty="0">
                <a:solidFill>
                  <a:srgbClr val="000000"/>
                </a:solidFill>
                <a:latin typeface="Calibri" pitchFamily="32" charset="0"/>
              </a:rPr>
              <a:t>Overflow </a:t>
            </a:r>
          </a:p>
          <a:p>
            <a:pPr marL="339725" indent="-339725">
              <a:spcBef>
                <a:spcPts val="800"/>
              </a:spcBef>
              <a:buFont typeface="Arial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/>
            </a:pPr>
            <a:r>
              <a:rPr lang="en-US" sz="2000" u="none" dirty="0">
                <a:solidFill>
                  <a:srgbClr val="000000"/>
                </a:solidFill>
                <a:latin typeface="Calibri" pitchFamily="32" charset="0"/>
              </a:rPr>
              <a:t>Underflow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 flipV="1">
            <a:off x="1676400" y="3425825"/>
            <a:ext cx="1588" cy="8445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19200" y="3962400"/>
            <a:ext cx="1066800" cy="457200"/>
          </a:xfrm>
          <a:prstGeom prst="rect">
            <a:avLst/>
          </a:prstGeom>
          <a:solidFill>
            <a:srgbClr val="FFFFEF"/>
          </a:solidFill>
          <a:ln w="9360" cap="sq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</a:rPr>
              <a:t>front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1295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2057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2819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3581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-7</a:t>
            </a:r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4343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5131" name="Rectangle 10"/>
          <p:cNvSpPr>
            <a:spLocks noChangeArrowheads="1"/>
          </p:cNvSpPr>
          <p:nvPr/>
        </p:nvSpPr>
        <p:spPr bwMode="auto">
          <a:xfrm>
            <a:off x="5105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5867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5133" name="Rectangle 12"/>
          <p:cNvSpPr>
            <a:spLocks noChangeArrowheads="1"/>
          </p:cNvSpPr>
          <p:nvPr/>
        </p:nvSpPr>
        <p:spPr bwMode="auto">
          <a:xfrm>
            <a:off x="6629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134" name="Rectangle 13"/>
          <p:cNvSpPr>
            <a:spLocks noChangeArrowheads="1"/>
          </p:cNvSpPr>
          <p:nvPr/>
        </p:nvSpPr>
        <p:spPr bwMode="auto">
          <a:xfrm>
            <a:off x="7391400" y="2971800"/>
            <a:ext cx="762000" cy="457200"/>
          </a:xfrm>
          <a:prstGeom prst="rect">
            <a:avLst/>
          </a:prstGeom>
          <a:solidFill>
            <a:srgbClr val="4F81BD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7234238" y="3886200"/>
            <a:ext cx="1066800" cy="533400"/>
          </a:xfrm>
          <a:prstGeom prst="rect">
            <a:avLst/>
          </a:prstGeom>
          <a:solidFill>
            <a:srgbClr val="FFFFEF"/>
          </a:solidFill>
          <a:ln w="9360" cap="sq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b="1">
                <a:solidFill>
                  <a:srgbClr val="000000"/>
                </a:solidFill>
              </a:rPr>
              <a:t>rear</a:t>
            </a:r>
          </a:p>
        </p:txBody>
      </p:sp>
      <p:sp>
        <p:nvSpPr>
          <p:cNvPr id="5136" name="Line 15"/>
          <p:cNvSpPr>
            <a:spLocks noChangeShapeType="1"/>
          </p:cNvSpPr>
          <p:nvPr/>
        </p:nvSpPr>
        <p:spPr bwMode="auto">
          <a:xfrm flipV="1">
            <a:off x="7772400" y="3425825"/>
            <a:ext cx="1588" cy="53975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04800" y="0"/>
            <a:ext cx="8610600" cy="715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u="none">
                <a:solidFill>
                  <a:srgbClr val="000000"/>
                </a:solidFill>
                <a:latin typeface="Calibri" pitchFamily="34" charset="0"/>
              </a:rPr>
              <a:t>Queue ADT – Array based implementation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0"/>
            <a:ext cx="8229600" cy="5867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#include &lt;stdio.h&gt;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#include&lt;stdlib.h&gt;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struct Queue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{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int f, r, size;    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int  data[100];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};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void init(struct Queue *Q,int x)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{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Q-&gt;size=x;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Q-&gt;f=-1;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  Q-&gt;r=-1;</a:t>
            </a:r>
          </a:p>
          <a:p>
            <a:pPr marL="339725" indent="-339725">
              <a:lnSpc>
                <a:spcPct val="90000"/>
              </a:lnSpc>
              <a:spcBef>
                <a:spcPts val="800"/>
              </a:spcBef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en-US" sz="2400" u="none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SEPresentatio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Presentation1" id="{2E8CE935-F3DA-4639-839D-0F6A64CCE9C9}" vid="{A99DBA6F-CE1E-45EC-8558-A285390E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Courseware-Template</Template>
  <TotalTime>3940</TotalTime>
  <Words>1151</Words>
  <Application>Microsoft Office PowerPoint</Application>
  <PresentationFormat>On-screen Show (4:3)</PresentationFormat>
  <Paragraphs>242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SASEPresentation</vt:lpstr>
      <vt:lpstr>DATA STRUCTURES</vt:lpstr>
      <vt:lpstr>Session Objectives</vt:lpstr>
      <vt:lpstr>Session Outcomes</vt:lpstr>
      <vt:lpstr>Agenda</vt:lpstr>
      <vt:lpstr>Linear and Circular Queue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Title&gt;</dc:title>
  <dc:creator>S Sivakumar</dc:creator>
  <cp:lastModifiedBy>Prabavathy</cp:lastModifiedBy>
  <cp:revision>443</cp:revision>
  <dcterms:created xsi:type="dcterms:W3CDTF">2016-10-25T05:26:29Z</dcterms:created>
  <dcterms:modified xsi:type="dcterms:W3CDTF">2020-11-05T10:39:54Z</dcterms:modified>
</cp:coreProperties>
</file>