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260" r:id="rId2"/>
    <p:sldId id="349" r:id="rId3"/>
    <p:sldId id="350" r:id="rId4"/>
    <p:sldId id="351" r:id="rId5"/>
    <p:sldId id="352" r:id="rId6"/>
    <p:sldId id="434" r:id="rId7"/>
    <p:sldId id="439" r:id="rId8"/>
    <p:sldId id="427" r:id="rId9"/>
    <p:sldId id="437" r:id="rId10"/>
    <p:sldId id="438" r:id="rId11"/>
    <p:sldId id="428" r:id="rId12"/>
    <p:sldId id="440" r:id="rId13"/>
    <p:sldId id="441" r:id="rId14"/>
    <p:sldId id="442" r:id="rId15"/>
    <p:sldId id="443" r:id="rId16"/>
    <p:sldId id="444" r:id="rId17"/>
    <p:sldId id="445" r:id="rId18"/>
    <p:sldId id="425" r:id="rId19"/>
    <p:sldId id="426" r:id="rId20"/>
    <p:sldId id="446" r:id="rId21"/>
    <p:sldId id="447" r:id="rId22"/>
    <p:sldId id="3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96661" tIns="48331" rIns="96661" bIns="48331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5264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A05C52BE-1D48-407D-9EB3-C9F831612B5C}" type="slidenum">
              <a:rPr lang="zh-TW" altLang="en-US" sz="1300">
                <a:ea typeface="新細明體" pitchFamily="18" charset="-120"/>
              </a:rPr>
              <a:pPr algn="r" defTabSz="966788"/>
              <a:t>7</a:t>
            </a:fld>
            <a:endParaRPr lang="en-US" altLang="zh-TW" sz="130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41BE95-7857-43EB-8B68-0ED2FF20669E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1B5CA0-4D53-4457-9754-13173C0B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A437B-2FB2-4BE6-A671-D47DC62A5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ytonight.com/operating-system/types-of-o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Application of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Josephus Problem -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M=2, N=5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1828800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Round 3</a:t>
            </a:r>
            <a:endParaRPr lang="en-US" u="sng" dirty="0"/>
          </a:p>
        </p:txBody>
      </p:sp>
      <p:grpSp>
        <p:nvGrpSpPr>
          <p:cNvPr id="2" name="Group 65"/>
          <p:cNvGrpSpPr/>
          <p:nvPr/>
        </p:nvGrpSpPr>
        <p:grpSpPr>
          <a:xfrm>
            <a:off x="381000" y="2209800"/>
            <a:ext cx="1452563" cy="1752600"/>
            <a:chOff x="381000" y="2209800"/>
            <a:chExt cx="1452563" cy="1752600"/>
          </a:xfrm>
        </p:grpSpPr>
        <p:sp>
          <p:nvSpPr>
            <p:cNvPr id="6" name="Oval 5"/>
            <p:cNvSpPr/>
            <p:nvPr/>
          </p:nvSpPr>
          <p:spPr>
            <a:xfrm>
              <a:off x="3810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2514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478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192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096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25146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49"/>
            <p:cNvSpPr txBox="1"/>
            <p:nvPr/>
          </p:nvSpPr>
          <p:spPr>
            <a:xfrm>
              <a:off x="1371600" y="35315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6800" y="22098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2286000" y="2133600"/>
            <a:ext cx="1559358" cy="1650087"/>
            <a:chOff x="2286000" y="2133600"/>
            <a:chExt cx="1559358" cy="1650087"/>
          </a:xfrm>
        </p:grpSpPr>
        <p:sp>
          <p:nvSpPr>
            <p:cNvPr id="13" name="Oval 12"/>
            <p:cNvSpPr/>
            <p:nvPr/>
          </p:nvSpPr>
          <p:spPr>
            <a:xfrm>
              <a:off x="24384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71800" y="2514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2766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25146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505200" y="33528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48000" y="21336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133600" y="26670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00" y="5181600"/>
            <a:ext cx="350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removed so far:  {2, 0, 4, 1 }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5400" y="22860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pSp>
        <p:nvGrpSpPr>
          <p:cNvPr id="11" name="Group 67"/>
          <p:cNvGrpSpPr/>
          <p:nvPr/>
        </p:nvGrpSpPr>
        <p:grpSpPr>
          <a:xfrm>
            <a:off x="4038600" y="2590800"/>
            <a:ext cx="1905000" cy="1219200"/>
            <a:chOff x="4038600" y="2590800"/>
            <a:chExt cx="1905000" cy="1219200"/>
          </a:xfrm>
        </p:grpSpPr>
        <p:sp>
          <p:nvSpPr>
            <p:cNvPr id="23" name="Oval 22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05400" y="2590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638800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800600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25908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ight Arrow 31"/>
            <p:cNvSpPr/>
            <p:nvPr/>
          </p:nvSpPr>
          <p:spPr>
            <a:xfrm>
              <a:off x="4038600" y="2819400"/>
              <a:ext cx="381000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03442" y="33791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3400" y="28956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68"/>
          <p:cNvGrpSpPr/>
          <p:nvPr/>
        </p:nvGrpSpPr>
        <p:grpSpPr>
          <a:xfrm>
            <a:off x="5867400" y="1905000"/>
            <a:ext cx="2362200" cy="1954887"/>
            <a:chOff x="5867400" y="1905000"/>
            <a:chExt cx="2362200" cy="1954887"/>
          </a:xfrm>
        </p:grpSpPr>
        <p:sp>
          <p:nvSpPr>
            <p:cNvPr id="28" name="TextBox 27"/>
            <p:cNvSpPr txBox="1"/>
            <p:nvPr/>
          </p:nvSpPr>
          <p:spPr>
            <a:xfrm>
              <a:off x="5867400" y="190500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Round 2</a:t>
              </a:r>
              <a:endParaRPr lang="en-US" u="sn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7000" y="25908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624637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158037" y="2590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691437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462837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6853237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20037" y="2662237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7660842" y="34290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27442" y="22098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924800" y="28194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5800" y="52578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Winner is 3</a:t>
            </a:r>
            <a:endParaRPr lang="en-US" dirty="0"/>
          </a:p>
        </p:txBody>
      </p:sp>
      <p:grpSp>
        <p:nvGrpSpPr>
          <p:cNvPr id="21" name="Group 64"/>
          <p:cNvGrpSpPr/>
          <p:nvPr/>
        </p:nvGrpSpPr>
        <p:grpSpPr>
          <a:xfrm>
            <a:off x="6705600" y="3886200"/>
            <a:ext cx="381000" cy="228600"/>
            <a:chOff x="6705600" y="3886200"/>
            <a:chExt cx="381000" cy="2286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6667500" y="4000500"/>
              <a:ext cx="152400" cy="762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781800" y="3886200"/>
              <a:ext cx="304800" cy="2286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for Josephus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Obtain the initial player list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Go to starting player. Start count of 1.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Increment count, go to next player. If player-list end is reached, go to list beginning.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If count &lt; n, go back to step 3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If count = n, remove player from list. Set count = 1 from next player. Go back to Step 3.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If next player is same as current player, declare winner.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04800" y="1222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2296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u="none">
              <a:solidFill>
                <a:schemeClr val="tx1"/>
              </a:solidFill>
            </a:endParaRPr>
          </a:p>
          <a:p>
            <a:r>
              <a:rPr lang="en-US" sz="2400" u="none">
                <a:solidFill>
                  <a:schemeClr val="tx1"/>
                </a:solidFill>
              </a:rPr>
              <a:t>#include &lt;stdio.h&gt;</a:t>
            </a:r>
          </a:p>
          <a:p>
            <a:r>
              <a:rPr lang="en-US" sz="2400" u="none">
                <a:solidFill>
                  <a:schemeClr val="tx1"/>
                </a:solidFill>
              </a:rPr>
              <a:t>struct Queue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int data[100];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int f,r,size,iter;</a:t>
            </a:r>
          </a:p>
          <a:p>
            <a:r>
              <a:rPr lang="en-US" sz="2400" u="none">
                <a:solidFill>
                  <a:schemeClr val="tx1"/>
                </a:solidFill>
              </a:rPr>
              <a:t>};</a:t>
            </a:r>
          </a:p>
          <a:p>
            <a:r>
              <a:rPr lang="en-US" sz="2400" u="none">
                <a:solidFill>
                  <a:schemeClr val="tx1"/>
                </a:solidFill>
              </a:rPr>
              <a:t>void init(struct Queue *Q,int s)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Q-&gt;size=s;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Q-&gt;f=-1;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Q-&gt;r=-1;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Q-&gt;iter=0;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04800" y="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2296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400" u="none">
                <a:solidFill>
                  <a:schemeClr val="tx1"/>
                </a:solidFill>
              </a:rPr>
              <a:t>void enqueue(struct Queue *Q,int x)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if(isFull(Q))     printf("\n Full");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else</a:t>
            </a:r>
          </a:p>
          <a:p>
            <a:r>
              <a:rPr lang="en-US" sz="2400" u="none">
                <a:solidFill>
                  <a:schemeClr val="tx1"/>
                </a:solidFill>
              </a:rPr>
              <a:t>  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Q-&gt;iter++;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Q-&gt;r=(Q-&gt;r+1)%Q-&gt;size;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Q-&gt;data[Q-&gt;r]=x;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}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  <a:p>
            <a:r>
              <a:rPr lang="en-US" sz="2400" u="none">
                <a:solidFill>
                  <a:schemeClr val="tx1"/>
                </a:solidFill>
              </a:rPr>
              <a:t>int isFull(struct Queue *Q)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if(Q-&gt;iter&lt;Q-&gt;size)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return 0;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else     return 1;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 dirty="0" smtClean="0">
                <a:solidFill>
                  <a:srgbClr val="000000"/>
                </a:solidFill>
                <a:latin typeface="Calibri" pitchFamily="34" charset="0"/>
              </a:rPr>
              <a:t>Circular Queue </a:t>
            </a:r>
            <a:r>
              <a:rPr lang="en-US" sz="3200" u="none" dirty="0">
                <a:solidFill>
                  <a:srgbClr val="000000"/>
                </a:solidFill>
                <a:latin typeface="Calibri" pitchFamily="34" charset="0"/>
              </a:rPr>
              <a:t>ADT – Array based implementation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8229600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400" u="none">
                <a:solidFill>
                  <a:schemeClr val="tx1"/>
                </a:solidFill>
              </a:rPr>
              <a:t>void dequeue(struct Queue *Q)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if(isEmpty(Q))     printf("\n Empty");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else</a:t>
            </a:r>
          </a:p>
          <a:p>
            <a:r>
              <a:rPr lang="en-US" sz="2400" u="none">
                <a:solidFill>
                  <a:schemeClr val="tx1"/>
                </a:solidFill>
              </a:rPr>
              <a:t>  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Q-&gt;iter--;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Q-&gt;f=(Q-&gt;f+1)%Q-&gt;size;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printf("\n Dequeued = %d",Q-&gt;data[Q-&gt;f]);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}</a:t>
            </a:r>
          </a:p>
          <a:p>
            <a:r>
              <a:rPr lang="en-US" sz="2400" u="none">
                <a:solidFill>
                  <a:schemeClr val="tx1"/>
                </a:solidFill>
              </a:rPr>
              <a:t>}	</a:t>
            </a:r>
          </a:p>
          <a:p>
            <a:r>
              <a:rPr lang="en-US" sz="2400" u="none">
                <a:solidFill>
                  <a:schemeClr val="tx1"/>
                </a:solidFill>
              </a:rPr>
              <a:t>int isEmpty(struct Queue *Q)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if(Q-&gt;iter==0)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return 1;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else     return 0;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400" u="none">
                <a:solidFill>
                  <a:schemeClr val="tx1"/>
                </a:solidFill>
              </a:rPr>
              <a:t>void display(struct Queue *Q)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if(!isEmpty(Q))</a:t>
            </a:r>
          </a:p>
          <a:p>
            <a:r>
              <a:rPr lang="en-US" sz="2400" u="none">
                <a:solidFill>
                  <a:schemeClr val="tx1"/>
                </a:solidFill>
              </a:rPr>
              <a:t>  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for(int i=Q-&gt;f+1;i!=Q-&gt;r;i=(++i)%Q-&gt;size)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printf("\n Data = %d",Q-&gt;data[i]);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printf("\n Data = %d",Q-&gt;data[Q-&gt;r]);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}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04800" y="1984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u="none" dirty="0" err="1">
                <a:solidFill>
                  <a:schemeClr val="tx1"/>
                </a:solidFill>
              </a:rPr>
              <a:t>int</a:t>
            </a:r>
            <a:r>
              <a:rPr lang="en-US" sz="2400" u="none" dirty="0">
                <a:solidFill>
                  <a:schemeClr val="tx1"/>
                </a:solidFill>
              </a:rPr>
              <a:t> main(void) 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struct</a:t>
            </a:r>
            <a:r>
              <a:rPr lang="en-US" sz="2400" u="none" dirty="0">
                <a:solidFill>
                  <a:schemeClr val="tx1"/>
                </a:solidFill>
              </a:rPr>
              <a:t> Queue *Q;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init(&amp;Q,6);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(&amp;Q,3);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(&amp;Q,5);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(&amp;Q,6);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(&amp;Q,1);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(&amp;Q,2);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(&amp;Q,4);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(&amp;Q,8);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display(&amp;Q);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dequeue</a:t>
            </a:r>
            <a:r>
              <a:rPr lang="en-US" sz="2400" u="none" dirty="0">
                <a:solidFill>
                  <a:schemeClr val="tx1"/>
                </a:solidFill>
              </a:rPr>
              <a:t>(&amp;Q);   </a:t>
            </a:r>
            <a:r>
              <a:rPr lang="en-US" sz="2400" u="none" dirty="0" err="1">
                <a:solidFill>
                  <a:schemeClr val="tx1"/>
                </a:solidFill>
              </a:rPr>
              <a:t>dequeue</a:t>
            </a:r>
            <a:r>
              <a:rPr lang="en-US" sz="2400" u="none" dirty="0">
                <a:solidFill>
                  <a:schemeClr val="tx1"/>
                </a:solidFill>
              </a:rPr>
              <a:t>(&amp;Q);  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(&amp;Q,22);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(&amp;Q,55);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 display(&amp;Q);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 return 0;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}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400" u="none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04800" y="1222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990600"/>
            <a:ext cx="419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Josephus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>
              <a:buNone/>
            </a:pPr>
            <a:r>
              <a:rPr lang="en-IN" dirty="0" smtClean="0"/>
              <a:t>    {    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struct</a:t>
            </a:r>
            <a:r>
              <a:rPr lang="en-IN" dirty="0" smtClean="0"/>
              <a:t> Queue* queue;</a:t>
            </a:r>
          </a:p>
          <a:p>
            <a:pPr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int</a:t>
            </a:r>
            <a:r>
              <a:rPr lang="en-IN" dirty="0" smtClean="0"/>
              <a:t> players[6]={1, 2, 3, 4, 5, 6};</a:t>
            </a:r>
          </a:p>
          <a:p>
            <a:pPr>
              <a:buNone/>
            </a:pPr>
            <a:r>
              <a:rPr lang="en-IN" dirty="0" smtClean="0"/>
              <a:t>           queue=(</a:t>
            </a:r>
            <a:r>
              <a:rPr lang="en-IN" dirty="0" err="1" smtClean="0"/>
              <a:t>struct</a:t>
            </a:r>
            <a:r>
              <a:rPr lang="en-IN" dirty="0" smtClean="0"/>
              <a:t> Queue 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Queue));       </a:t>
            </a:r>
          </a:p>
          <a:p>
            <a:pPr>
              <a:buNone/>
            </a:pPr>
            <a:r>
              <a:rPr lang="en-IN" dirty="0" smtClean="0"/>
              <a:t>           init(queue);		</a:t>
            </a:r>
          </a:p>
          <a:p>
            <a:pPr>
              <a:buNone/>
            </a:pPr>
            <a:r>
              <a:rPr lang="en-IN" dirty="0" smtClean="0"/>
              <a:t>		for 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1; </a:t>
            </a:r>
            <a:r>
              <a:rPr lang="en-IN" dirty="0" err="1" smtClean="0"/>
              <a:t>i</a:t>
            </a:r>
            <a:r>
              <a:rPr lang="en-IN" dirty="0" smtClean="0"/>
              <a:t> &lt; 6; </a:t>
            </a:r>
            <a:r>
              <a:rPr lang="en-IN" dirty="0" err="1" smtClean="0"/>
              <a:t>i</a:t>
            </a:r>
            <a:r>
              <a:rPr lang="en-IN" dirty="0" smtClean="0"/>
              <a:t>++)      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enqueue</a:t>
            </a:r>
            <a:r>
              <a:rPr lang="en-IN" dirty="0" smtClean="0"/>
              <a:t>(queue, players[</a:t>
            </a:r>
            <a:r>
              <a:rPr lang="en-IN" dirty="0" err="1" smtClean="0"/>
              <a:t>i</a:t>
            </a:r>
            <a:r>
              <a:rPr lang="en-IN" dirty="0" smtClean="0"/>
              <a:t>]);       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("queue is\n");    </a:t>
            </a:r>
          </a:p>
          <a:p>
            <a:pPr>
              <a:buNone/>
            </a:pPr>
            <a:r>
              <a:rPr lang="en-IN" dirty="0" smtClean="0"/>
              <a:t>           display(queue);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("\n");     </a:t>
            </a:r>
          </a:p>
          <a:p>
            <a:pPr>
              <a:buNone/>
            </a:pPr>
            <a:r>
              <a:rPr lang="en-IN" dirty="0" smtClean="0"/>
              <a:t>		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Josephus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m=4;</a:t>
            </a:r>
          </a:p>
          <a:p>
            <a:pPr>
              <a:buNone/>
            </a:pPr>
            <a:r>
              <a:rPr lang="en-IN" dirty="0" smtClean="0"/>
              <a:t>	while (queue-&gt;size &gt; 1) </a:t>
            </a:r>
          </a:p>
          <a:p>
            <a:pPr>
              <a:buNone/>
            </a:pPr>
            <a:r>
              <a:rPr lang="en-IN" dirty="0" smtClean="0"/>
              <a:t>	{          </a:t>
            </a:r>
          </a:p>
          <a:p>
            <a:pPr>
              <a:buNone/>
            </a:pPr>
            <a:r>
              <a:rPr lang="en-IN" dirty="0" smtClean="0"/>
              <a:t>		for 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1; </a:t>
            </a:r>
            <a:r>
              <a:rPr lang="en-IN" dirty="0" err="1" smtClean="0"/>
              <a:t>i</a:t>
            </a:r>
            <a:r>
              <a:rPr lang="en-IN" dirty="0" smtClean="0"/>
              <a:t> &lt;= m; </a:t>
            </a:r>
            <a:r>
              <a:rPr lang="en-IN" dirty="0" err="1" smtClean="0"/>
              <a:t>i</a:t>
            </a:r>
            <a:r>
              <a:rPr lang="en-IN" dirty="0" smtClean="0"/>
              <a:t>++)        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enqueue</a:t>
            </a:r>
            <a:r>
              <a:rPr lang="en-IN" dirty="0" smtClean="0"/>
              <a:t>(queue, </a:t>
            </a:r>
            <a:r>
              <a:rPr lang="en-IN" dirty="0" err="1" smtClean="0"/>
              <a:t>dequeue</a:t>
            </a:r>
            <a:r>
              <a:rPr lang="en-IN" dirty="0" smtClean="0"/>
              <a:t>(queue));     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n%d</a:t>
            </a:r>
            <a:r>
              <a:rPr lang="en-IN" dirty="0" smtClean="0"/>
              <a:t> is </a:t>
            </a:r>
            <a:r>
              <a:rPr lang="en-IN" dirty="0" err="1" smtClean="0"/>
              <a:t>out",dequeue</a:t>
            </a:r>
            <a:r>
              <a:rPr lang="en-IN" dirty="0" smtClean="0"/>
              <a:t>(queue));     </a:t>
            </a:r>
          </a:p>
          <a:p>
            <a:pPr>
              <a:buNone/>
            </a:pPr>
            <a:r>
              <a:rPr lang="en-IN" dirty="0" smtClean="0"/>
              <a:t>	}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("\n\</a:t>
            </a:r>
            <a:r>
              <a:rPr lang="en-IN" dirty="0" err="1" smtClean="0"/>
              <a:t>nwinner</a:t>
            </a:r>
            <a:r>
              <a:rPr lang="en-IN" dirty="0" smtClean="0"/>
              <a:t> is %</a:t>
            </a:r>
            <a:r>
              <a:rPr lang="en-IN" dirty="0" err="1" smtClean="0"/>
              <a:t>d",dequeue</a:t>
            </a:r>
            <a:r>
              <a:rPr lang="en-IN" dirty="0" smtClean="0"/>
              <a:t>(queue));    </a:t>
            </a:r>
          </a:p>
          <a:p>
            <a:pPr>
              <a:buNone/>
            </a:pPr>
            <a:r>
              <a:rPr lang="en-IN" dirty="0" smtClean="0"/>
              <a:t>return 0; 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application of queue 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73" y="0"/>
            <a:ext cx="8229600" cy="792162"/>
          </a:xfrm>
        </p:spPr>
        <p:txBody>
          <a:bodyPr/>
          <a:lstStyle/>
          <a:p>
            <a:r>
              <a:rPr lang="en-IN" b="1" dirty="0" smtClean="0"/>
              <a:t>First Come First Serve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648" y="814088"/>
            <a:ext cx="8229600" cy="4906963"/>
          </a:xfrm>
        </p:spPr>
        <p:txBody>
          <a:bodyPr/>
          <a:lstStyle/>
          <a:p>
            <a:r>
              <a:rPr lang="en-IN" dirty="0" smtClean="0"/>
              <a:t>In the "First come first serve" scheduling algorithm</a:t>
            </a:r>
          </a:p>
          <a:p>
            <a:pPr lvl="1"/>
            <a:r>
              <a:rPr lang="en-IN" dirty="0" smtClean="0"/>
              <a:t>the process which arrives first, gets executed first, or we can say that the process which requests the CPU first, gets the CPU allocated first.</a:t>
            </a:r>
          </a:p>
          <a:p>
            <a:r>
              <a:rPr lang="en-IN" dirty="0" smtClean="0"/>
              <a:t>First Come First Serve, is just like </a:t>
            </a:r>
            <a:r>
              <a:rPr lang="en-IN" b="1" dirty="0" smtClean="0"/>
              <a:t>FIFO </a:t>
            </a:r>
            <a:r>
              <a:rPr lang="en-IN" dirty="0" smtClean="0"/>
              <a:t>Queue data structure, where the data element which is added to the queue first, is the one who leaves the queue first.</a:t>
            </a:r>
          </a:p>
          <a:p>
            <a:r>
              <a:rPr lang="en-IN" dirty="0" smtClean="0"/>
              <a:t>This is used in </a:t>
            </a:r>
            <a:r>
              <a:rPr lang="en-IN" dirty="0" smtClean="0">
                <a:hlinkClick r:id="rId2"/>
              </a:rPr>
              <a:t>Batch Systems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It's easy to understand and implement programmatically, using a Queue data structure, where a new process enters through the </a:t>
            </a:r>
            <a:r>
              <a:rPr lang="en-IN" b="1" dirty="0" smtClean="0"/>
              <a:t>tail</a:t>
            </a:r>
            <a:r>
              <a:rPr lang="en-IN" dirty="0" smtClean="0"/>
              <a:t> of the queue, and the scheduler selects process from the </a:t>
            </a:r>
            <a:r>
              <a:rPr lang="en-IN" b="1" dirty="0" smtClean="0"/>
              <a:t>head</a:t>
            </a:r>
            <a:r>
              <a:rPr lang="en-IN" dirty="0" smtClean="0"/>
              <a:t> of the queue.</a:t>
            </a:r>
          </a:p>
          <a:p>
            <a:r>
              <a:rPr lang="en-IN" dirty="0" smtClean="0"/>
              <a:t>A perfect real life example of FCFS scheduling is </a:t>
            </a:r>
            <a:r>
              <a:rPr lang="en-IN" b="1" dirty="0" smtClean="0"/>
              <a:t>buying tickets at ticket counter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73" y="138900"/>
            <a:ext cx="8229600" cy="792162"/>
          </a:xfrm>
        </p:spPr>
        <p:txBody>
          <a:bodyPr/>
          <a:lstStyle/>
          <a:p>
            <a:r>
              <a:rPr lang="en-IN" b="1" dirty="0" smtClean="0"/>
              <a:t>Simple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648" y="1354238"/>
            <a:ext cx="8229600" cy="4366813"/>
          </a:xfrm>
        </p:spPr>
        <p:txBody>
          <a:bodyPr/>
          <a:lstStyle/>
          <a:p>
            <a:r>
              <a:rPr lang="en-IN" dirty="0" smtClean="0"/>
              <a:t>What is the disadvantage of Circular Queue?</a:t>
            </a:r>
          </a:p>
          <a:p>
            <a:r>
              <a:rPr lang="en-IN" dirty="0" smtClean="0"/>
              <a:t>What is Josephus problem?</a:t>
            </a:r>
          </a:p>
          <a:p>
            <a:r>
              <a:rPr lang="en-IN" dirty="0" smtClean="0"/>
              <a:t>How a token is passed by skipping ‘n’ players using </a:t>
            </a:r>
            <a:r>
              <a:rPr lang="en-IN" dirty="0" err="1" smtClean="0"/>
              <a:t>enqueue</a:t>
            </a:r>
            <a:r>
              <a:rPr lang="en-IN" dirty="0" smtClean="0"/>
              <a:t> and </a:t>
            </a:r>
            <a:r>
              <a:rPr lang="en-IN" dirty="0" err="1" smtClean="0"/>
              <a:t>dequeue</a:t>
            </a:r>
            <a:r>
              <a:rPr lang="en-IN" smtClean="0"/>
              <a:t> operations?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Josephus Problem</a:t>
            </a:r>
          </a:p>
          <a:p>
            <a:r>
              <a:rPr lang="en-US" dirty="0" smtClean="0"/>
              <a:t>FIFI Scheduling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application of queue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Josephus problem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First Come First Serve scheduling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Application of Queue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Josephus problem</a:t>
            </a:r>
          </a:p>
          <a:p>
            <a:r>
              <a:rPr lang="en-IN" dirty="0" smtClean="0"/>
              <a:t>FIFO scheduling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1EBBADA-6C40-4710-954F-71583F290BE2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516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Josephus Problem</a:t>
            </a:r>
          </a:p>
        </p:txBody>
      </p:sp>
      <p:sp>
        <p:nvSpPr>
          <p:cNvPr id="7516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u="sng"/>
              <a:t>Flavius Josephus</a:t>
            </a:r>
            <a:r>
              <a:rPr lang="en-US" altLang="zh-TW"/>
              <a:t> is</a:t>
            </a:r>
            <a:r>
              <a:rPr lang="en-US" altLang="en-US"/>
              <a:t> a Jewish historian living in the 1st century. According to </a:t>
            </a:r>
            <a:r>
              <a:rPr lang="en-US" altLang="zh-TW"/>
              <a:t>his</a:t>
            </a:r>
            <a:r>
              <a:rPr lang="en-US" altLang="en-US"/>
              <a:t> account, he and his 40 comrade soldiers were trapped in a cave, surrounded by Romans. They chose suicide over capture and decided that they would form a circle and start killing </a:t>
            </a:r>
            <a:r>
              <a:rPr lang="en-US" altLang="zh-TW"/>
              <a:t>one by skipping every two others. </a:t>
            </a:r>
            <a:r>
              <a:rPr lang="en-US" altLang="en-US"/>
              <a:t> </a:t>
            </a:r>
            <a:r>
              <a:rPr lang="en-US" altLang="zh-TW"/>
              <a:t>By luck, or maybe by the hand of God, </a:t>
            </a:r>
            <a:r>
              <a:rPr lang="en-US" altLang="en-US"/>
              <a:t>Josephus </a:t>
            </a:r>
            <a:r>
              <a:rPr lang="en-US" altLang="zh-TW"/>
              <a:t>and another man remained the last and gave up to the Romans.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Josephus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set of players (N) are present in a circle </a:t>
            </a:r>
          </a:p>
          <a:p>
            <a:r>
              <a:rPr lang="en-IN" dirty="0" smtClean="0"/>
              <a:t>Starting from a given player, the player at (m passes) </a:t>
            </a:r>
            <a:r>
              <a:rPr lang="en-IN" dirty="0" err="1" smtClean="0"/>
              <a:t>mth</a:t>
            </a:r>
            <a:r>
              <a:rPr lang="en-IN" dirty="0" smtClean="0"/>
              <a:t> position is considered to be eliminated from the game</a:t>
            </a:r>
          </a:p>
          <a:p>
            <a:r>
              <a:rPr lang="en-IN" dirty="0" smtClean="0"/>
              <a:t>Counting starts again from the next person after the removed player, and the next player at </a:t>
            </a:r>
            <a:r>
              <a:rPr lang="en-IN" dirty="0" err="1" smtClean="0"/>
              <a:t>mth</a:t>
            </a:r>
            <a:r>
              <a:rPr lang="en-IN" dirty="0" smtClean="0"/>
              <a:t> position is removed. </a:t>
            </a:r>
          </a:p>
          <a:p>
            <a:r>
              <a:rPr lang="en-IN" dirty="0" smtClean="0"/>
              <a:t>The game continues until only one player remains, who is the winner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Josephus Problem -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M=2, N=5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478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92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828800"/>
            <a:ext cx="128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Initial state: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3095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9"/>
          <p:cNvGrpSpPr/>
          <p:nvPr/>
        </p:nvGrpSpPr>
        <p:grpSpPr>
          <a:xfrm>
            <a:off x="1600200" y="1828800"/>
            <a:ext cx="2133600" cy="2138363"/>
            <a:chOff x="1600200" y="1828800"/>
            <a:chExt cx="2133600" cy="2138363"/>
          </a:xfrm>
        </p:grpSpPr>
        <p:sp>
          <p:nvSpPr>
            <p:cNvPr id="13" name="Oval 12"/>
            <p:cNvSpPr/>
            <p:nvPr/>
          </p:nvSpPr>
          <p:spPr>
            <a:xfrm>
              <a:off x="24384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71800" y="2514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2766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00200" y="182880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Round 1</a:t>
              </a:r>
              <a:endParaRPr lang="en-US" u="sng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0400" y="36576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Box 19"/>
          <p:cNvSpPr txBox="1"/>
          <p:nvPr/>
        </p:nvSpPr>
        <p:spPr>
          <a:xfrm>
            <a:off x="3505200" y="33528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1400" y="24384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" y="5181600"/>
            <a:ext cx="29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removed so far:  {2, 0, </a:t>
            </a:r>
            <a:endParaRPr lang="en-US" dirty="0"/>
          </a:p>
        </p:txBody>
      </p:sp>
      <p:grpSp>
        <p:nvGrpSpPr>
          <p:cNvPr id="3" name="Group 50"/>
          <p:cNvGrpSpPr/>
          <p:nvPr/>
        </p:nvGrpSpPr>
        <p:grpSpPr>
          <a:xfrm>
            <a:off x="4038600" y="2590800"/>
            <a:ext cx="1905000" cy="1452563"/>
            <a:chOff x="4038600" y="2590800"/>
            <a:chExt cx="1905000" cy="1452563"/>
          </a:xfrm>
        </p:grpSpPr>
        <p:sp>
          <p:nvSpPr>
            <p:cNvPr id="23" name="Oval 22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05400" y="2590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638800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800600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8200" y="37338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ight Arrow 31"/>
            <p:cNvSpPr/>
            <p:nvPr/>
          </p:nvSpPr>
          <p:spPr>
            <a:xfrm>
              <a:off x="4038600" y="2819400"/>
              <a:ext cx="381000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03442" y="33791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51"/>
          <p:cNvGrpSpPr/>
          <p:nvPr/>
        </p:nvGrpSpPr>
        <p:grpSpPr>
          <a:xfrm>
            <a:off x="5867400" y="1905000"/>
            <a:ext cx="2133600" cy="1954887"/>
            <a:chOff x="5867400" y="1905000"/>
            <a:chExt cx="2133600" cy="1954887"/>
          </a:xfrm>
        </p:grpSpPr>
        <p:sp>
          <p:nvSpPr>
            <p:cNvPr id="28" name="TextBox 27"/>
            <p:cNvSpPr txBox="1"/>
            <p:nvPr/>
          </p:nvSpPr>
          <p:spPr>
            <a:xfrm>
              <a:off x="5867400" y="190500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Round 2</a:t>
              </a:r>
              <a:endParaRPr lang="en-US" u="sng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24637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158037" y="2590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691437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462837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6853237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22860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7660842" y="34290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45" grpId="0"/>
    </p:bld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3436</TotalTime>
  <Words>910</Words>
  <Application>Microsoft Office PowerPoint</Application>
  <PresentationFormat>On-screen Show (4:3)</PresentationFormat>
  <Paragraphs>230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SASEPresentation</vt:lpstr>
      <vt:lpstr>DATA STRUCTURES</vt:lpstr>
      <vt:lpstr>Session Objectives</vt:lpstr>
      <vt:lpstr>Session Outcomes</vt:lpstr>
      <vt:lpstr>Agenda</vt:lpstr>
      <vt:lpstr>Application of Queue</vt:lpstr>
      <vt:lpstr>Queue Applications</vt:lpstr>
      <vt:lpstr>Josephus Problem</vt:lpstr>
      <vt:lpstr>Josephus problem</vt:lpstr>
      <vt:lpstr>Josephus Problem - Example</vt:lpstr>
      <vt:lpstr>Josephus Problem - Example</vt:lpstr>
      <vt:lpstr>Algorithm for Josephus Problem</vt:lpstr>
      <vt:lpstr>Slide 12</vt:lpstr>
      <vt:lpstr>Slide 13</vt:lpstr>
      <vt:lpstr>Slide 14</vt:lpstr>
      <vt:lpstr>Slide 15</vt:lpstr>
      <vt:lpstr>Slide 16</vt:lpstr>
      <vt:lpstr>Slide 17</vt:lpstr>
      <vt:lpstr>Josephus Problem</vt:lpstr>
      <vt:lpstr>Josephus Problem</vt:lpstr>
      <vt:lpstr>First Come First Serve Scheduling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386</cp:revision>
  <dcterms:created xsi:type="dcterms:W3CDTF">2016-10-25T05:26:29Z</dcterms:created>
  <dcterms:modified xsi:type="dcterms:W3CDTF">2020-11-05T10:44:25Z</dcterms:modified>
</cp:coreProperties>
</file>