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12" r:id="rId15"/>
    <p:sldId id="406" r:id="rId16"/>
    <p:sldId id="407" r:id="rId17"/>
    <p:sldId id="408" r:id="rId18"/>
    <p:sldId id="409" r:id="rId19"/>
    <p:sldId id="410" r:id="rId20"/>
    <p:sldId id="411" r:id="rId21"/>
    <p:sldId id="39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13" autoAdjust="0"/>
    <p:restoredTop sz="94364" autoAdjust="0"/>
  </p:normalViewPr>
  <p:slideViewPr>
    <p:cSldViewPr snapToGrid="0">
      <p:cViewPr varScale="1">
        <p:scale>
          <a:sx n="91" d="100"/>
          <a:sy n="91" d="100"/>
        </p:scale>
        <p:origin x="16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9/28/2021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494" y="4344357"/>
            <a:ext cx="5487013" cy="4113169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Stack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6397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 smtClean="0"/>
              <a:t>Stack creation, </a:t>
            </a:r>
            <a:r>
              <a:rPr lang="en-IN" sz="3200" dirty="0" err="1" smtClean="0"/>
              <a:t>isEmpty</a:t>
            </a:r>
            <a:r>
              <a:rPr lang="en-IN" sz="3200" dirty="0" smtClean="0"/>
              <a:t>() functions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562600"/>
          </a:xfrm>
        </p:spPr>
        <p:txBody>
          <a:bodyPr/>
          <a:lstStyle/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stack </a:t>
            </a:r>
            <a:r>
              <a:rPr lang="en-US" sz="2800" u="none" dirty="0" err="1" smtClean="0"/>
              <a:t>createStack</a:t>
            </a:r>
            <a:r>
              <a:rPr lang="en-US" sz="2800" u="none" dirty="0" smtClean="0"/>
              <a:t>(</a:t>
            </a:r>
            <a:r>
              <a:rPr lang="en-US" sz="2800" u="none" dirty="0" err="1" smtClean="0"/>
              <a:t>struct</a:t>
            </a:r>
            <a:r>
              <a:rPr lang="en-US" sz="2800" u="none" dirty="0" smtClean="0"/>
              <a:t> stack *S, </a:t>
            </a:r>
            <a:r>
              <a:rPr lang="en-US" sz="2800" u="none" dirty="0" err="1" smtClean="0"/>
              <a:t>int</a:t>
            </a:r>
            <a:r>
              <a:rPr lang="en-US" sz="2800" u="none" dirty="0" smtClean="0"/>
              <a:t> </a:t>
            </a:r>
            <a:r>
              <a:rPr lang="en-US" sz="2800" u="none" dirty="0" err="1" smtClean="0"/>
              <a:t>maxElements</a:t>
            </a:r>
            <a:r>
              <a:rPr lang="en-US" sz="2800" u="none" dirty="0" smtClean="0"/>
              <a:t>) </a:t>
            </a:r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{</a:t>
            </a:r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	S-&gt;size=</a:t>
            </a:r>
            <a:r>
              <a:rPr lang="en-US" sz="2800" u="none" dirty="0" err="1" smtClean="0"/>
              <a:t>maxElements</a:t>
            </a:r>
            <a:r>
              <a:rPr lang="en-US" sz="2800" u="none" dirty="0" smtClean="0"/>
              <a:t>;</a:t>
            </a:r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    S-&gt;top</a:t>
            </a:r>
            <a:r>
              <a:rPr lang="en-US" sz="2800" u="none" dirty="0" smtClean="0"/>
              <a:t>=-1;      </a:t>
            </a:r>
            <a:endParaRPr lang="en-US" sz="2800" u="none" dirty="0" smtClean="0"/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}</a:t>
            </a:r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800" u="none" dirty="0" smtClean="0"/>
          </a:p>
          <a:p>
            <a:pPr indent="-341313" eaLnBrk="1" hangingPunct="1">
              <a:lnSpc>
                <a:spcPct val="80000"/>
              </a:lnSpc>
              <a:spcBef>
                <a:spcPts val="500"/>
              </a:spcBef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u="none" dirty="0" err="1" smtClean="0"/>
              <a:t>int</a:t>
            </a:r>
            <a:r>
              <a:rPr lang="en-US" sz="2800" u="none" dirty="0" smtClean="0"/>
              <a:t> </a:t>
            </a:r>
            <a:r>
              <a:rPr lang="en-US" sz="2800" u="none" dirty="0" err="1" smtClean="0"/>
              <a:t>isEmpty</a:t>
            </a:r>
            <a:r>
              <a:rPr lang="en-US" sz="2800" u="none" dirty="0" smtClean="0"/>
              <a:t>(</a:t>
            </a:r>
            <a:r>
              <a:rPr lang="en-US" sz="2800" u="none" dirty="0" err="1" smtClean="0"/>
              <a:t>struct</a:t>
            </a:r>
            <a:r>
              <a:rPr lang="en-US" sz="2800" u="none" dirty="0" smtClean="0"/>
              <a:t> stack *S)</a:t>
            </a:r>
          </a:p>
          <a:p>
            <a:pPr indent="-341313" eaLnBrk="1" hangingPunct="1">
              <a:lnSpc>
                <a:spcPct val="80000"/>
              </a:lnSpc>
              <a:spcBef>
                <a:spcPts val="500"/>
              </a:spcBef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u="none" dirty="0" smtClean="0"/>
              <a:t>{ 	</a:t>
            </a:r>
          </a:p>
          <a:p>
            <a:pPr indent="-341313" eaLnBrk="1" hangingPunct="1">
              <a:lnSpc>
                <a:spcPct val="80000"/>
              </a:lnSpc>
              <a:spcBef>
                <a:spcPts val="500"/>
              </a:spcBef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u="none" dirty="0" smtClean="0"/>
              <a:t>    if(S-&gt;top==-1)</a:t>
            </a:r>
          </a:p>
          <a:p>
            <a:pPr indent="-341313" eaLnBrk="1" hangingPunct="1">
              <a:lnSpc>
                <a:spcPct val="80000"/>
              </a:lnSpc>
              <a:spcBef>
                <a:spcPts val="500"/>
              </a:spcBef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u="none" dirty="0" smtClean="0"/>
              <a:t>      return 1</a:t>
            </a:r>
          </a:p>
          <a:p>
            <a:pPr indent="-341313" eaLnBrk="1" hangingPunct="1">
              <a:lnSpc>
                <a:spcPct val="80000"/>
              </a:lnSpc>
              <a:spcBef>
                <a:spcPts val="500"/>
              </a:spcBef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u="none" dirty="0" smtClean="0"/>
              <a:t>    else</a:t>
            </a:r>
          </a:p>
          <a:p>
            <a:pPr indent="-341313" eaLnBrk="1" hangingPunct="1">
              <a:lnSpc>
                <a:spcPct val="80000"/>
              </a:lnSpc>
              <a:spcBef>
                <a:spcPts val="500"/>
              </a:spcBef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u="none" dirty="0" smtClean="0"/>
              <a:t>      return 0</a:t>
            </a:r>
          </a:p>
          <a:p>
            <a:pPr indent="-341313" eaLnBrk="1" hangingPunct="1">
              <a:lnSpc>
                <a:spcPct val="80000"/>
              </a:lnSpc>
              <a:spcBef>
                <a:spcPts val="500"/>
              </a:spcBef>
              <a:buClr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u="none" dirty="0" smtClean="0"/>
              <a:t>}</a:t>
            </a:r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sz="2400" u="none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/>
          </p:nvPr>
        </p:nvSpPr>
        <p:spPr>
          <a:xfrm>
            <a:off x="381000" y="1219200"/>
            <a:ext cx="8382000" cy="5486400"/>
          </a:xfrm>
        </p:spPr>
        <p:txBody>
          <a:bodyPr anchor="t"/>
          <a:lstStyle/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isFull</a:t>
            </a:r>
            <a:r>
              <a:rPr lang="en-US" sz="2800" dirty="0" smtClean="0"/>
              <a:t>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stack *S)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{ 	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if(S-&gt;top==size)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 return 1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else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return 0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800" dirty="0" smtClean="0"/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}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sz="2000" dirty="0" smtClean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228600" y="198438"/>
            <a:ext cx="8915400" cy="7921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3200" kern="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isFull</a:t>
            </a:r>
            <a:r>
              <a:rPr lang="en-IN" sz="32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() function</a:t>
            </a:r>
            <a:endParaRPr lang="en-IN" sz="32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1600200"/>
            <a:ext cx="8915400" cy="4648200"/>
          </a:xfrm>
        </p:spPr>
        <p:txBody>
          <a:bodyPr anchor="t"/>
          <a:lstStyle/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void push(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Stack *S, </a:t>
            </a:r>
            <a:r>
              <a:rPr lang="en-US" sz="2800" dirty="0" err="1" smtClean="0"/>
              <a:t>int</a:t>
            </a:r>
            <a:r>
              <a:rPr lang="en-US" sz="2800" dirty="0" smtClean="0"/>
              <a:t> x)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{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	if(</a:t>
            </a:r>
            <a:r>
              <a:rPr lang="en-US" sz="2800" dirty="0" err="1" smtClean="0"/>
              <a:t>isFull</a:t>
            </a:r>
            <a:r>
              <a:rPr lang="en-US" sz="2800" dirty="0" smtClean="0"/>
              <a:t>(S))  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print(“Full Stack”)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	else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{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S-&gt;top++;      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S-&gt;a[top]=x</a:t>
            </a:r>
            <a:r>
              <a:rPr lang="en-US" sz="2800" dirty="0" smtClean="0"/>
              <a:t>;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/>
              <a:t> </a:t>
            </a:r>
            <a:r>
              <a:rPr lang="en-US" sz="2800" dirty="0" smtClean="0"/>
              <a:t>   }</a:t>
            </a:r>
            <a:endParaRPr lang="en-US" sz="2800" dirty="0" smtClean="0"/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}</a:t>
            </a: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228600" y="427038"/>
            <a:ext cx="8610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3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Routine </a:t>
            </a:r>
            <a:r>
              <a:rPr lang="en-IN" sz="36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 </a:t>
            </a:r>
            <a:r>
              <a:rPr lang="en-IN" sz="3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push operation</a:t>
            </a:r>
            <a:endParaRPr lang="en-IN" sz="36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152400" y="1371600"/>
            <a:ext cx="8915400" cy="4800600"/>
          </a:xfrm>
        </p:spPr>
        <p:txBody>
          <a:bodyPr anchor="t"/>
          <a:lstStyle/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void</a:t>
            </a:r>
            <a:r>
              <a:rPr lang="en-US" sz="2800" dirty="0" smtClean="0"/>
              <a:t> </a:t>
            </a:r>
            <a:r>
              <a:rPr lang="en-US" sz="2800" dirty="0" smtClean="0"/>
              <a:t>pop(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Stack *S)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{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	if(</a:t>
            </a:r>
            <a:r>
              <a:rPr lang="en-US" sz="2800" dirty="0" err="1" smtClean="0"/>
              <a:t>isEmpty</a:t>
            </a:r>
            <a:r>
              <a:rPr lang="en-US" sz="2800" dirty="0" smtClean="0"/>
              <a:t>(S))  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print</a:t>
            </a:r>
            <a:r>
              <a:rPr lang="en-US" sz="2800" dirty="0" smtClean="0"/>
              <a:t>(“Error Empty </a:t>
            </a:r>
            <a:r>
              <a:rPr lang="en-US" sz="2800" dirty="0" smtClean="0"/>
              <a:t>Stack”)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	else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{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x=S-&gt;</a:t>
            </a:r>
            <a:r>
              <a:rPr lang="en-US" sz="2800" dirty="0" smtClean="0"/>
              <a:t>a[S-&gt;top</a:t>
            </a:r>
            <a:r>
              <a:rPr lang="en-US" sz="2800" dirty="0" smtClean="0"/>
              <a:t>];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      S-&gt;top--;</a:t>
            </a:r>
          </a:p>
          <a:p>
            <a:pPr marL="342900" indent="-341313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 bwMode="auto">
          <a:xfrm>
            <a:off x="228600" y="198438"/>
            <a:ext cx="8610600" cy="639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3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Routine </a:t>
            </a:r>
            <a:r>
              <a:rPr lang="en-IN" sz="3600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for </a:t>
            </a:r>
            <a:r>
              <a:rPr lang="en-IN" sz="3600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pop operation</a:t>
            </a:r>
            <a:endParaRPr lang="en-IN" sz="36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 for top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top(</a:t>
            </a:r>
            <a:r>
              <a:rPr lang="en-US" dirty="0" err="1" smtClean="0"/>
              <a:t>struct</a:t>
            </a:r>
            <a:r>
              <a:rPr lang="en-US" dirty="0" smtClean="0"/>
              <a:t> Stack *S)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if </a:t>
            </a:r>
            <a:r>
              <a:rPr lang="en-US" dirty="0" err="1" smtClean="0"/>
              <a:t>isEmpty</a:t>
            </a:r>
            <a:r>
              <a:rPr lang="en-US" dirty="0" smtClean="0"/>
              <a:t>(S)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print(“Stack Empty”);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 S-&gt;a[S-&gt;top];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97178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8683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/>
              <a:t>Stack ADT using Linked List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8138" y="1676400"/>
            <a:ext cx="8229600" cy="3886200"/>
          </a:xfrm>
        </p:spPr>
        <p:txBody>
          <a:bodyPr/>
          <a:lstStyle/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u="none" dirty="0" err="1" smtClean="0"/>
              <a:t>struct</a:t>
            </a:r>
            <a:r>
              <a:rPr lang="en-US" sz="3200" u="none" dirty="0" smtClean="0"/>
              <a:t> element</a:t>
            </a:r>
          </a:p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u="none" dirty="0" smtClean="0"/>
              <a:t>{</a:t>
            </a:r>
          </a:p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u="none" dirty="0" smtClean="0"/>
              <a:t>	</a:t>
            </a:r>
            <a:r>
              <a:rPr lang="en-US" sz="3200" u="none" dirty="0" err="1" smtClean="0"/>
              <a:t>int</a:t>
            </a:r>
            <a:r>
              <a:rPr lang="en-US" sz="3200" u="none" dirty="0" smtClean="0"/>
              <a:t> data;</a:t>
            </a:r>
          </a:p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u="none" dirty="0" smtClean="0"/>
              <a:t>	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node *next;</a:t>
            </a:r>
          </a:p>
          <a:p>
            <a:pPr indent="-341313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3200" u="none" dirty="0" smtClean="0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715962"/>
          </a:xfrm>
        </p:spPr>
        <p:txBody>
          <a:bodyPr/>
          <a:lstStyle/>
          <a:p>
            <a:r>
              <a:rPr lang="en-US" sz="4000" smtClean="0"/>
              <a:t>Push operation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0413" cy="4829175"/>
          </a:xfrm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void push(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element *top, </a:t>
            </a:r>
            <a:r>
              <a:rPr lang="en-US" sz="3200" u="none" dirty="0" err="1" smtClean="0"/>
              <a:t>int</a:t>
            </a:r>
            <a:r>
              <a:rPr lang="en-US" sz="3200" u="none" dirty="0" smtClean="0"/>
              <a:t> x)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{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 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element *temp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 temp=</a:t>
            </a:r>
            <a:r>
              <a:rPr lang="en-US" sz="3200" u="none" dirty="0" err="1" smtClean="0"/>
              <a:t>malloc</a:t>
            </a:r>
            <a:r>
              <a:rPr lang="en-US" sz="3200" u="none" dirty="0" smtClean="0"/>
              <a:t>(</a:t>
            </a:r>
            <a:r>
              <a:rPr lang="en-US" sz="3200" u="none" dirty="0" err="1" smtClean="0"/>
              <a:t>sizeof</a:t>
            </a:r>
            <a:r>
              <a:rPr lang="en-US" sz="3200" u="none" dirty="0" smtClean="0"/>
              <a:t>(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element))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 temp-&gt;data=x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 temp-&gt;next=top-&gt;next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 top-&gt;next=temp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715962"/>
          </a:xfrm>
        </p:spPr>
        <p:txBody>
          <a:bodyPr/>
          <a:lstStyle/>
          <a:p>
            <a:r>
              <a:rPr lang="en-US" sz="4000" smtClean="0"/>
              <a:t>Pop operation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0413" cy="4829175"/>
          </a:xfrm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void pop(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element *top)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{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node *temp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temp=top-&gt;next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top-&gt;next=temp-&gt;next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</a:t>
            </a:r>
            <a:r>
              <a:rPr lang="en-US" sz="3200" u="none" dirty="0" err="1" smtClean="0"/>
              <a:t>deallocate</a:t>
            </a:r>
            <a:r>
              <a:rPr lang="en-US" sz="3200" u="none" dirty="0" smtClean="0"/>
              <a:t> memory for temp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715962"/>
          </a:xfrm>
        </p:spPr>
        <p:txBody>
          <a:bodyPr/>
          <a:lstStyle/>
          <a:p>
            <a:r>
              <a:rPr lang="en-US" sz="4000" smtClean="0"/>
              <a:t>Display operation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0413" cy="4829175"/>
          </a:xfrm>
        </p:spPr>
        <p:txBody>
          <a:bodyPr/>
          <a:lstStyle/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void </a:t>
            </a:r>
            <a:r>
              <a:rPr lang="en-US" sz="3200" u="none" dirty="0" err="1" smtClean="0"/>
              <a:t>displayStack</a:t>
            </a:r>
            <a:r>
              <a:rPr lang="en-US" sz="3200" u="none" dirty="0" smtClean="0"/>
              <a:t>(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element *top)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{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node *p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p=top-&gt;next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  while(p!=NULL)</a:t>
            </a:r>
          </a:p>
          <a:p>
            <a:pPr>
              <a:buFont typeface="Times New Roman" pitchFamily="16" charset="0"/>
              <a:buNone/>
            </a:pPr>
            <a:r>
              <a:rPr lang="en-US" sz="3200" dirty="0" smtClean="0"/>
              <a:t>    { p=p-&gt;next; </a:t>
            </a:r>
            <a:r>
              <a:rPr lang="en-US" sz="3200" u="none" dirty="0" smtClean="0"/>
              <a:t>print p-&gt;data;}</a:t>
            </a:r>
          </a:p>
          <a:p>
            <a:pPr>
              <a:buFont typeface="Times New Roman" pitchFamily="16" charset="0"/>
              <a:buNone/>
            </a:pPr>
            <a:r>
              <a:rPr lang="en-US" sz="3200" u="none" dirty="0" smtClean="0"/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Check emptiness of the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u="none" dirty="0" err="1" smtClean="0"/>
              <a:t>int</a:t>
            </a:r>
            <a:r>
              <a:rPr lang="en-US" sz="3200" u="none" dirty="0" smtClean="0"/>
              <a:t> </a:t>
            </a:r>
            <a:r>
              <a:rPr lang="en-US" sz="3200" u="none" dirty="0" err="1" smtClean="0"/>
              <a:t>isEmpty</a:t>
            </a:r>
            <a:r>
              <a:rPr lang="en-US" sz="3200" u="none" dirty="0" smtClean="0"/>
              <a:t>(</a:t>
            </a:r>
            <a:r>
              <a:rPr lang="en-US" sz="3200" u="none" dirty="0" err="1" smtClean="0"/>
              <a:t>struct</a:t>
            </a:r>
            <a:r>
              <a:rPr lang="en-US" sz="3200" u="none" dirty="0" smtClean="0"/>
              <a:t> stack *top)</a:t>
            </a:r>
          </a:p>
          <a:p>
            <a:pPr>
              <a:buNone/>
            </a:pPr>
            <a:r>
              <a:rPr lang="en-US" sz="3200" u="none" dirty="0" smtClean="0"/>
              <a:t>{</a:t>
            </a:r>
          </a:p>
          <a:p>
            <a:pPr>
              <a:buNone/>
            </a:pPr>
            <a:r>
              <a:rPr lang="en-US" sz="3200" u="none" dirty="0" smtClean="0"/>
              <a:t>   if(top-&gt;next==NULL)</a:t>
            </a:r>
          </a:p>
          <a:p>
            <a:pPr>
              <a:buNone/>
            </a:pPr>
            <a:r>
              <a:rPr lang="en-US" sz="3200" u="none" dirty="0" smtClean="0"/>
              <a:t>     return 0;</a:t>
            </a:r>
          </a:p>
          <a:p>
            <a:pPr>
              <a:buNone/>
            </a:pPr>
            <a:r>
              <a:rPr lang="en-US" sz="3200" u="none" dirty="0" smtClean="0"/>
              <a:t>   else </a:t>
            </a:r>
          </a:p>
          <a:p>
            <a:pPr>
              <a:buNone/>
            </a:pPr>
            <a:r>
              <a:rPr lang="en-US" sz="3200" u="none" dirty="0" smtClean="0"/>
              <a:t>     return 1;</a:t>
            </a:r>
          </a:p>
          <a:p>
            <a:pPr>
              <a:buNone/>
            </a:pPr>
            <a:r>
              <a:rPr lang="en-US" sz="3200" u="none" dirty="0" smtClean="0"/>
              <a:t>}</a:t>
            </a:r>
            <a:endParaRPr lang="en-US" sz="3200" u="none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about basics of Stack Data Structure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Implementation of Stack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stack data structure?</a:t>
            </a:r>
          </a:p>
          <a:p>
            <a:r>
              <a:rPr lang="en-US" dirty="0" smtClean="0"/>
              <a:t>What are various ways in which stack can be implemented?</a:t>
            </a:r>
          </a:p>
          <a:p>
            <a:r>
              <a:rPr lang="en-US" dirty="0" smtClean="0"/>
              <a:t>What is the difference between Top and </a:t>
            </a:r>
            <a:r>
              <a:rPr lang="en-US" smtClean="0"/>
              <a:t>Pop functions?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Stack</a:t>
            </a:r>
          </a:p>
          <a:p>
            <a:r>
              <a:rPr lang="en-US" dirty="0" smtClean="0"/>
              <a:t>Stack and implementation of stack using array and Linked List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of Stack and how to implement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Basics of Stack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Implementation of Stack using array and Linked List</a:t>
            </a:r>
          </a:p>
        </p:txBody>
      </p:sp>
    </p:spTree>
    <p:extLst>
      <p:ext uri="{BB962C8B-B14F-4D97-AF65-F5344CB8AC3E}">
        <p14:creationId xmlns:p14="http://schemas.microsoft.com/office/powerpoint/2010/main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Stack Implementation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7135" y="3250380"/>
            <a:ext cx="3084926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 smtClean="0"/>
              <a:t>Operations in Stack</a:t>
            </a:r>
            <a:r>
              <a:rPr lang="en-IN" sz="3200" u="sng" dirty="0" smtClean="0"/>
              <a:t>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Stack 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It is a linear data structure list where insertions and deletions are performed at front end of the list called top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Last-in</a:t>
            </a:r>
            <a:r>
              <a:rPr lang="en-US" sz="2400" smtClean="0"/>
              <a:t>, First-out </a:t>
            </a:r>
            <a:r>
              <a:rPr lang="en-US" sz="2400" dirty="0" smtClean="0"/>
              <a:t>(LIFO) 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Ex.: stack of plates, stack of coins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/>
              <a:t>Basic Operations on stack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itchFamily="49" charset="0"/>
              </a:rPr>
              <a:t>push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Adds a new data to the top of the stack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buFont typeface="Courier New" pitchFamily="49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>
                <a:latin typeface="Courier New" pitchFamily="49" charset="0"/>
              </a:rPr>
              <a:t>pop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Removes the data from the top </a:t>
            </a:r>
          </a:p>
          <a:p>
            <a:pPr lvl="2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Returns the popped value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u="sng" smtClean="0"/>
              <a:t>Stack ADT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u="none" dirty="0" smtClean="0"/>
              <a:t>A stack is a finite sequence of elements of any particular data type together with the following operations:</a:t>
            </a:r>
          </a:p>
          <a:p>
            <a:pPr marL="741363" lvl="1" indent="-284163" eaLnBrk="1" hangingPunct="1">
              <a:lnSpc>
                <a:spcPct val="90000"/>
              </a:lnSpc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Initialize the stack to be empty</a:t>
            </a:r>
          </a:p>
          <a:p>
            <a:pPr marL="741363" lvl="1" indent="-284163" eaLnBrk="1" hangingPunct="1">
              <a:lnSpc>
                <a:spcPct val="90000"/>
              </a:lnSpc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Determine whether stack is empty or not</a:t>
            </a:r>
          </a:p>
          <a:p>
            <a:pPr marL="741363" lvl="1" indent="-284163" eaLnBrk="1" hangingPunct="1">
              <a:lnSpc>
                <a:spcPct val="90000"/>
              </a:lnSpc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Determine if stack is full or not</a:t>
            </a:r>
          </a:p>
          <a:p>
            <a:pPr marL="741363" lvl="1" indent="-284163" eaLnBrk="1" hangingPunct="1">
              <a:lnSpc>
                <a:spcPct val="90000"/>
              </a:lnSpc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If stack is not full, perform push operation</a:t>
            </a:r>
          </a:p>
          <a:p>
            <a:pPr marL="741363" lvl="1" indent="-284163" eaLnBrk="1" hangingPunct="1">
              <a:lnSpc>
                <a:spcPct val="90000"/>
              </a:lnSpc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If stack is not empty, perform pop operation</a:t>
            </a:r>
          </a:p>
          <a:p>
            <a:pPr marL="741363" lvl="1" indent="-284163" eaLnBrk="1" hangingPunct="1">
              <a:lnSpc>
                <a:spcPct val="90000"/>
              </a:lnSpc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If stack is not empty, retrieve the data at its top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 smtClean="0"/>
              <a:t>Array Implementation of stack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u="none" dirty="0" smtClean="0"/>
              <a:t>Need to declare array size ahead of time</a:t>
            </a:r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 eaLnBrk="1" hangingPunct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u="none" dirty="0" smtClean="0"/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u="none" dirty="0" smtClean="0"/>
              <a:t>Overflow</a:t>
            </a:r>
          </a:p>
          <a:p>
            <a:pPr marL="341313" indent="-341313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u="none" dirty="0" smtClean="0"/>
              <a:t>Underflow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2632075"/>
            <a:ext cx="7008813" cy="871538"/>
            <a:chOff x="624" y="1658"/>
            <a:chExt cx="4415" cy="549"/>
          </a:xfrm>
        </p:grpSpPr>
        <p:sp>
          <p:nvSpPr>
            <p:cNvPr id="5127" name="Rectangle 4"/>
            <p:cNvSpPr>
              <a:spLocks noChangeArrowheads="1"/>
            </p:cNvSpPr>
            <p:nvPr/>
          </p:nvSpPr>
          <p:spPr bwMode="auto">
            <a:xfrm>
              <a:off x="4312" y="1735"/>
              <a:ext cx="727" cy="231"/>
            </a:xfrm>
            <a:prstGeom prst="rect">
              <a:avLst/>
            </a:prstGeom>
            <a:solidFill>
              <a:srgbClr val="BBE0E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AutoShape 5"/>
            <p:cNvSpPr>
              <a:spLocks noChangeArrowheads="1"/>
            </p:cNvSpPr>
            <p:nvPr/>
          </p:nvSpPr>
          <p:spPr bwMode="auto">
            <a:xfrm>
              <a:off x="3341" y="1738"/>
              <a:ext cx="961" cy="238"/>
            </a:xfrm>
            <a:custGeom>
              <a:avLst/>
              <a:gdLst>
                <a:gd name="T0" fmla="*/ 991 w 951"/>
                <a:gd name="T1" fmla="*/ 235 h 239"/>
                <a:gd name="T2" fmla="*/ 99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8 w 951"/>
                <a:gd name="T9" fmla="*/ 139 h 239"/>
                <a:gd name="T10" fmla="*/ 124 w 951"/>
                <a:gd name="T11" fmla="*/ 235 h 239"/>
                <a:gd name="T12" fmla="*/ 991 w 951"/>
                <a:gd name="T13" fmla="*/ 235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rgbClr val="BBE0E3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AutoShape 6"/>
            <p:cNvSpPr>
              <a:spLocks noChangeArrowheads="1"/>
            </p:cNvSpPr>
            <p:nvPr/>
          </p:nvSpPr>
          <p:spPr bwMode="auto">
            <a:xfrm>
              <a:off x="915" y="1738"/>
              <a:ext cx="1899" cy="238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5 h 239"/>
                <a:gd name="T4" fmla="*/ 1960 w 1879"/>
                <a:gd name="T5" fmla="*/ 235 h 239"/>
                <a:gd name="T6" fmla="*/ 1943 w 1879"/>
                <a:gd name="T7" fmla="*/ 131 h 239"/>
                <a:gd name="T8" fmla="*/ 1860 w 1879"/>
                <a:gd name="T9" fmla="*/ 79 h 239"/>
                <a:gd name="T10" fmla="*/ 1843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E0E3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sz="2400">
                  <a:solidFill>
                    <a:srgbClr val="000000"/>
                  </a:solidFill>
                  <a:latin typeface="Tahoma" charset="0"/>
                  <a:ea typeface="ＭＳ Ｐゴシック" pitchFamily="48" charset="-128"/>
                </a:rPr>
                <a:t>6  9   4</a:t>
              </a:r>
            </a:p>
          </p:txBody>
        </p:sp>
        <p:sp>
          <p:nvSpPr>
            <p:cNvPr id="5130" name="Rectangle 7"/>
            <p:cNvSpPr>
              <a:spLocks noChangeArrowheads="1"/>
            </p:cNvSpPr>
            <p:nvPr/>
          </p:nvSpPr>
          <p:spPr bwMode="auto">
            <a:xfrm>
              <a:off x="2702" y="1730"/>
              <a:ext cx="7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Rectangle 8"/>
            <p:cNvSpPr>
              <a:spLocks noChangeArrowheads="1"/>
            </p:cNvSpPr>
            <p:nvPr/>
          </p:nvSpPr>
          <p:spPr bwMode="auto">
            <a:xfrm>
              <a:off x="907" y="1730"/>
              <a:ext cx="1794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Rectangle 9"/>
            <p:cNvSpPr>
              <a:spLocks noChangeArrowheads="1"/>
            </p:cNvSpPr>
            <p:nvPr/>
          </p:nvSpPr>
          <p:spPr bwMode="auto">
            <a:xfrm>
              <a:off x="907" y="1738"/>
              <a:ext cx="15" cy="246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Rectangle 10"/>
            <p:cNvSpPr>
              <a:spLocks noChangeArrowheads="1"/>
            </p:cNvSpPr>
            <p:nvPr/>
          </p:nvSpPr>
          <p:spPr bwMode="auto">
            <a:xfrm>
              <a:off x="2815" y="1970"/>
              <a:ext cx="7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11"/>
            <p:cNvSpPr>
              <a:spLocks noChangeArrowheads="1"/>
            </p:cNvSpPr>
            <p:nvPr/>
          </p:nvSpPr>
          <p:spPr bwMode="auto">
            <a:xfrm>
              <a:off x="915" y="1970"/>
              <a:ext cx="1899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Rectangle 12"/>
            <p:cNvSpPr>
              <a:spLocks noChangeArrowheads="1"/>
            </p:cNvSpPr>
            <p:nvPr/>
          </p:nvSpPr>
          <p:spPr bwMode="auto">
            <a:xfrm>
              <a:off x="3341" y="1730"/>
              <a:ext cx="7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3349" y="1730"/>
              <a:ext cx="1680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Rectangle 14"/>
            <p:cNvSpPr>
              <a:spLocks noChangeArrowheads="1"/>
            </p:cNvSpPr>
            <p:nvPr/>
          </p:nvSpPr>
          <p:spPr bwMode="auto">
            <a:xfrm>
              <a:off x="5014" y="1738"/>
              <a:ext cx="15" cy="246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Rectangle 15"/>
            <p:cNvSpPr>
              <a:spLocks noChangeArrowheads="1"/>
            </p:cNvSpPr>
            <p:nvPr/>
          </p:nvSpPr>
          <p:spPr bwMode="auto">
            <a:xfrm>
              <a:off x="3446" y="1970"/>
              <a:ext cx="7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Rectangle 16"/>
            <p:cNvSpPr>
              <a:spLocks noChangeArrowheads="1"/>
            </p:cNvSpPr>
            <p:nvPr/>
          </p:nvSpPr>
          <p:spPr bwMode="auto">
            <a:xfrm>
              <a:off x="3454" y="1970"/>
              <a:ext cx="1567" cy="15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Rectangle 17"/>
            <p:cNvSpPr>
              <a:spLocks noChangeArrowheads="1"/>
            </p:cNvSpPr>
            <p:nvPr/>
          </p:nvSpPr>
          <p:spPr bwMode="auto">
            <a:xfrm>
              <a:off x="1158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Rectangle 18"/>
            <p:cNvSpPr>
              <a:spLocks noChangeArrowheads="1"/>
            </p:cNvSpPr>
            <p:nvPr/>
          </p:nvSpPr>
          <p:spPr bwMode="auto">
            <a:xfrm>
              <a:off x="1158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19"/>
            <p:cNvSpPr>
              <a:spLocks noChangeArrowheads="1"/>
            </p:cNvSpPr>
            <p:nvPr/>
          </p:nvSpPr>
          <p:spPr bwMode="auto">
            <a:xfrm>
              <a:off x="1158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0"/>
            <p:cNvSpPr>
              <a:spLocks noChangeArrowheads="1"/>
            </p:cNvSpPr>
            <p:nvPr/>
          </p:nvSpPr>
          <p:spPr bwMode="auto">
            <a:xfrm>
              <a:off x="1400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Rectangle 21"/>
            <p:cNvSpPr>
              <a:spLocks noChangeArrowheads="1"/>
            </p:cNvSpPr>
            <p:nvPr/>
          </p:nvSpPr>
          <p:spPr bwMode="auto">
            <a:xfrm>
              <a:off x="1400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Rectangle 22"/>
            <p:cNvSpPr>
              <a:spLocks noChangeArrowheads="1"/>
            </p:cNvSpPr>
            <p:nvPr/>
          </p:nvSpPr>
          <p:spPr bwMode="auto">
            <a:xfrm>
              <a:off x="1400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23"/>
            <p:cNvSpPr>
              <a:spLocks noChangeArrowheads="1"/>
            </p:cNvSpPr>
            <p:nvPr/>
          </p:nvSpPr>
          <p:spPr bwMode="auto">
            <a:xfrm>
              <a:off x="2127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Rectangle 24"/>
            <p:cNvSpPr>
              <a:spLocks noChangeArrowheads="1"/>
            </p:cNvSpPr>
            <p:nvPr/>
          </p:nvSpPr>
          <p:spPr bwMode="auto">
            <a:xfrm>
              <a:off x="2127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Rectangle 25"/>
            <p:cNvSpPr>
              <a:spLocks noChangeArrowheads="1"/>
            </p:cNvSpPr>
            <p:nvPr/>
          </p:nvSpPr>
          <p:spPr bwMode="auto">
            <a:xfrm>
              <a:off x="2127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Rectangle 26"/>
            <p:cNvSpPr>
              <a:spLocks noChangeArrowheads="1"/>
            </p:cNvSpPr>
            <p:nvPr/>
          </p:nvSpPr>
          <p:spPr bwMode="auto">
            <a:xfrm>
              <a:off x="1885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Rectangle 27"/>
            <p:cNvSpPr>
              <a:spLocks noChangeArrowheads="1"/>
            </p:cNvSpPr>
            <p:nvPr/>
          </p:nvSpPr>
          <p:spPr bwMode="auto">
            <a:xfrm>
              <a:off x="1885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28"/>
            <p:cNvSpPr>
              <a:spLocks noChangeArrowheads="1"/>
            </p:cNvSpPr>
            <p:nvPr/>
          </p:nvSpPr>
          <p:spPr bwMode="auto">
            <a:xfrm>
              <a:off x="1885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Rectangle 29"/>
            <p:cNvSpPr>
              <a:spLocks noChangeArrowheads="1"/>
            </p:cNvSpPr>
            <p:nvPr/>
          </p:nvSpPr>
          <p:spPr bwMode="auto">
            <a:xfrm>
              <a:off x="1643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Rectangle 30"/>
            <p:cNvSpPr>
              <a:spLocks noChangeArrowheads="1"/>
            </p:cNvSpPr>
            <p:nvPr/>
          </p:nvSpPr>
          <p:spPr bwMode="auto">
            <a:xfrm>
              <a:off x="1643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Rectangle 31"/>
            <p:cNvSpPr>
              <a:spLocks noChangeArrowheads="1"/>
            </p:cNvSpPr>
            <p:nvPr/>
          </p:nvSpPr>
          <p:spPr bwMode="auto">
            <a:xfrm>
              <a:off x="1643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Rectangle 32"/>
            <p:cNvSpPr>
              <a:spLocks noChangeArrowheads="1"/>
            </p:cNvSpPr>
            <p:nvPr/>
          </p:nvSpPr>
          <p:spPr bwMode="auto">
            <a:xfrm>
              <a:off x="2370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33"/>
            <p:cNvSpPr>
              <a:spLocks noChangeArrowheads="1"/>
            </p:cNvSpPr>
            <p:nvPr/>
          </p:nvSpPr>
          <p:spPr bwMode="auto">
            <a:xfrm>
              <a:off x="2370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Rectangle 34"/>
            <p:cNvSpPr>
              <a:spLocks noChangeArrowheads="1"/>
            </p:cNvSpPr>
            <p:nvPr/>
          </p:nvSpPr>
          <p:spPr bwMode="auto">
            <a:xfrm>
              <a:off x="2370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Rectangle 35"/>
            <p:cNvSpPr>
              <a:spLocks noChangeArrowheads="1"/>
            </p:cNvSpPr>
            <p:nvPr/>
          </p:nvSpPr>
          <p:spPr bwMode="auto">
            <a:xfrm>
              <a:off x="4035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Rectangle 36"/>
            <p:cNvSpPr>
              <a:spLocks noChangeArrowheads="1"/>
            </p:cNvSpPr>
            <p:nvPr/>
          </p:nvSpPr>
          <p:spPr bwMode="auto">
            <a:xfrm>
              <a:off x="4773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Rectangle 37"/>
            <p:cNvSpPr>
              <a:spLocks noChangeArrowheads="1"/>
            </p:cNvSpPr>
            <p:nvPr/>
          </p:nvSpPr>
          <p:spPr bwMode="auto">
            <a:xfrm>
              <a:off x="4035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Rectangle 38"/>
            <p:cNvSpPr>
              <a:spLocks noChangeArrowheads="1"/>
            </p:cNvSpPr>
            <p:nvPr/>
          </p:nvSpPr>
          <p:spPr bwMode="auto">
            <a:xfrm>
              <a:off x="2613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Rectangle 39"/>
            <p:cNvSpPr>
              <a:spLocks noChangeArrowheads="1"/>
            </p:cNvSpPr>
            <p:nvPr/>
          </p:nvSpPr>
          <p:spPr bwMode="auto">
            <a:xfrm>
              <a:off x="2613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Rectangle 40"/>
            <p:cNvSpPr>
              <a:spLocks noChangeArrowheads="1"/>
            </p:cNvSpPr>
            <p:nvPr/>
          </p:nvSpPr>
          <p:spPr bwMode="auto">
            <a:xfrm>
              <a:off x="2613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Rectangle 41"/>
            <p:cNvSpPr>
              <a:spLocks noChangeArrowheads="1"/>
            </p:cNvSpPr>
            <p:nvPr/>
          </p:nvSpPr>
          <p:spPr bwMode="auto">
            <a:xfrm>
              <a:off x="3793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Rectangle 42"/>
            <p:cNvSpPr>
              <a:spLocks noChangeArrowheads="1"/>
            </p:cNvSpPr>
            <p:nvPr/>
          </p:nvSpPr>
          <p:spPr bwMode="auto">
            <a:xfrm>
              <a:off x="3793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43"/>
            <p:cNvSpPr>
              <a:spLocks noChangeArrowheads="1"/>
            </p:cNvSpPr>
            <p:nvPr/>
          </p:nvSpPr>
          <p:spPr bwMode="auto">
            <a:xfrm>
              <a:off x="3793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Rectangle 44"/>
            <p:cNvSpPr>
              <a:spLocks noChangeArrowheads="1"/>
            </p:cNvSpPr>
            <p:nvPr/>
          </p:nvSpPr>
          <p:spPr bwMode="auto">
            <a:xfrm>
              <a:off x="3551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Rectangle 45"/>
            <p:cNvSpPr>
              <a:spLocks noChangeArrowheads="1"/>
            </p:cNvSpPr>
            <p:nvPr/>
          </p:nvSpPr>
          <p:spPr bwMode="auto">
            <a:xfrm>
              <a:off x="3551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Rectangle 46"/>
            <p:cNvSpPr>
              <a:spLocks noChangeArrowheads="1"/>
            </p:cNvSpPr>
            <p:nvPr/>
          </p:nvSpPr>
          <p:spPr bwMode="auto">
            <a:xfrm>
              <a:off x="3551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Rectangle 47"/>
            <p:cNvSpPr>
              <a:spLocks noChangeArrowheads="1"/>
            </p:cNvSpPr>
            <p:nvPr/>
          </p:nvSpPr>
          <p:spPr bwMode="auto">
            <a:xfrm>
              <a:off x="4286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48"/>
            <p:cNvSpPr>
              <a:spLocks noChangeArrowheads="1"/>
            </p:cNvSpPr>
            <p:nvPr/>
          </p:nvSpPr>
          <p:spPr bwMode="auto">
            <a:xfrm>
              <a:off x="5024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Rectangle 49"/>
            <p:cNvSpPr>
              <a:spLocks noChangeArrowheads="1"/>
            </p:cNvSpPr>
            <p:nvPr/>
          </p:nvSpPr>
          <p:spPr bwMode="auto">
            <a:xfrm>
              <a:off x="4286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Rectangle 50"/>
            <p:cNvSpPr>
              <a:spLocks noChangeArrowheads="1"/>
            </p:cNvSpPr>
            <p:nvPr/>
          </p:nvSpPr>
          <p:spPr bwMode="auto">
            <a:xfrm>
              <a:off x="4528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Rectangle 51"/>
            <p:cNvSpPr>
              <a:spLocks noChangeArrowheads="1"/>
            </p:cNvSpPr>
            <p:nvPr/>
          </p:nvSpPr>
          <p:spPr bwMode="auto">
            <a:xfrm>
              <a:off x="4528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Rectangle 52"/>
            <p:cNvSpPr>
              <a:spLocks noChangeArrowheads="1"/>
            </p:cNvSpPr>
            <p:nvPr/>
          </p:nvSpPr>
          <p:spPr bwMode="auto">
            <a:xfrm>
              <a:off x="4528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53"/>
            <p:cNvSpPr>
              <a:spLocks noChangeArrowheads="1"/>
            </p:cNvSpPr>
            <p:nvPr/>
          </p:nvSpPr>
          <p:spPr bwMode="auto">
            <a:xfrm>
              <a:off x="4771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Rectangle 54"/>
            <p:cNvSpPr>
              <a:spLocks noChangeArrowheads="1"/>
            </p:cNvSpPr>
            <p:nvPr/>
          </p:nvSpPr>
          <p:spPr bwMode="auto">
            <a:xfrm>
              <a:off x="4771" y="1738"/>
              <a:ext cx="15" cy="238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Rectangle 55"/>
            <p:cNvSpPr>
              <a:spLocks noChangeArrowheads="1"/>
            </p:cNvSpPr>
            <p:nvPr/>
          </p:nvSpPr>
          <p:spPr bwMode="auto">
            <a:xfrm>
              <a:off x="624" y="1753"/>
              <a:ext cx="188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sz="2400" b="1" i="1">
                  <a:solidFill>
                    <a:srgbClr val="40458C"/>
                  </a:solidFill>
                  <a:latin typeface="Times New Roman" pitchFamily="16" charset="0"/>
                  <a:ea typeface="ＭＳ Ｐゴシック" pitchFamily="48" charset="-128"/>
                </a:rPr>
                <a:t>S</a:t>
              </a:r>
            </a:p>
          </p:txBody>
        </p:sp>
        <p:sp>
          <p:nvSpPr>
            <p:cNvPr id="5179" name="Rectangle 56"/>
            <p:cNvSpPr>
              <a:spLocks noChangeArrowheads="1"/>
            </p:cNvSpPr>
            <p:nvPr/>
          </p:nvSpPr>
          <p:spPr bwMode="auto">
            <a:xfrm>
              <a:off x="988" y="1968"/>
              <a:ext cx="95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sz="2400">
                  <a:solidFill>
                    <a:srgbClr val="40458C"/>
                  </a:solidFill>
                  <a:latin typeface="Times New Roman" pitchFamily="16" charset="0"/>
                  <a:ea typeface="ＭＳ Ｐゴシック" pitchFamily="48" charset="-128"/>
                </a:rPr>
                <a:t>0</a:t>
              </a:r>
            </a:p>
          </p:txBody>
        </p:sp>
        <p:sp>
          <p:nvSpPr>
            <p:cNvPr id="5180" name="Rectangle 57"/>
            <p:cNvSpPr>
              <a:spLocks noChangeArrowheads="1"/>
            </p:cNvSpPr>
            <p:nvPr/>
          </p:nvSpPr>
          <p:spPr bwMode="auto">
            <a:xfrm>
              <a:off x="1247" y="1968"/>
              <a:ext cx="95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sz="2400">
                  <a:solidFill>
                    <a:srgbClr val="40458C"/>
                  </a:solidFill>
                  <a:latin typeface="Times New Roman" pitchFamily="16" charset="0"/>
                  <a:ea typeface="ＭＳ Ｐゴシック" pitchFamily="48" charset="-128"/>
                </a:rPr>
                <a:t>1</a:t>
              </a:r>
            </a:p>
          </p:txBody>
        </p:sp>
        <p:sp>
          <p:nvSpPr>
            <p:cNvPr id="5181" name="Rectangle 58"/>
            <p:cNvSpPr>
              <a:spLocks noChangeArrowheads="1"/>
            </p:cNvSpPr>
            <p:nvPr/>
          </p:nvSpPr>
          <p:spPr bwMode="auto">
            <a:xfrm>
              <a:off x="1489" y="1968"/>
              <a:ext cx="95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sz="2400">
                  <a:solidFill>
                    <a:srgbClr val="40458C"/>
                  </a:solidFill>
                  <a:latin typeface="Times New Roman" pitchFamily="16" charset="0"/>
                  <a:ea typeface="ＭＳ Ｐゴシック" pitchFamily="48" charset="-128"/>
                </a:rPr>
                <a:t>2</a:t>
              </a:r>
            </a:p>
          </p:txBody>
        </p:sp>
        <p:sp>
          <p:nvSpPr>
            <p:cNvPr id="5182" name="Rectangle 59"/>
            <p:cNvSpPr>
              <a:spLocks noChangeArrowheads="1"/>
            </p:cNvSpPr>
            <p:nvPr/>
          </p:nvSpPr>
          <p:spPr bwMode="auto">
            <a:xfrm>
              <a:off x="4824" y="1977"/>
              <a:ext cx="179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sz="2400" b="1">
                  <a:solidFill>
                    <a:srgbClr val="40458C"/>
                  </a:solidFill>
                  <a:latin typeface="Tahoma" charset="0"/>
                  <a:ea typeface="ＭＳ Ｐゴシック" pitchFamily="48" charset="-128"/>
                </a:rPr>
                <a:t>n</a:t>
              </a:r>
            </a:p>
          </p:txBody>
        </p:sp>
        <p:sp>
          <p:nvSpPr>
            <p:cNvPr id="5183" name="Rectangle 60"/>
            <p:cNvSpPr>
              <a:spLocks noChangeArrowheads="1"/>
            </p:cNvSpPr>
            <p:nvPr/>
          </p:nvSpPr>
          <p:spPr bwMode="auto">
            <a:xfrm>
              <a:off x="2693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AutoShape 61"/>
            <p:cNvSpPr>
              <a:spLocks noChangeArrowheads="1"/>
            </p:cNvSpPr>
            <p:nvPr/>
          </p:nvSpPr>
          <p:spPr bwMode="auto">
            <a:xfrm>
              <a:off x="2693" y="1738"/>
              <a:ext cx="64" cy="126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67 h 127"/>
                <a:gd name="T4" fmla="*/ 32 w 64"/>
                <a:gd name="T5" fmla="*/ 67 h 127"/>
                <a:gd name="T6" fmla="*/ 32 w 64"/>
                <a:gd name="T7" fmla="*/ 67 h 127"/>
                <a:gd name="T8" fmla="*/ 40 w 64"/>
                <a:gd name="T9" fmla="*/ 91 h 127"/>
                <a:gd name="T10" fmla="*/ 40 w 64"/>
                <a:gd name="T11" fmla="*/ 91 h 127"/>
                <a:gd name="T12" fmla="*/ 40 w 64"/>
                <a:gd name="T13" fmla="*/ 91 h 127"/>
                <a:gd name="T14" fmla="*/ 64 w 64"/>
                <a:gd name="T15" fmla="*/ 115 h 127"/>
                <a:gd name="T16" fmla="*/ 64 w 64"/>
                <a:gd name="T17" fmla="*/ 107 h 127"/>
                <a:gd name="T18" fmla="*/ 56 w 64"/>
                <a:gd name="T19" fmla="*/ 123 h 127"/>
                <a:gd name="T20" fmla="*/ 56 w 64"/>
                <a:gd name="T21" fmla="*/ 123 h 127"/>
                <a:gd name="T22" fmla="*/ 32 w 64"/>
                <a:gd name="T23" fmla="*/ 99 h 127"/>
                <a:gd name="T24" fmla="*/ 32 w 64"/>
                <a:gd name="T25" fmla="*/ 99 h 127"/>
                <a:gd name="T26" fmla="*/ 24 w 64"/>
                <a:gd name="T27" fmla="*/ 99 h 127"/>
                <a:gd name="T28" fmla="*/ 16 w 64"/>
                <a:gd name="T29" fmla="*/ 75 h 127"/>
                <a:gd name="T30" fmla="*/ 16 w 64"/>
                <a:gd name="T31" fmla="*/ 75 h 127"/>
                <a:gd name="T32" fmla="*/ 16 w 64"/>
                <a:gd name="T33" fmla="*/ 67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5" name="AutoShape 62"/>
            <p:cNvSpPr>
              <a:spLocks noChangeArrowheads="1"/>
            </p:cNvSpPr>
            <p:nvPr/>
          </p:nvSpPr>
          <p:spPr bwMode="auto">
            <a:xfrm>
              <a:off x="2750" y="1849"/>
              <a:ext cx="64" cy="39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0 h 40"/>
                <a:gd name="T4" fmla="*/ 64 w 64"/>
                <a:gd name="T5" fmla="*/ 28 h 40"/>
                <a:gd name="T6" fmla="*/ 48 w 64"/>
                <a:gd name="T7" fmla="*/ 28 h 40"/>
                <a:gd name="T8" fmla="*/ 56 w 64"/>
                <a:gd name="T9" fmla="*/ 36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63"/>
            <p:cNvSpPr>
              <a:spLocks noChangeArrowheads="1"/>
            </p:cNvSpPr>
            <p:nvPr/>
          </p:nvSpPr>
          <p:spPr bwMode="auto">
            <a:xfrm>
              <a:off x="2815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7" name="AutoShape 64"/>
            <p:cNvSpPr>
              <a:spLocks noChangeArrowheads="1"/>
            </p:cNvSpPr>
            <p:nvPr/>
          </p:nvSpPr>
          <p:spPr bwMode="auto">
            <a:xfrm>
              <a:off x="2799" y="1882"/>
              <a:ext cx="31" cy="95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2 h 96"/>
                <a:gd name="T6" fmla="*/ 28 w 32"/>
                <a:gd name="T7" fmla="*/ 92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Rectangle 65"/>
            <p:cNvSpPr>
              <a:spLocks noChangeArrowheads="1"/>
            </p:cNvSpPr>
            <p:nvPr/>
          </p:nvSpPr>
          <p:spPr bwMode="auto">
            <a:xfrm>
              <a:off x="3324" y="1730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AutoShape 66"/>
            <p:cNvSpPr>
              <a:spLocks noChangeArrowheads="1"/>
            </p:cNvSpPr>
            <p:nvPr/>
          </p:nvSpPr>
          <p:spPr bwMode="auto">
            <a:xfrm>
              <a:off x="3324" y="1738"/>
              <a:ext cx="64" cy="126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67 h 127"/>
                <a:gd name="T4" fmla="*/ 24 w 64"/>
                <a:gd name="T5" fmla="*/ 67 h 127"/>
                <a:gd name="T6" fmla="*/ 24 w 64"/>
                <a:gd name="T7" fmla="*/ 67 h 127"/>
                <a:gd name="T8" fmla="*/ 40 w 64"/>
                <a:gd name="T9" fmla="*/ 91 h 127"/>
                <a:gd name="T10" fmla="*/ 40 w 64"/>
                <a:gd name="T11" fmla="*/ 91 h 127"/>
                <a:gd name="T12" fmla="*/ 40 w 64"/>
                <a:gd name="T13" fmla="*/ 91 h 127"/>
                <a:gd name="T14" fmla="*/ 64 w 64"/>
                <a:gd name="T15" fmla="*/ 115 h 127"/>
                <a:gd name="T16" fmla="*/ 64 w 64"/>
                <a:gd name="T17" fmla="*/ 107 h 127"/>
                <a:gd name="T18" fmla="*/ 56 w 64"/>
                <a:gd name="T19" fmla="*/ 123 h 127"/>
                <a:gd name="T20" fmla="*/ 56 w 64"/>
                <a:gd name="T21" fmla="*/ 123 h 127"/>
                <a:gd name="T22" fmla="*/ 32 w 64"/>
                <a:gd name="T23" fmla="*/ 99 h 127"/>
                <a:gd name="T24" fmla="*/ 32 w 64"/>
                <a:gd name="T25" fmla="*/ 99 h 127"/>
                <a:gd name="T26" fmla="*/ 24 w 64"/>
                <a:gd name="T27" fmla="*/ 99 h 127"/>
                <a:gd name="T28" fmla="*/ 8 w 64"/>
                <a:gd name="T29" fmla="*/ 75 h 127"/>
                <a:gd name="T30" fmla="*/ 8 w 64"/>
                <a:gd name="T31" fmla="*/ 75 h 127"/>
                <a:gd name="T32" fmla="*/ 8 w 64"/>
                <a:gd name="T33" fmla="*/ 67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AutoShape 67"/>
            <p:cNvSpPr>
              <a:spLocks noChangeArrowheads="1"/>
            </p:cNvSpPr>
            <p:nvPr/>
          </p:nvSpPr>
          <p:spPr bwMode="auto">
            <a:xfrm>
              <a:off x="3381" y="1849"/>
              <a:ext cx="64" cy="39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0 h 40"/>
                <a:gd name="T4" fmla="*/ 64 w 64"/>
                <a:gd name="T5" fmla="*/ 28 h 40"/>
                <a:gd name="T6" fmla="*/ 48 w 64"/>
                <a:gd name="T7" fmla="*/ 28 h 40"/>
                <a:gd name="T8" fmla="*/ 56 w 64"/>
                <a:gd name="T9" fmla="*/ 36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Rectangle 68"/>
            <p:cNvSpPr>
              <a:spLocks noChangeArrowheads="1"/>
            </p:cNvSpPr>
            <p:nvPr/>
          </p:nvSpPr>
          <p:spPr bwMode="auto">
            <a:xfrm>
              <a:off x="3446" y="1977"/>
              <a:ext cx="15" cy="7"/>
            </a:xfrm>
            <a:prstGeom prst="rect">
              <a:avLst/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AutoShape 69"/>
            <p:cNvSpPr>
              <a:spLocks noChangeArrowheads="1"/>
            </p:cNvSpPr>
            <p:nvPr/>
          </p:nvSpPr>
          <p:spPr bwMode="auto">
            <a:xfrm>
              <a:off x="3429" y="1882"/>
              <a:ext cx="31" cy="95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2 h 96"/>
                <a:gd name="T6" fmla="*/ 28 w 32"/>
                <a:gd name="T7" fmla="*/ 92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360" cap="sq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Rectangle 70"/>
            <p:cNvSpPr>
              <a:spLocks noChangeArrowheads="1"/>
            </p:cNvSpPr>
            <p:nvPr/>
          </p:nvSpPr>
          <p:spPr bwMode="auto">
            <a:xfrm>
              <a:off x="2976" y="1658"/>
              <a:ext cx="192" cy="23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N" sz="2400" b="1">
                  <a:solidFill>
                    <a:srgbClr val="000000"/>
                  </a:solidFill>
                  <a:latin typeface="Times New Roman" pitchFamily="16" charset="0"/>
                  <a:ea typeface="ＭＳ Ｐゴシック" pitchFamily="48" charset="-128"/>
                </a:rPr>
                <a:t>…</a:t>
              </a:r>
            </a:p>
          </p:txBody>
        </p:sp>
      </p:grpSp>
      <p:sp>
        <p:nvSpPr>
          <p:cNvPr id="5125" name="Line 71"/>
          <p:cNvSpPr>
            <a:spLocks noChangeShapeType="1"/>
          </p:cNvSpPr>
          <p:nvPr/>
        </p:nvSpPr>
        <p:spPr bwMode="auto">
          <a:xfrm flipV="1">
            <a:off x="2438400" y="3498850"/>
            <a:ext cx="1588" cy="7651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6" name="Rectangle 72"/>
          <p:cNvSpPr>
            <a:spLocks noChangeArrowheads="1"/>
          </p:cNvSpPr>
          <p:nvPr/>
        </p:nvSpPr>
        <p:spPr bwMode="auto">
          <a:xfrm>
            <a:off x="1905000" y="3778250"/>
            <a:ext cx="1066800" cy="533400"/>
          </a:xfrm>
          <a:prstGeom prst="rect">
            <a:avLst/>
          </a:prstGeom>
          <a:solidFill>
            <a:srgbClr val="FFFFEF"/>
          </a:solidFill>
          <a:ln w="9360" cap="sq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b="1">
                <a:solidFill>
                  <a:srgbClr val="000000"/>
                </a:solidFill>
              </a:rPr>
              <a:t>top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200" dirty="0" smtClean="0"/>
              <a:t>Stack Declarations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indent="-341313" eaLnBrk="1" hangingPunct="1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err="1" smtClean="0"/>
              <a:t>struct</a:t>
            </a:r>
            <a:r>
              <a:rPr lang="en-US" sz="2800" u="none" dirty="0" smtClean="0"/>
              <a:t> Stack</a:t>
            </a:r>
          </a:p>
          <a:p>
            <a:pPr indent="-341313" eaLnBrk="1" hangingPunct="1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{</a:t>
            </a:r>
          </a:p>
          <a:p>
            <a:pPr indent="-341313" eaLnBrk="1" hangingPunct="1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	</a:t>
            </a:r>
            <a:r>
              <a:rPr lang="en-US" sz="2800" u="none" dirty="0" err="1" smtClean="0"/>
              <a:t>int</a:t>
            </a:r>
            <a:r>
              <a:rPr lang="en-US" sz="2800" u="none" dirty="0" smtClean="0"/>
              <a:t> size;</a:t>
            </a:r>
          </a:p>
          <a:p>
            <a:pPr indent="-341313" eaLnBrk="1" hangingPunct="1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	</a:t>
            </a:r>
            <a:r>
              <a:rPr lang="en-US" sz="2800" u="none" dirty="0" err="1" smtClean="0"/>
              <a:t>int</a:t>
            </a:r>
            <a:r>
              <a:rPr lang="en-US" sz="2800" u="none" dirty="0" smtClean="0"/>
              <a:t> top;</a:t>
            </a:r>
          </a:p>
          <a:p>
            <a:pPr indent="-341313" eaLnBrk="1" hangingPunct="1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	</a:t>
            </a:r>
            <a:r>
              <a:rPr lang="en-US" sz="2800" u="none" dirty="0" err="1" smtClean="0"/>
              <a:t>int</a:t>
            </a:r>
            <a:r>
              <a:rPr lang="en-US" sz="2800" u="none" dirty="0" smtClean="0"/>
              <a:t> a[100];</a:t>
            </a:r>
          </a:p>
          <a:p>
            <a:pPr indent="-341313" eaLnBrk="1" hangingPunct="1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2800" u="none" dirty="0" smtClean="0"/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4236</TotalTime>
  <Words>542</Words>
  <Application>Microsoft Office PowerPoint</Application>
  <PresentationFormat>On-screen Show (4:3)</PresentationFormat>
  <Paragraphs>171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Century</vt:lpstr>
      <vt:lpstr>Comic Sans MS</vt:lpstr>
      <vt:lpstr>Courier New</vt:lpstr>
      <vt:lpstr>PMingLiU</vt:lpstr>
      <vt:lpstr>Tahoma</vt:lpstr>
      <vt:lpstr>Times New Roman</vt:lpstr>
      <vt:lpstr>SASEPresentation</vt:lpstr>
      <vt:lpstr>DATA STRUCTURES</vt:lpstr>
      <vt:lpstr>Session Objectives</vt:lpstr>
      <vt:lpstr>Session Outcomes</vt:lpstr>
      <vt:lpstr>Agenda</vt:lpstr>
      <vt:lpstr>Stack Implementation</vt:lpstr>
      <vt:lpstr>Operations in Stack </vt:lpstr>
      <vt:lpstr>Stack ADT</vt:lpstr>
      <vt:lpstr>Array Implementation of stack</vt:lpstr>
      <vt:lpstr>Stack Declarations</vt:lpstr>
      <vt:lpstr>Stack creation, isEmpty() functions</vt:lpstr>
      <vt:lpstr>PowerPoint Presentation</vt:lpstr>
      <vt:lpstr>PowerPoint Presentation</vt:lpstr>
      <vt:lpstr>PowerPoint Presentation</vt:lpstr>
      <vt:lpstr>Routine for top element</vt:lpstr>
      <vt:lpstr>Stack ADT using Linked List</vt:lpstr>
      <vt:lpstr>Push operation</vt:lpstr>
      <vt:lpstr>Pop operation</vt:lpstr>
      <vt:lpstr>Display operation</vt:lpstr>
      <vt:lpstr>Check emptiness of the stack</vt:lpstr>
      <vt:lpstr>Simple Questions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SSN</cp:lastModifiedBy>
  <cp:revision>449</cp:revision>
  <dcterms:created xsi:type="dcterms:W3CDTF">2016-10-25T05:26:29Z</dcterms:created>
  <dcterms:modified xsi:type="dcterms:W3CDTF">2021-09-28T03:54:58Z</dcterms:modified>
</cp:coreProperties>
</file>