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31"/>
  </p:notesMasterIdLst>
  <p:handoutMasterIdLst>
    <p:handoutMasterId r:id="rId32"/>
  </p:handoutMasterIdLst>
  <p:sldIdLst>
    <p:sldId id="260" r:id="rId2"/>
    <p:sldId id="349" r:id="rId3"/>
    <p:sldId id="350" r:id="rId4"/>
    <p:sldId id="351" r:id="rId5"/>
    <p:sldId id="352" r:id="rId6"/>
    <p:sldId id="458" r:id="rId7"/>
    <p:sldId id="459" r:id="rId8"/>
    <p:sldId id="460" r:id="rId9"/>
    <p:sldId id="462" r:id="rId10"/>
    <p:sldId id="463" r:id="rId11"/>
    <p:sldId id="464" r:id="rId12"/>
    <p:sldId id="465" r:id="rId13"/>
    <p:sldId id="466" r:id="rId14"/>
    <p:sldId id="467" r:id="rId15"/>
    <p:sldId id="468" r:id="rId16"/>
    <p:sldId id="469" r:id="rId17"/>
    <p:sldId id="481" r:id="rId18"/>
    <p:sldId id="482" r:id="rId19"/>
    <p:sldId id="471" r:id="rId20"/>
    <p:sldId id="472" r:id="rId21"/>
    <p:sldId id="473" r:id="rId22"/>
    <p:sldId id="474" r:id="rId23"/>
    <p:sldId id="479" r:id="rId24"/>
    <p:sldId id="480" r:id="rId25"/>
    <p:sldId id="475" r:id="rId26"/>
    <p:sldId id="476" r:id="rId27"/>
    <p:sldId id="477" r:id="rId28"/>
    <p:sldId id="478" r:id="rId29"/>
    <p:sldId id="3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3" autoAdjust="0"/>
    <p:restoredTop sz="94364" autoAdjust="0"/>
  </p:normalViewPr>
  <p:slideViewPr>
    <p:cSldViewPr snapToGrid="0">
      <p:cViewPr varScale="1">
        <p:scale>
          <a:sx n="91" d="100"/>
          <a:sy n="91" d="100"/>
        </p:scale>
        <p:origin x="1668"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BF388E-B209-4189-AC4C-E62210A861A1}" type="datetimeFigureOut">
              <a:rPr lang="en-US" smtClean="0"/>
              <a:pPr/>
              <a:t>1/3/2022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v1.0</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E999F0-ECA0-4CD1-92F6-D20BDCEEDA8C}"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03-01-2022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4743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v1.0</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val="335368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Student Notes:</a:t>
            </a:r>
          </a:p>
          <a:p>
            <a:endParaRPr lang="en-US" b="1" dirty="0" smtClean="0"/>
          </a:p>
          <a:p>
            <a:r>
              <a:rPr lang="en-US" dirty="0" smtClean="0"/>
              <a:t>The objective of the session is to introduce the concept of services</a:t>
            </a:r>
            <a:r>
              <a:rPr lang="en-US" baseline="0" dirty="0" smtClean="0"/>
              <a:t> and how these are management. There are standards and frameworks that enable the organization to manage the services. These are also introduced in this session.</a:t>
            </a:r>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a:t>
            </a:fld>
            <a:endParaRPr lang="en-GB" altLang="en-US" dirty="0"/>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val="394871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a:t>
            </a:fld>
            <a:endParaRPr lang="en-GB" altLang="en-US" dirty="0"/>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val="161725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4</a:t>
            </a:fld>
            <a:endParaRPr lang="en-IN"/>
          </a:p>
        </p:txBody>
      </p:sp>
      <p:sp>
        <p:nvSpPr>
          <p:cNvPr id="5" name="Footer Placeholder 4"/>
          <p:cNvSpPr>
            <a:spLocks noGrp="1"/>
          </p:cNvSpPr>
          <p:nvPr>
            <p:ph type="ftr" sz="quarter" idx="11"/>
          </p:nvPr>
        </p:nvSpPr>
        <p:spPr/>
        <p:txBody>
          <a:bodyPr/>
          <a:lstStyle/>
          <a:p>
            <a:r>
              <a:rPr lang="en-IN" smtClean="0"/>
              <a:t>v1.0</a:t>
            </a:r>
            <a:endParaRPr lang="en-IN"/>
          </a:p>
        </p:txBody>
      </p:sp>
    </p:spTree>
    <p:extLst>
      <p:ext uri="{BB962C8B-B14F-4D97-AF65-F5344CB8AC3E}">
        <p14:creationId xmlns:p14="http://schemas.microsoft.com/office/powerpoint/2010/main" val="1316025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911275239"/>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1.2</a:t>
            </a:r>
            <a:endParaRPr lang="en-US" sz="1050" i="1" dirty="0"/>
          </a:p>
        </p:txBody>
      </p:sp>
    </p:spTree>
    <p:extLst>
      <p:ext uri="{BB962C8B-B14F-4D97-AF65-F5344CB8AC3E}">
        <p14:creationId xmlns:p14="http://schemas.microsoft.com/office/powerpoint/2010/main" val="1790230228"/>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279190253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STRUCTURES</a:t>
            </a:r>
            <a:endParaRPr lang="en-IN" dirty="0"/>
          </a:p>
        </p:txBody>
      </p:sp>
      <p:sp>
        <p:nvSpPr>
          <p:cNvPr id="5" name="Subtitle 4"/>
          <p:cNvSpPr>
            <a:spLocks noGrp="1"/>
          </p:cNvSpPr>
          <p:nvPr>
            <p:ph type="subTitle" idx="1"/>
          </p:nvPr>
        </p:nvSpPr>
        <p:spPr/>
        <p:txBody>
          <a:bodyPr/>
          <a:lstStyle/>
          <a:p>
            <a:r>
              <a:rPr lang="en-IN" dirty="0" smtClean="0"/>
              <a:t>B-Tree </a:t>
            </a:r>
            <a:endParaRPr lang="en-IN" dirty="0"/>
          </a:p>
        </p:txBody>
      </p:sp>
    </p:spTree>
    <p:extLst>
      <p:ext uri="{BB962C8B-B14F-4D97-AF65-F5344CB8AC3E}">
        <p14:creationId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Indexing</a:t>
            </a:r>
            <a:endParaRPr lang="en-IN" dirty="0"/>
          </a:p>
        </p:txBody>
      </p:sp>
      <p:sp>
        <p:nvSpPr>
          <p:cNvPr id="3" name="Content Placeholder 2"/>
          <p:cNvSpPr>
            <a:spLocks noGrp="1"/>
          </p:cNvSpPr>
          <p:nvPr>
            <p:ph idx="1"/>
          </p:nvPr>
        </p:nvSpPr>
        <p:spPr/>
        <p:txBody>
          <a:bodyPr/>
          <a:lstStyle/>
          <a:p>
            <a:r>
              <a:rPr lang="en-IN" dirty="0" smtClean="0"/>
              <a:t>Where we will store the index?</a:t>
            </a:r>
          </a:p>
          <a:p>
            <a:pPr>
              <a:buNone/>
            </a:pPr>
            <a:r>
              <a:rPr lang="en-IN" dirty="0" smtClean="0">
                <a:solidFill>
                  <a:srgbClr val="FF0000"/>
                </a:solidFill>
              </a:rPr>
              <a:t>		Index in disk </a:t>
            </a:r>
          </a:p>
          <a:p>
            <a:r>
              <a:rPr lang="en-IN" dirty="0" err="1" smtClean="0"/>
              <a:t>Eid</a:t>
            </a:r>
            <a:r>
              <a:rPr lang="en-IN" dirty="0" smtClean="0"/>
              <a:t> takes 10 bytes, Record pointer takes 6 bytes, So total = 16 bytes</a:t>
            </a:r>
          </a:p>
          <a:p>
            <a:r>
              <a:rPr lang="en-IN" dirty="0" smtClean="0"/>
              <a:t>100 entries will be there in the index table</a:t>
            </a:r>
          </a:p>
          <a:p>
            <a:r>
              <a:rPr lang="en-IN" dirty="0" smtClean="0"/>
              <a:t>Each entry, 16 bytes, so total = 100 * 16 bytes = 1600 bytes </a:t>
            </a:r>
          </a:p>
          <a:p>
            <a:r>
              <a:rPr lang="en-IN" dirty="0" smtClean="0">
                <a:solidFill>
                  <a:srgbClr val="FF0000"/>
                </a:solidFill>
              </a:rPr>
              <a:t>(1600/512) will take 3.125 blocks ~ 4 blocks</a:t>
            </a:r>
          </a:p>
          <a:p>
            <a:r>
              <a:rPr lang="en-IN" dirty="0" smtClean="0"/>
              <a:t>So in order to search for the record named “Smith” , first we will search for the index which is there in 4 blocks and then the block where the record is present. </a:t>
            </a:r>
          </a:p>
          <a:p>
            <a:r>
              <a:rPr lang="en-IN" dirty="0" smtClean="0"/>
              <a:t>Requires 4 + 1 blocks to search in spite of 25 blocks</a:t>
            </a:r>
          </a:p>
          <a:p>
            <a:endParaRPr lang="en-IN" dirty="0" smtClean="0"/>
          </a:p>
          <a:p>
            <a:endParaRPr lang="en-IN"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Multilevel indexing</a:t>
            </a:r>
            <a:endParaRPr lang="en-IN" dirty="0"/>
          </a:p>
        </p:txBody>
      </p:sp>
      <p:sp>
        <p:nvSpPr>
          <p:cNvPr id="3" name="Content Placeholder 2"/>
          <p:cNvSpPr>
            <a:spLocks noGrp="1"/>
          </p:cNvSpPr>
          <p:nvPr>
            <p:ph idx="1"/>
          </p:nvPr>
        </p:nvSpPr>
        <p:spPr/>
        <p:txBody>
          <a:bodyPr/>
          <a:lstStyle/>
          <a:p>
            <a:r>
              <a:rPr lang="en-IN" dirty="0" smtClean="0"/>
              <a:t>If the number of records grow, for example 1000 records</a:t>
            </a:r>
          </a:p>
          <a:p>
            <a:r>
              <a:rPr lang="en-IN" dirty="0" smtClean="0"/>
              <a:t>Then the index alone will have 1000 entries </a:t>
            </a:r>
          </a:p>
          <a:p>
            <a:r>
              <a:rPr lang="en-IN" dirty="0" smtClean="0"/>
              <a:t>So, index itself will be stored in 40 blocks</a:t>
            </a:r>
          </a:p>
          <a:p>
            <a:r>
              <a:rPr lang="en-IN" dirty="0" smtClean="0"/>
              <a:t>In each block, 32 entries are possible</a:t>
            </a:r>
          </a:p>
          <a:p>
            <a:r>
              <a:rPr lang="en-IN" dirty="0" smtClean="0"/>
              <a:t>We can prepare second level index that will have a pointer to the index block</a:t>
            </a:r>
          </a:p>
          <a:p>
            <a:r>
              <a:rPr lang="en-IN" dirty="0" smtClean="0"/>
              <a:t>So, in multilevel index, it is enough to look at 2 blocks (1</a:t>
            </a:r>
            <a:r>
              <a:rPr lang="en-IN" baseline="30000" dirty="0" smtClean="0"/>
              <a:t>st</a:t>
            </a:r>
            <a:r>
              <a:rPr lang="en-IN" dirty="0" smtClean="0"/>
              <a:t> level and 2</a:t>
            </a:r>
            <a:r>
              <a:rPr lang="en-IN" baseline="30000" dirty="0" smtClean="0"/>
              <a:t>nd</a:t>
            </a:r>
            <a:r>
              <a:rPr lang="en-IN" dirty="0" smtClean="0"/>
              <a:t> level) </a:t>
            </a:r>
          </a:p>
          <a:p>
            <a:r>
              <a:rPr lang="en-IN" dirty="0" smtClean="0"/>
              <a:t>This is the basic idea for originating B and B+ trees</a:t>
            </a:r>
          </a:p>
          <a:p>
            <a:r>
              <a:rPr lang="en-IN" dirty="0" smtClean="0"/>
              <a:t>We want the </a:t>
            </a:r>
            <a:r>
              <a:rPr lang="en-IN" dirty="0" smtClean="0">
                <a:solidFill>
                  <a:srgbClr val="FF0000"/>
                </a:solidFill>
              </a:rPr>
              <a:t>high level indices are automatically added or deleted depends upon the data</a:t>
            </a:r>
          </a:p>
          <a:p>
            <a:r>
              <a:rPr lang="en-IN" dirty="0" smtClean="0">
                <a:solidFill>
                  <a:srgbClr val="FF0000"/>
                </a:solidFill>
              </a:rPr>
              <a:t>We need self managed high level indices</a:t>
            </a:r>
            <a:endParaRPr lang="en-IN" dirty="0">
              <a:solidFill>
                <a:srgbClr val="FF0000"/>
              </a:solidFill>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M-way search tree</a:t>
            </a:r>
            <a:endParaRPr lang="en-IN" dirty="0"/>
          </a:p>
        </p:txBody>
      </p:sp>
      <p:sp>
        <p:nvSpPr>
          <p:cNvPr id="3" name="Content Placeholder 2"/>
          <p:cNvSpPr>
            <a:spLocks noGrp="1"/>
          </p:cNvSpPr>
          <p:nvPr>
            <p:ph idx="1"/>
          </p:nvPr>
        </p:nvSpPr>
        <p:spPr>
          <a:xfrm>
            <a:off x="457200" y="999277"/>
            <a:ext cx="8229600" cy="4906963"/>
          </a:xfrm>
        </p:spPr>
        <p:txBody>
          <a:bodyPr/>
          <a:lstStyle/>
          <a:p>
            <a:r>
              <a:rPr lang="en-IN" dirty="0" smtClean="0"/>
              <a:t>B trees and B+ trees are originated from M-way search tree</a:t>
            </a:r>
          </a:p>
          <a:p>
            <a:r>
              <a:rPr lang="en-US" dirty="0" smtClean="0"/>
              <a:t>B tree is self-balancing data structure</a:t>
            </a:r>
            <a:endParaRPr lang="en-IN" dirty="0" smtClean="0"/>
          </a:p>
          <a:p>
            <a:r>
              <a:rPr lang="en-IN" dirty="0" smtClean="0"/>
              <a:t>Binary search tree</a:t>
            </a:r>
          </a:p>
          <a:p>
            <a:pPr lvl="1"/>
            <a:r>
              <a:rPr lang="en-IN" dirty="0" smtClean="0"/>
              <a:t>Smaller keys – left side</a:t>
            </a:r>
          </a:p>
          <a:p>
            <a:pPr lvl="1"/>
            <a:r>
              <a:rPr lang="en-IN" dirty="0" smtClean="0"/>
              <a:t>Larger keys –right side</a:t>
            </a:r>
          </a:p>
          <a:p>
            <a:r>
              <a:rPr lang="en-IN" dirty="0" smtClean="0"/>
              <a:t>How many keys can a node in BST have?</a:t>
            </a:r>
          </a:p>
          <a:p>
            <a:pPr lvl="1"/>
            <a:r>
              <a:rPr lang="en-IN" dirty="0" smtClean="0"/>
              <a:t>One key</a:t>
            </a:r>
          </a:p>
          <a:p>
            <a:r>
              <a:rPr lang="en-IN" dirty="0" smtClean="0"/>
              <a:t>How many children can a node in BST have?</a:t>
            </a:r>
          </a:p>
          <a:p>
            <a:pPr lvl="1"/>
            <a:r>
              <a:rPr lang="en-IN" dirty="0" smtClean="0"/>
              <a:t>2 children</a:t>
            </a:r>
          </a:p>
          <a:p>
            <a:r>
              <a:rPr lang="en-IN" dirty="0" smtClean="0">
                <a:solidFill>
                  <a:srgbClr val="FF0000"/>
                </a:solidFill>
              </a:rPr>
              <a:t>Can we have more than 2 children and more than 1 key?</a:t>
            </a:r>
          </a:p>
          <a:p>
            <a:r>
              <a:rPr lang="en-IN" dirty="0" smtClean="0">
                <a:solidFill>
                  <a:srgbClr val="FF0000"/>
                </a:solidFill>
              </a:rPr>
              <a:t>Yes, if it is so, that is m-way search tree</a:t>
            </a:r>
          </a:p>
          <a:p>
            <a:r>
              <a:rPr lang="en-IN" dirty="0" smtClean="0">
                <a:solidFill>
                  <a:srgbClr val="FF0000"/>
                </a:solidFill>
              </a:rPr>
              <a:t>BST is a type of m-way search tree with the degree 2</a:t>
            </a:r>
          </a:p>
          <a:p>
            <a:endParaRPr lang="en-IN" dirty="0"/>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M-way search tree</a:t>
            </a:r>
            <a:endParaRPr lang="en-IN" dirty="0"/>
          </a:p>
        </p:txBody>
      </p:sp>
      <p:sp>
        <p:nvSpPr>
          <p:cNvPr id="3" name="Content Placeholder 2"/>
          <p:cNvSpPr>
            <a:spLocks noGrp="1"/>
          </p:cNvSpPr>
          <p:nvPr>
            <p:ph idx="1"/>
          </p:nvPr>
        </p:nvSpPr>
        <p:spPr>
          <a:xfrm>
            <a:off x="457200" y="1180622"/>
            <a:ext cx="8229600" cy="2141318"/>
          </a:xfrm>
        </p:spPr>
        <p:txBody>
          <a:bodyPr/>
          <a:lstStyle/>
          <a:p>
            <a:r>
              <a:rPr lang="en-IN" dirty="0" smtClean="0"/>
              <a:t>Each node can hold n keys and m children</a:t>
            </a:r>
          </a:p>
          <a:p>
            <a:r>
              <a:rPr lang="en-IN" dirty="0" smtClean="0"/>
              <a:t>If the key 25 has to be found, it will be searched in the root. </a:t>
            </a:r>
          </a:p>
          <a:p>
            <a:r>
              <a:rPr lang="en-IN" dirty="0" smtClean="0"/>
              <a:t>It finds that it is greater than 20, so it will use the middle pointer to retrieve the node and search for 25.</a:t>
            </a:r>
          </a:p>
          <a:p>
            <a:r>
              <a:rPr lang="en-IN" dirty="0" smtClean="0"/>
              <a:t>M is called M-way, or order or degree of the tree</a:t>
            </a:r>
            <a:endParaRPr lang="en-IN" dirty="0"/>
          </a:p>
        </p:txBody>
      </p:sp>
      <p:pic>
        <p:nvPicPr>
          <p:cNvPr id="1026" name="Picture 2"/>
          <p:cNvPicPr>
            <a:picLocks noChangeAspect="1" noChangeArrowheads="1"/>
          </p:cNvPicPr>
          <p:nvPr/>
        </p:nvPicPr>
        <p:blipFill>
          <a:blip r:embed="rId2"/>
          <a:srcRect/>
          <a:stretch>
            <a:fillRect/>
          </a:stretch>
        </p:blipFill>
        <p:spPr bwMode="auto">
          <a:xfrm>
            <a:off x="1748109" y="4020124"/>
            <a:ext cx="5681301" cy="1697780"/>
          </a:xfrm>
          <a:prstGeom prst="rect">
            <a:avLst/>
          </a:prstGeom>
          <a:noFill/>
          <a:ln w="9525">
            <a:noFill/>
            <a:miter lim="800000"/>
            <a:headEnd/>
            <a:tailEnd/>
          </a:ln>
          <a:effectLst/>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for M-way search Tree</a:t>
            </a:r>
            <a:endParaRPr lang="en-IN" dirty="0"/>
          </a:p>
        </p:txBody>
      </p:sp>
      <p:sp>
        <p:nvSpPr>
          <p:cNvPr id="3" name="Content Placeholder 2"/>
          <p:cNvSpPr>
            <a:spLocks noGrp="1"/>
          </p:cNvSpPr>
          <p:nvPr>
            <p:ph idx="1"/>
          </p:nvPr>
        </p:nvSpPr>
        <p:spPr>
          <a:xfrm>
            <a:off x="457200" y="1219202"/>
            <a:ext cx="8229600" cy="1512423"/>
          </a:xfrm>
        </p:spPr>
        <p:txBody>
          <a:bodyPr/>
          <a:lstStyle/>
          <a:p>
            <a:r>
              <a:rPr lang="en-IN" dirty="0" smtClean="0"/>
              <a:t>BST has 1 key and 2 children</a:t>
            </a:r>
          </a:p>
          <a:p>
            <a:r>
              <a:rPr lang="en-IN" dirty="0" smtClean="0"/>
              <a:t>4-way search tree </a:t>
            </a:r>
          </a:p>
          <a:p>
            <a:pPr lvl="1"/>
            <a:r>
              <a:rPr lang="en-IN" dirty="0" smtClean="0">
                <a:solidFill>
                  <a:srgbClr val="FF0000"/>
                </a:solidFill>
              </a:rPr>
              <a:t>4children and 3 keys</a:t>
            </a:r>
          </a:p>
          <a:p>
            <a:pPr lvl="1"/>
            <a:r>
              <a:rPr lang="en-IN" dirty="0" smtClean="0">
                <a:solidFill>
                  <a:srgbClr val="FF0000"/>
                </a:solidFill>
              </a:rPr>
              <a:t>CP is child pointer</a:t>
            </a:r>
          </a:p>
          <a:p>
            <a:endParaRPr lang="en-IN" dirty="0" smtClean="0"/>
          </a:p>
          <a:p>
            <a:endParaRPr lang="en-IN" dirty="0"/>
          </a:p>
        </p:txBody>
      </p:sp>
      <p:pic>
        <p:nvPicPr>
          <p:cNvPr id="2050" name="Picture 2"/>
          <p:cNvPicPr>
            <a:picLocks noChangeAspect="1" noChangeArrowheads="1"/>
          </p:cNvPicPr>
          <p:nvPr/>
        </p:nvPicPr>
        <p:blipFill>
          <a:blip r:embed="rId2"/>
          <a:srcRect/>
          <a:stretch>
            <a:fillRect/>
          </a:stretch>
        </p:blipFill>
        <p:spPr bwMode="auto">
          <a:xfrm>
            <a:off x="5076397" y="1174895"/>
            <a:ext cx="3847678" cy="182165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40483" y="3524432"/>
            <a:ext cx="6050626" cy="1929394"/>
          </a:xfrm>
          <a:prstGeom prst="rect">
            <a:avLst/>
          </a:prstGeom>
          <a:noFill/>
          <a:ln w="9525">
            <a:noFill/>
            <a:miter lim="800000"/>
            <a:headEnd/>
            <a:tailEnd/>
          </a:ln>
          <a:effectLst/>
        </p:spPr>
      </p:pic>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
            </a:r>
            <a:br>
              <a:rPr lang="en-IN" sz="2800" dirty="0" smtClean="0"/>
            </a:br>
            <a:r>
              <a:rPr lang="en-IN" sz="2800" dirty="0" smtClean="0"/>
              <a:t>Can we use this search tree for making an index?</a:t>
            </a:r>
            <a:br>
              <a:rPr lang="en-IN" sz="2800" dirty="0" smtClean="0"/>
            </a:br>
            <a:endParaRPr lang="en-IN" sz="2800" dirty="0"/>
          </a:p>
        </p:txBody>
      </p:sp>
      <p:sp>
        <p:nvSpPr>
          <p:cNvPr id="3" name="Content Placeholder 2"/>
          <p:cNvSpPr>
            <a:spLocks noGrp="1"/>
          </p:cNvSpPr>
          <p:nvPr>
            <p:ph idx="1"/>
          </p:nvPr>
        </p:nvSpPr>
        <p:spPr>
          <a:xfrm>
            <a:off x="457200" y="1219202"/>
            <a:ext cx="8229600" cy="1304079"/>
          </a:xfrm>
        </p:spPr>
        <p:txBody>
          <a:bodyPr/>
          <a:lstStyle/>
          <a:p>
            <a:r>
              <a:rPr lang="en-IN" dirty="0" smtClean="0"/>
              <a:t>Yes, add one more field to add record pointer in addition to child pointer</a:t>
            </a:r>
            <a:endParaRPr lang="en-IN" dirty="0"/>
          </a:p>
        </p:txBody>
      </p:sp>
      <p:pic>
        <p:nvPicPr>
          <p:cNvPr id="3074" name="Picture 2"/>
          <p:cNvPicPr>
            <a:picLocks noChangeAspect="1" noChangeArrowheads="1"/>
          </p:cNvPicPr>
          <p:nvPr/>
        </p:nvPicPr>
        <p:blipFill>
          <a:blip r:embed="rId2"/>
          <a:srcRect/>
          <a:stretch>
            <a:fillRect/>
          </a:stretch>
        </p:blipFill>
        <p:spPr bwMode="auto">
          <a:xfrm>
            <a:off x="1114104" y="2905969"/>
            <a:ext cx="6661150" cy="3313113"/>
          </a:xfrm>
          <a:prstGeom prst="rect">
            <a:avLst/>
          </a:prstGeom>
          <a:noFill/>
          <a:ln w="9525">
            <a:noFill/>
            <a:miter lim="800000"/>
            <a:headEnd/>
            <a:tailEnd/>
          </a:ln>
          <a:effectLst/>
        </p:spPr>
      </p:pic>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 Tree?</a:t>
            </a:r>
            <a:endParaRPr lang="en-IN" dirty="0"/>
          </a:p>
        </p:txBody>
      </p:sp>
      <p:sp>
        <p:nvSpPr>
          <p:cNvPr id="3" name="Content Placeholder 2"/>
          <p:cNvSpPr>
            <a:spLocks noGrp="1"/>
          </p:cNvSpPr>
          <p:nvPr>
            <p:ph idx="1"/>
          </p:nvPr>
        </p:nvSpPr>
        <p:spPr>
          <a:xfrm>
            <a:off x="196771" y="1219202"/>
            <a:ext cx="8762034" cy="4906963"/>
          </a:xfrm>
        </p:spPr>
        <p:txBody>
          <a:bodyPr/>
          <a:lstStyle/>
          <a:p>
            <a:r>
              <a:rPr lang="en-IN" dirty="0" smtClean="0"/>
              <a:t>Can we simply use M-way tree structure?</a:t>
            </a:r>
          </a:p>
          <a:p>
            <a:pPr lvl="1"/>
            <a:r>
              <a:rPr lang="en-IN" dirty="0" smtClean="0">
                <a:solidFill>
                  <a:srgbClr val="FF0000"/>
                </a:solidFill>
              </a:rPr>
              <a:t>No, because the creation process for M-way search tree has no guide lines.</a:t>
            </a:r>
          </a:p>
          <a:p>
            <a:r>
              <a:rPr lang="en-IN" dirty="0" smtClean="0"/>
              <a:t>B trees are m-way search trees with guidelines for creation</a:t>
            </a:r>
          </a:p>
          <a:p>
            <a:r>
              <a:rPr lang="en-IN" dirty="0" smtClean="0"/>
              <a:t>Creation process is bottom up</a:t>
            </a:r>
          </a:p>
          <a:p>
            <a:r>
              <a:rPr lang="en-IN" dirty="0" smtClean="0"/>
              <a:t>DEF: A B Tree of order m is an m way tree such that </a:t>
            </a:r>
          </a:p>
          <a:p>
            <a:pPr lvl="1"/>
            <a:r>
              <a:rPr lang="en-IN" dirty="0" smtClean="0">
                <a:solidFill>
                  <a:srgbClr val="FF0000"/>
                </a:solidFill>
              </a:rPr>
              <a:t>All leaf nodes are at the same level.</a:t>
            </a:r>
          </a:p>
          <a:p>
            <a:pPr lvl="1"/>
            <a:r>
              <a:rPr lang="en-IN" dirty="0" smtClean="0">
                <a:solidFill>
                  <a:srgbClr val="FF0000"/>
                </a:solidFill>
              </a:rPr>
              <a:t>All non leaf nodes (except the root) </a:t>
            </a:r>
            <a:r>
              <a:rPr lang="en-IN" dirty="0" smtClean="0">
                <a:solidFill>
                  <a:srgbClr val="0000FF"/>
                </a:solidFill>
              </a:rPr>
              <a:t>have at most m and </a:t>
            </a:r>
            <a:r>
              <a:rPr lang="en-IN" dirty="0" err="1" smtClean="0">
                <a:solidFill>
                  <a:srgbClr val="0000FF"/>
                </a:solidFill>
              </a:rPr>
              <a:t>atleast</a:t>
            </a:r>
            <a:r>
              <a:rPr lang="en-IN" dirty="0" smtClean="0">
                <a:solidFill>
                  <a:srgbClr val="0000FF"/>
                </a:solidFill>
              </a:rPr>
              <a:t> m/2 </a:t>
            </a:r>
            <a:r>
              <a:rPr lang="en-IN" dirty="0" smtClean="0">
                <a:solidFill>
                  <a:srgbClr val="FF0000"/>
                </a:solidFill>
              </a:rPr>
              <a:t>children.</a:t>
            </a:r>
          </a:p>
          <a:p>
            <a:pPr lvl="1"/>
            <a:r>
              <a:rPr lang="en-IN" dirty="0" smtClean="0">
                <a:solidFill>
                  <a:srgbClr val="0000FF"/>
                </a:solidFill>
              </a:rPr>
              <a:t>Number of keys is one less than the number of children</a:t>
            </a:r>
            <a:endParaRPr lang="en-IN" dirty="0" smtClean="0">
              <a:solidFill>
                <a:srgbClr val="FF0000"/>
              </a:solidFill>
            </a:endParaRPr>
          </a:p>
          <a:p>
            <a:pPr lvl="1"/>
            <a:r>
              <a:rPr lang="en-IN" dirty="0" smtClean="0">
                <a:solidFill>
                  <a:srgbClr val="FF0000"/>
                </a:solidFill>
              </a:rPr>
              <a:t>Root may have as few as 2 children unless the tree is the root alone.</a:t>
            </a:r>
            <a:endParaRPr lang="en-IN" dirty="0">
              <a:solidFill>
                <a:srgbClr val="FF0000"/>
              </a:solidFill>
            </a:endParaRP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 Tree?</a:t>
            </a:r>
            <a:endParaRPr lang="en-IN" dirty="0"/>
          </a:p>
        </p:txBody>
      </p:sp>
      <p:sp>
        <p:nvSpPr>
          <p:cNvPr id="3" name="Content Placeholder 2"/>
          <p:cNvSpPr>
            <a:spLocks noGrp="1"/>
          </p:cNvSpPr>
          <p:nvPr>
            <p:ph idx="1"/>
          </p:nvPr>
        </p:nvSpPr>
        <p:spPr/>
        <p:txBody>
          <a:bodyPr/>
          <a:lstStyle/>
          <a:p>
            <a:r>
              <a:rPr lang="en-US" dirty="0"/>
              <a:t>Reduces the number of reads made on the disk</a:t>
            </a:r>
          </a:p>
          <a:p>
            <a:r>
              <a:rPr lang="en-US" dirty="0"/>
              <a:t>B Trees can be easily optimized to adjust its size (that is the number of child nodes) according to the disk size</a:t>
            </a:r>
          </a:p>
          <a:p>
            <a:r>
              <a:rPr lang="en-US" dirty="0"/>
              <a:t>It is a specially designed technique for handling a bulky amount of data. </a:t>
            </a:r>
          </a:p>
          <a:p>
            <a:r>
              <a:rPr lang="en-US" dirty="0"/>
              <a:t>It is a useful algorithm for databases and file systems.</a:t>
            </a:r>
          </a:p>
          <a:p>
            <a:r>
              <a:rPr lang="en-US" dirty="0"/>
              <a:t>A good choice to opt when it comes to reading and writing large blocks of data </a:t>
            </a:r>
          </a:p>
          <a:p>
            <a:endParaRPr lang="en-IN" dirty="0"/>
          </a:p>
        </p:txBody>
      </p:sp>
    </p:spTree>
    <p:extLst>
      <p:ext uri="{BB962C8B-B14F-4D97-AF65-F5344CB8AC3E}">
        <p14:creationId xmlns:p14="http://schemas.microsoft.com/office/powerpoint/2010/main" val="1583326794"/>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Insertion</a:t>
            </a:r>
            <a:endParaRPr lang="en-IN" dirty="0"/>
          </a:p>
        </p:txBody>
      </p:sp>
      <p:sp>
        <p:nvSpPr>
          <p:cNvPr id="3" name="Content Placeholder 2"/>
          <p:cNvSpPr>
            <a:spLocks noGrp="1"/>
          </p:cNvSpPr>
          <p:nvPr>
            <p:ph idx="1"/>
          </p:nvPr>
        </p:nvSpPr>
        <p:spPr/>
        <p:txBody>
          <a:bodyPr/>
          <a:lstStyle/>
          <a:p>
            <a:r>
              <a:rPr lang="en-US" dirty="0"/>
              <a:t>If the tree is empty, allocate a root node and insert the </a:t>
            </a:r>
            <a:r>
              <a:rPr lang="en-US" dirty="0" smtClean="0"/>
              <a:t>key</a:t>
            </a:r>
          </a:p>
          <a:p>
            <a:r>
              <a:rPr lang="en-US" dirty="0"/>
              <a:t>Search the appropriate node for insertion</a:t>
            </a:r>
            <a:endParaRPr lang="en-US" dirty="0" smtClean="0"/>
          </a:p>
          <a:p>
            <a:r>
              <a:rPr lang="en-US" dirty="0"/>
              <a:t>Insert the elements in increasing </a:t>
            </a:r>
            <a:r>
              <a:rPr lang="en-US" dirty="0" smtClean="0"/>
              <a:t>order if the node is not full</a:t>
            </a:r>
            <a:endParaRPr lang="en-US" dirty="0"/>
          </a:p>
          <a:p>
            <a:r>
              <a:rPr lang="en-US" dirty="0"/>
              <a:t>If the node is full, follow the steps below.</a:t>
            </a:r>
          </a:p>
          <a:p>
            <a:pPr lvl="1"/>
            <a:r>
              <a:rPr lang="en-US" dirty="0" smtClean="0"/>
              <a:t>Now</a:t>
            </a:r>
            <a:r>
              <a:rPr lang="en-US" dirty="0"/>
              <a:t>, there are elements greater than its limit. So, split at the </a:t>
            </a:r>
            <a:r>
              <a:rPr lang="en-US" dirty="0" smtClean="0"/>
              <a:t>median along with the new element to be inserted</a:t>
            </a:r>
            <a:endParaRPr lang="en-US" dirty="0"/>
          </a:p>
          <a:p>
            <a:pPr lvl="1"/>
            <a:r>
              <a:rPr lang="en-US" dirty="0"/>
              <a:t>Push the median key upwards and make the left keys as a left child and the right keys as a right child.</a:t>
            </a:r>
          </a:p>
          <a:p>
            <a:endParaRPr lang="en-IN" dirty="0"/>
          </a:p>
        </p:txBody>
      </p:sp>
    </p:spTree>
    <p:extLst>
      <p:ext uri="{BB962C8B-B14F-4D97-AF65-F5344CB8AC3E}">
        <p14:creationId xmlns:p14="http://schemas.microsoft.com/office/powerpoint/2010/main" val="993516012"/>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B Tree of Order 4</a:t>
            </a:r>
            <a:endParaRPr lang="en-IN" dirty="0"/>
          </a:p>
        </p:txBody>
      </p:sp>
      <p:sp>
        <p:nvSpPr>
          <p:cNvPr id="3" name="Content Placeholder 2"/>
          <p:cNvSpPr>
            <a:spLocks noGrp="1"/>
          </p:cNvSpPr>
          <p:nvPr>
            <p:ph idx="1"/>
          </p:nvPr>
        </p:nvSpPr>
        <p:spPr>
          <a:xfrm>
            <a:off x="457200" y="1219202"/>
            <a:ext cx="3698111" cy="4906963"/>
          </a:xfrm>
        </p:spPr>
        <p:txBody>
          <a:bodyPr/>
          <a:lstStyle/>
          <a:p>
            <a:r>
              <a:rPr lang="en-IN" dirty="0" smtClean="0"/>
              <a:t>Insert 10,20,40,50</a:t>
            </a:r>
          </a:p>
          <a:p>
            <a:r>
              <a:rPr lang="en-IN" dirty="0" smtClean="0">
                <a:solidFill>
                  <a:srgbClr val="FF0000"/>
                </a:solidFill>
              </a:rPr>
              <a:t>When we insert 10,20,40 </a:t>
            </a:r>
            <a:r>
              <a:rPr lang="en-IN" dirty="0" smtClean="0">
                <a:solidFill>
                  <a:srgbClr val="FF0000"/>
                </a:solidFill>
                <a:sym typeface="Wingdings" pitchFamily="2" charset="2"/>
              </a:rPr>
              <a:t></a:t>
            </a:r>
          </a:p>
          <a:p>
            <a:r>
              <a:rPr lang="en-IN" dirty="0" smtClean="0">
                <a:sym typeface="Wingdings" pitchFamily="2" charset="2"/>
              </a:rPr>
              <a:t>When we try to insert 50, no space so this node is split into two </a:t>
            </a:r>
            <a:r>
              <a:rPr lang="en-IN" dirty="0" smtClean="0">
                <a:sym typeface="Wingdings" pitchFamily="2" charset="2"/>
              </a:rPr>
              <a:t>at its median 40 by considering [10,20,40,50]</a:t>
            </a:r>
            <a:endParaRPr lang="en-IN" dirty="0" smtClean="0">
              <a:sym typeface="Wingdings" pitchFamily="2" charset="2"/>
            </a:endParaRPr>
          </a:p>
          <a:p>
            <a:r>
              <a:rPr lang="en-IN" dirty="0" smtClean="0">
                <a:sym typeface="Wingdings" pitchFamily="2" charset="2"/>
              </a:rPr>
              <a:t>40 – root</a:t>
            </a:r>
          </a:p>
          <a:p>
            <a:r>
              <a:rPr lang="en-IN" dirty="0" smtClean="0">
                <a:solidFill>
                  <a:srgbClr val="FF0000"/>
                </a:solidFill>
                <a:sym typeface="Wingdings" pitchFamily="2" charset="2"/>
              </a:rPr>
              <a:t>10,20 will be left child</a:t>
            </a:r>
          </a:p>
          <a:p>
            <a:r>
              <a:rPr lang="en-IN" dirty="0" smtClean="0">
                <a:solidFill>
                  <a:srgbClr val="FF0000"/>
                </a:solidFill>
                <a:sym typeface="Wingdings" pitchFamily="2" charset="2"/>
              </a:rPr>
              <a:t>50 will be the right child</a:t>
            </a:r>
          </a:p>
          <a:p>
            <a:endParaRPr lang="en-IN" dirty="0"/>
          </a:p>
        </p:txBody>
      </p:sp>
      <p:pic>
        <p:nvPicPr>
          <p:cNvPr id="5122" name="Picture 2"/>
          <p:cNvPicPr>
            <a:picLocks noChangeAspect="1" noChangeArrowheads="1"/>
          </p:cNvPicPr>
          <p:nvPr/>
        </p:nvPicPr>
        <p:blipFill>
          <a:blip r:embed="rId2"/>
          <a:srcRect/>
          <a:stretch>
            <a:fillRect/>
          </a:stretch>
        </p:blipFill>
        <p:spPr bwMode="auto">
          <a:xfrm>
            <a:off x="4485069" y="3725059"/>
            <a:ext cx="4248150" cy="151288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128510" y="2025007"/>
            <a:ext cx="1873250" cy="468313"/>
          </a:xfrm>
          <a:prstGeom prst="rect">
            <a:avLst/>
          </a:prstGeom>
          <a:noFill/>
          <a:ln w="9525">
            <a:noFill/>
            <a:miter lim="800000"/>
            <a:headEnd/>
            <a:tailEnd/>
          </a:ln>
          <a:effectLst/>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Objectives</a:t>
            </a:r>
            <a:endParaRPr lang="en-US" dirty="0"/>
          </a:p>
        </p:txBody>
      </p:sp>
      <p:sp>
        <p:nvSpPr>
          <p:cNvPr id="3" name="Content Placeholder 2"/>
          <p:cNvSpPr>
            <a:spLocks noGrp="1"/>
          </p:cNvSpPr>
          <p:nvPr>
            <p:ph idx="1"/>
          </p:nvPr>
        </p:nvSpPr>
        <p:spPr/>
        <p:txBody>
          <a:bodyPr/>
          <a:lstStyle/>
          <a:p>
            <a:r>
              <a:rPr lang="en-US" dirty="0" smtClean="0">
                <a:solidFill>
                  <a:schemeClr val="tx1"/>
                </a:solidFill>
              </a:rPr>
              <a:t>To learn about B-Tree, insertion and deletion operations</a:t>
            </a:r>
          </a:p>
          <a:p>
            <a:endParaRPr lang="en-US" dirty="0" smtClean="0">
              <a:solidFill>
                <a:schemeClr val="tx1"/>
              </a:solidFill>
            </a:endParaRPr>
          </a:p>
        </p:txBody>
      </p:sp>
    </p:spTree>
    <p:extLst>
      <p:ext uri="{BB962C8B-B14F-4D97-AF65-F5344CB8AC3E}">
        <p14:creationId xmlns:p14="http://schemas.microsoft.com/office/powerpoint/2010/main" val="347518162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B Tree of Order 4</a:t>
            </a:r>
            <a:endParaRPr lang="en-IN" dirty="0"/>
          </a:p>
        </p:txBody>
      </p:sp>
      <p:sp>
        <p:nvSpPr>
          <p:cNvPr id="3" name="Content Placeholder 2"/>
          <p:cNvSpPr>
            <a:spLocks noGrp="1"/>
          </p:cNvSpPr>
          <p:nvPr>
            <p:ph idx="1"/>
          </p:nvPr>
        </p:nvSpPr>
        <p:spPr>
          <a:xfrm>
            <a:off x="457200" y="1219202"/>
            <a:ext cx="3698111" cy="4906963"/>
          </a:xfrm>
        </p:spPr>
        <p:txBody>
          <a:bodyPr/>
          <a:lstStyle/>
          <a:p>
            <a:r>
              <a:rPr lang="en-IN" dirty="0" smtClean="0"/>
              <a:t>Insert 60,70</a:t>
            </a:r>
          </a:p>
          <a:p>
            <a:r>
              <a:rPr lang="en-IN" dirty="0" smtClean="0">
                <a:solidFill>
                  <a:srgbClr val="FF0000"/>
                </a:solidFill>
              </a:rPr>
              <a:t>When we insert 60 and 70 </a:t>
            </a:r>
            <a:r>
              <a:rPr lang="en-IN" dirty="0" smtClean="0">
                <a:solidFill>
                  <a:srgbClr val="FF0000"/>
                </a:solidFill>
                <a:sym typeface="Wingdings" pitchFamily="2" charset="2"/>
              </a:rPr>
              <a:t></a:t>
            </a:r>
          </a:p>
          <a:p>
            <a:r>
              <a:rPr lang="en-IN" dirty="0" smtClean="0">
                <a:sym typeface="Wingdings" pitchFamily="2" charset="2"/>
              </a:rPr>
              <a:t>When we try to insert 80, no space so this node is split into two </a:t>
            </a:r>
            <a:r>
              <a:rPr lang="en-IN" dirty="0" smtClean="0">
                <a:sym typeface="Wingdings" pitchFamily="2" charset="2"/>
              </a:rPr>
              <a:t>at median 70 by considering [50,60,70,80]</a:t>
            </a:r>
            <a:endParaRPr lang="en-IN" dirty="0" smtClean="0">
              <a:sym typeface="Wingdings" pitchFamily="2" charset="2"/>
            </a:endParaRPr>
          </a:p>
          <a:p>
            <a:r>
              <a:rPr lang="en-IN" dirty="0" smtClean="0">
                <a:solidFill>
                  <a:srgbClr val="FF0000"/>
                </a:solidFill>
                <a:sym typeface="Wingdings" pitchFamily="2" charset="2"/>
              </a:rPr>
              <a:t>70 – root</a:t>
            </a:r>
          </a:p>
          <a:p>
            <a:r>
              <a:rPr lang="en-IN" dirty="0" smtClean="0">
                <a:solidFill>
                  <a:srgbClr val="FF0000"/>
                </a:solidFill>
                <a:sym typeface="Wingdings" pitchFamily="2" charset="2"/>
              </a:rPr>
              <a:t>50,60 will be left child</a:t>
            </a:r>
          </a:p>
          <a:p>
            <a:r>
              <a:rPr lang="en-IN" dirty="0" smtClean="0">
                <a:solidFill>
                  <a:srgbClr val="FF0000"/>
                </a:solidFill>
                <a:sym typeface="Wingdings" pitchFamily="2" charset="2"/>
              </a:rPr>
              <a:t>80 will be the right child</a:t>
            </a:r>
          </a:p>
          <a:p>
            <a:endParaRPr lang="en-IN" dirty="0"/>
          </a:p>
        </p:txBody>
      </p:sp>
      <p:pic>
        <p:nvPicPr>
          <p:cNvPr id="6148" name="Picture 4"/>
          <p:cNvPicPr>
            <a:picLocks noChangeAspect="1" noChangeArrowheads="1"/>
          </p:cNvPicPr>
          <p:nvPr/>
        </p:nvPicPr>
        <p:blipFill>
          <a:blip r:embed="rId2"/>
          <a:srcRect/>
          <a:stretch>
            <a:fillRect/>
          </a:stretch>
        </p:blipFill>
        <p:spPr bwMode="auto">
          <a:xfrm>
            <a:off x="4074128" y="3470416"/>
            <a:ext cx="5069872" cy="1217331"/>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4335724" y="1722640"/>
            <a:ext cx="4484185" cy="1121340"/>
          </a:xfrm>
          <a:prstGeom prst="rect">
            <a:avLst/>
          </a:prstGeom>
          <a:noFill/>
          <a:ln w="9525">
            <a:noFill/>
            <a:miter lim="800000"/>
            <a:headEnd/>
            <a:tailEnd/>
          </a:ln>
          <a:effectLst/>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B Tree of Order 4</a:t>
            </a:r>
            <a:endParaRPr lang="en-IN" dirty="0"/>
          </a:p>
        </p:txBody>
      </p:sp>
      <p:sp>
        <p:nvSpPr>
          <p:cNvPr id="3" name="Content Placeholder 2"/>
          <p:cNvSpPr>
            <a:spLocks noGrp="1"/>
          </p:cNvSpPr>
          <p:nvPr>
            <p:ph idx="1"/>
          </p:nvPr>
        </p:nvSpPr>
        <p:spPr>
          <a:xfrm>
            <a:off x="457200" y="1219202"/>
            <a:ext cx="3698111" cy="4906963"/>
          </a:xfrm>
        </p:spPr>
        <p:txBody>
          <a:bodyPr/>
          <a:lstStyle/>
          <a:p>
            <a:r>
              <a:rPr lang="en-IN" dirty="0" smtClean="0"/>
              <a:t>Insert 30</a:t>
            </a:r>
          </a:p>
          <a:p>
            <a:r>
              <a:rPr lang="en-IN" dirty="0" smtClean="0">
                <a:solidFill>
                  <a:srgbClr val="FF0000"/>
                </a:solidFill>
              </a:rPr>
              <a:t>When we insert 30 </a:t>
            </a:r>
            <a:r>
              <a:rPr lang="en-IN" dirty="0" smtClean="0">
                <a:solidFill>
                  <a:srgbClr val="FF0000"/>
                </a:solidFill>
                <a:sym typeface="Wingdings" pitchFamily="2" charset="2"/>
              </a:rPr>
              <a:t></a:t>
            </a:r>
          </a:p>
          <a:p>
            <a:r>
              <a:rPr lang="en-IN" dirty="0" smtClean="0">
                <a:sym typeface="Wingdings" pitchFamily="2" charset="2"/>
              </a:rPr>
              <a:t>When we try to insert 35, no space so this node is split into two </a:t>
            </a:r>
            <a:r>
              <a:rPr lang="en-IN" dirty="0" smtClean="0">
                <a:sym typeface="Wingdings" pitchFamily="2" charset="2"/>
              </a:rPr>
              <a:t>at 30 by considering [10,20,30,35]</a:t>
            </a:r>
            <a:endParaRPr lang="en-IN" dirty="0" smtClean="0">
              <a:sym typeface="Wingdings" pitchFamily="2" charset="2"/>
            </a:endParaRPr>
          </a:p>
          <a:p>
            <a:r>
              <a:rPr lang="en-IN" dirty="0" smtClean="0">
                <a:solidFill>
                  <a:srgbClr val="FF0000"/>
                </a:solidFill>
                <a:sym typeface="Wingdings" pitchFamily="2" charset="2"/>
              </a:rPr>
              <a:t>30 – will </a:t>
            </a:r>
            <a:r>
              <a:rPr lang="en-IN" dirty="0" err="1" smtClean="0">
                <a:solidFill>
                  <a:srgbClr val="FF0000"/>
                </a:solidFill>
                <a:sym typeface="Wingdings" pitchFamily="2" charset="2"/>
              </a:rPr>
              <a:t>goto</a:t>
            </a:r>
            <a:r>
              <a:rPr lang="en-IN" dirty="0" smtClean="0">
                <a:solidFill>
                  <a:srgbClr val="FF0000"/>
                </a:solidFill>
                <a:sym typeface="Wingdings" pitchFamily="2" charset="2"/>
              </a:rPr>
              <a:t> root</a:t>
            </a:r>
          </a:p>
          <a:p>
            <a:r>
              <a:rPr lang="en-IN" dirty="0" smtClean="0">
                <a:solidFill>
                  <a:srgbClr val="FF0000"/>
                </a:solidFill>
                <a:sym typeface="Wingdings" pitchFamily="2" charset="2"/>
              </a:rPr>
              <a:t>10,20 will be left child</a:t>
            </a:r>
          </a:p>
          <a:p>
            <a:r>
              <a:rPr lang="en-IN" dirty="0" smtClean="0">
                <a:solidFill>
                  <a:srgbClr val="FF0000"/>
                </a:solidFill>
                <a:sym typeface="Wingdings" pitchFamily="2" charset="2"/>
              </a:rPr>
              <a:t>35 will be the right child</a:t>
            </a:r>
          </a:p>
          <a:p>
            <a:endParaRPr lang="en-IN" dirty="0"/>
          </a:p>
        </p:txBody>
      </p:sp>
      <p:pic>
        <p:nvPicPr>
          <p:cNvPr id="7170" name="Picture 2"/>
          <p:cNvPicPr>
            <a:picLocks noChangeAspect="1" noChangeArrowheads="1"/>
          </p:cNvPicPr>
          <p:nvPr/>
        </p:nvPicPr>
        <p:blipFill>
          <a:blip r:embed="rId2"/>
          <a:srcRect/>
          <a:stretch>
            <a:fillRect/>
          </a:stretch>
        </p:blipFill>
        <p:spPr bwMode="auto">
          <a:xfrm>
            <a:off x="3784895" y="1317525"/>
            <a:ext cx="5359105" cy="128677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101793" y="3130651"/>
            <a:ext cx="5483327" cy="1441349"/>
          </a:xfrm>
          <a:prstGeom prst="rect">
            <a:avLst/>
          </a:prstGeom>
          <a:noFill/>
          <a:ln w="9525">
            <a:noFill/>
            <a:miter lim="800000"/>
            <a:headEnd/>
            <a:tailEnd/>
          </a:ln>
          <a:effectLst/>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B Tree of Order 4</a:t>
            </a:r>
            <a:endParaRPr lang="en-IN" dirty="0"/>
          </a:p>
        </p:txBody>
      </p:sp>
      <p:sp>
        <p:nvSpPr>
          <p:cNvPr id="3" name="Content Placeholder 2"/>
          <p:cNvSpPr>
            <a:spLocks noGrp="1"/>
          </p:cNvSpPr>
          <p:nvPr>
            <p:ph idx="1"/>
          </p:nvPr>
        </p:nvSpPr>
        <p:spPr>
          <a:xfrm>
            <a:off x="0" y="903890"/>
            <a:ext cx="3674962" cy="5069873"/>
          </a:xfrm>
        </p:spPr>
        <p:txBody>
          <a:bodyPr/>
          <a:lstStyle/>
          <a:p>
            <a:r>
              <a:rPr lang="en-IN" sz="2000" dirty="0" smtClean="0"/>
              <a:t>Insert 5</a:t>
            </a:r>
          </a:p>
          <a:p>
            <a:r>
              <a:rPr lang="en-IN" sz="2000" dirty="0" smtClean="0">
                <a:solidFill>
                  <a:srgbClr val="FF0000"/>
                </a:solidFill>
              </a:rPr>
              <a:t>When we insert 5 </a:t>
            </a:r>
            <a:r>
              <a:rPr lang="en-IN" sz="2000" dirty="0" smtClean="0">
                <a:solidFill>
                  <a:srgbClr val="FF0000"/>
                </a:solidFill>
                <a:sym typeface="Wingdings" pitchFamily="2" charset="2"/>
              </a:rPr>
              <a:t></a:t>
            </a:r>
          </a:p>
          <a:p>
            <a:r>
              <a:rPr lang="en-IN" sz="2000" dirty="0" smtClean="0">
                <a:solidFill>
                  <a:srgbClr val="FF0000"/>
                </a:solidFill>
                <a:sym typeface="Wingdings" pitchFamily="2" charset="2"/>
              </a:rPr>
              <a:t>When we try to insert 15, </a:t>
            </a:r>
            <a:r>
              <a:rPr lang="en-IN" sz="2000" dirty="0" smtClean="0">
                <a:sym typeface="Wingdings" pitchFamily="2" charset="2"/>
              </a:rPr>
              <a:t>no space so this node is split into </a:t>
            </a:r>
            <a:r>
              <a:rPr lang="en-IN" sz="2000" dirty="0" smtClean="0">
                <a:sym typeface="Wingdings" pitchFamily="2" charset="2"/>
              </a:rPr>
              <a:t>two at 15 by considering [5,10,15,20] </a:t>
            </a:r>
            <a:endParaRPr lang="en-IN" sz="2000" dirty="0" smtClean="0">
              <a:sym typeface="Wingdings" pitchFamily="2" charset="2"/>
            </a:endParaRPr>
          </a:p>
          <a:p>
            <a:r>
              <a:rPr lang="en-IN" sz="2000" dirty="0" smtClean="0">
                <a:sym typeface="Wingdings" pitchFamily="2" charset="2"/>
              </a:rPr>
              <a:t>15 – will </a:t>
            </a:r>
            <a:r>
              <a:rPr lang="en-IN" sz="2000" dirty="0" err="1" smtClean="0">
                <a:sym typeface="Wingdings" pitchFamily="2" charset="2"/>
              </a:rPr>
              <a:t>goto</a:t>
            </a:r>
            <a:r>
              <a:rPr lang="en-IN" sz="2000" dirty="0" smtClean="0">
                <a:sym typeface="Wingdings" pitchFamily="2" charset="2"/>
              </a:rPr>
              <a:t> root</a:t>
            </a:r>
          </a:p>
          <a:p>
            <a:r>
              <a:rPr lang="en-IN" sz="2000" dirty="0" smtClean="0">
                <a:sym typeface="Wingdings" pitchFamily="2" charset="2"/>
              </a:rPr>
              <a:t>5,10 </a:t>
            </a:r>
            <a:r>
              <a:rPr lang="en-IN" sz="2000" dirty="0" smtClean="0">
                <a:sym typeface="Wingdings" pitchFamily="2" charset="2"/>
              </a:rPr>
              <a:t>will be left child</a:t>
            </a:r>
          </a:p>
          <a:p>
            <a:r>
              <a:rPr lang="en-IN" sz="2000" dirty="0" smtClean="0">
                <a:sym typeface="Wingdings" pitchFamily="2" charset="2"/>
              </a:rPr>
              <a:t>20 will be the right child</a:t>
            </a:r>
          </a:p>
          <a:p>
            <a:r>
              <a:rPr lang="en-IN" sz="2000" dirty="0" smtClean="0">
                <a:sym typeface="Wingdings" pitchFamily="2" charset="2"/>
              </a:rPr>
              <a:t>In the root no space </a:t>
            </a:r>
          </a:p>
          <a:p>
            <a:r>
              <a:rPr lang="en-IN" sz="2000" dirty="0">
                <a:solidFill>
                  <a:srgbClr val="FF0000"/>
                </a:solidFill>
                <a:sym typeface="Wingdings" pitchFamily="2" charset="2"/>
              </a:rPr>
              <a:t>When we try to insert 15, </a:t>
            </a:r>
            <a:r>
              <a:rPr lang="en-IN" sz="2000" dirty="0">
                <a:sym typeface="Wingdings" pitchFamily="2" charset="2"/>
              </a:rPr>
              <a:t>no space so this node is split into two at </a:t>
            </a:r>
            <a:r>
              <a:rPr lang="en-IN" sz="2000" dirty="0" smtClean="0">
                <a:sym typeface="Wingdings" pitchFamily="2" charset="2"/>
              </a:rPr>
              <a:t>40 </a:t>
            </a:r>
            <a:r>
              <a:rPr lang="en-IN" sz="2000" dirty="0">
                <a:sym typeface="Wingdings" pitchFamily="2" charset="2"/>
              </a:rPr>
              <a:t>by considering </a:t>
            </a:r>
            <a:r>
              <a:rPr lang="en-IN" sz="2000" dirty="0" smtClean="0">
                <a:sym typeface="Wingdings" pitchFamily="2" charset="2"/>
              </a:rPr>
              <a:t>[15,30,40,70]</a:t>
            </a:r>
            <a:endParaRPr lang="en-IN" sz="2000" dirty="0" smtClean="0">
              <a:sym typeface="Wingdings" pitchFamily="2" charset="2"/>
            </a:endParaRPr>
          </a:p>
          <a:p>
            <a:r>
              <a:rPr lang="en-IN" sz="2000" dirty="0" smtClean="0">
                <a:sym typeface="Wingdings" pitchFamily="2" charset="2"/>
              </a:rPr>
              <a:t>15, 30 – left</a:t>
            </a:r>
          </a:p>
          <a:p>
            <a:r>
              <a:rPr lang="en-IN" sz="2000" dirty="0" smtClean="0">
                <a:sym typeface="Wingdings" pitchFamily="2" charset="2"/>
              </a:rPr>
              <a:t>20 - right</a:t>
            </a:r>
          </a:p>
          <a:p>
            <a:endParaRPr lang="en-IN" sz="2000" dirty="0"/>
          </a:p>
        </p:txBody>
      </p:sp>
      <p:pic>
        <p:nvPicPr>
          <p:cNvPr id="8194" name="Picture 2"/>
          <p:cNvPicPr>
            <a:picLocks noChangeAspect="1" noChangeArrowheads="1"/>
          </p:cNvPicPr>
          <p:nvPr/>
        </p:nvPicPr>
        <p:blipFill>
          <a:blip r:embed="rId2"/>
          <a:srcRect/>
          <a:stretch>
            <a:fillRect/>
          </a:stretch>
        </p:blipFill>
        <p:spPr bwMode="auto">
          <a:xfrm>
            <a:off x="3823212" y="1278702"/>
            <a:ext cx="5089294" cy="133777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613289" y="3566429"/>
            <a:ext cx="5530711" cy="1944185"/>
          </a:xfrm>
          <a:prstGeom prst="rect">
            <a:avLst/>
          </a:prstGeom>
          <a:noFill/>
          <a:ln w="9525">
            <a:noFill/>
            <a:miter lim="800000"/>
            <a:headEnd/>
            <a:tailEnd/>
          </a:ln>
          <a:effectLst/>
        </p:spPr>
      </p:pic>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p:spPr>
        <p:txBody>
          <a:bodyPr/>
          <a:lstStyle/>
          <a:p>
            <a:pPr eaLnBrk="1" hangingPunct="1"/>
            <a:r>
              <a:rPr lang="en-US" sz="3600" smtClean="0"/>
              <a:t>Different cases for Deletion</a:t>
            </a:r>
          </a:p>
        </p:txBody>
      </p:sp>
      <p:sp>
        <p:nvSpPr>
          <p:cNvPr id="17411" name="Rectangle 3"/>
          <p:cNvSpPr>
            <a:spLocks noGrp="1" noChangeArrowheads="1"/>
          </p:cNvSpPr>
          <p:nvPr>
            <p:ph type="body" idx="1"/>
          </p:nvPr>
        </p:nvSpPr>
        <p:spPr>
          <a:xfrm>
            <a:off x="914400" y="1643063"/>
            <a:ext cx="7772400" cy="1708150"/>
          </a:xfrm>
        </p:spPr>
        <p:txBody>
          <a:bodyPr/>
          <a:lstStyle/>
          <a:p>
            <a:pPr eaLnBrk="1" hangingPunct="1"/>
            <a:r>
              <a:rPr lang="en-US" sz="2400" smtClean="0"/>
              <a:t>Case 1: </a:t>
            </a:r>
            <a:r>
              <a:rPr lang="en-US" sz="2400" b="1" smtClean="0"/>
              <a:t>The key is in a leaf , which has more than the minimum number of keys.</a:t>
            </a:r>
            <a:r>
              <a:rPr lang="en-US" sz="2400" smtClean="0"/>
              <a:t> If subset[i] has extra entries, then just delete the data</a:t>
            </a:r>
            <a:endParaRPr lang="en-US" sz="2000" smtClean="0"/>
          </a:p>
          <a:p>
            <a:pPr eaLnBrk="1" hangingPunct="1"/>
            <a:r>
              <a:rPr lang="en-US" sz="2400" smtClean="0"/>
              <a:t>Delete 21</a:t>
            </a:r>
            <a:endParaRPr lang="en-US" sz="2400" smtClean="0">
              <a:latin typeface="Courier" pitchFamily="49" charset="0"/>
            </a:endParaRPr>
          </a:p>
        </p:txBody>
      </p:sp>
      <p:sp>
        <p:nvSpPr>
          <p:cNvPr id="17412" name="Rectangle 4"/>
          <p:cNvSpPr>
            <a:spLocks noChangeArrowheads="1"/>
          </p:cNvSpPr>
          <p:nvPr/>
        </p:nvSpPr>
        <p:spPr bwMode="auto">
          <a:xfrm>
            <a:off x="681038" y="5384800"/>
            <a:ext cx="798512" cy="457200"/>
          </a:xfrm>
          <a:prstGeom prst="rect">
            <a:avLst/>
          </a:prstGeom>
          <a:noFill/>
          <a:ln w="12700">
            <a:solidFill>
              <a:schemeClr val="tx1"/>
            </a:solidFill>
            <a:miter lim="800000"/>
            <a:headEnd/>
            <a:tailEnd/>
          </a:ln>
        </p:spPr>
        <p:txBody>
          <a:bodyPr wrap="none" anchor="ctr"/>
          <a:lstStyle/>
          <a:p>
            <a:endParaRPr lang="en-US"/>
          </a:p>
        </p:txBody>
      </p:sp>
      <p:sp>
        <p:nvSpPr>
          <p:cNvPr id="17413" name="Text Box 5"/>
          <p:cNvSpPr txBox="1">
            <a:spLocks noChangeArrowheads="1"/>
          </p:cNvSpPr>
          <p:nvPr/>
        </p:nvSpPr>
        <p:spPr bwMode="auto">
          <a:xfrm>
            <a:off x="749300" y="5454650"/>
            <a:ext cx="774700"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17414" name="Rectangle 6"/>
          <p:cNvSpPr>
            <a:spLocks noChangeArrowheads="1"/>
          </p:cNvSpPr>
          <p:nvPr/>
        </p:nvSpPr>
        <p:spPr bwMode="auto">
          <a:xfrm>
            <a:off x="2736850" y="5370513"/>
            <a:ext cx="1504950" cy="457200"/>
          </a:xfrm>
          <a:prstGeom prst="rect">
            <a:avLst/>
          </a:prstGeom>
          <a:noFill/>
          <a:ln w="12700">
            <a:solidFill>
              <a:schemeClr val="tx1"/>
            </a:solidFill>
            <a:miter lim="800000"/>
            <a:headEnd/>
            <a:tailEnd/>
          </a:ln>
        </p:spPr>
        <p:txBody>
          <a:bodyPr wrap="none" anchor="ctr"/>
          <a:lstStyle/>
          <a:p>
            <a:endParaRPr lang="en-US"/>
          </a:p>
        </p:txBody>
      </p:sp>
      <p:sp>
        <p:nvSpPr>
          <p:cNvPr id="17415" name="Rectangle 7"/>
          <p:cNvSpPr>
            <a:spLocks noChangeArrowheads="1"/>
          </p:cNvSpPr>
          <p:nvPr/>
        </p:nvSpPr>
        <p:spPr bwMode="auto">
          <a:xfrm>
            <a:off x="1897063" y="5486400"/>
            <a:ext cx="727075" cy="457200"/>
          </a:xfrm>
          <a:prstGeom prst="rect">
            <a:avLst/>
          </a:prstGeom>
          <a:noFill/>
          <a:ln w="12700">
            <a:solidFill>
              <a:schemeClr val="tx1"/>
            </a:solidFill>
            <a:miter lim="800000"/>
            <a:headEnd/>
            <a:tailEnd/>
          </a:ln>
        </p:spPr>
        <p:txBody>
          <a:bodyPr wrap="none" anchor="ctr"/>
          <a:lstStyle/>
          <a:p>
            <a:endParaRPr lang="en-US"/>
          </a:p>
        </p:txBody>
      </p:sp>
      <p:sp>
        <p:nvSpPr>
          <p:cNvPr id="17416" name="Line 8"/>
          <p:cNvSpPr>
            <a:spLocks noChangeShapeType="1"/>
          </p:cNvSpPr>
          <p:nvPr/>
        </p:nvSpPr>
        <p:spPr bwMode="auto">
          <a:xfrm>
            <a:off x="2420938" y="4572000"/>
            <a:ext cx="0" cy="914400"/>
          </a:xfrm>
          <a:prstGeom prst="line">
            <a:avLst/>
          </a:prstGeom>
          <a:noFill/>
          <a:ln w="12700">
            <a:solidFill>
              <a:schemeClr val="tx1"/>
            </a:solidFill>
            <a:round/>
            <a:headEnd/>
            <a:tailEnd/>
          </a:ln>
        </p:spPr>
        <p:txBody>
          <a:bodyPr wrap="none" anchor="ctr"/>
          <a:lstStyle/>
          <a:p>
            <a:endParaRPr lang="en-IN"/>
          </a:p>
        </p:txBody>
      </p:sp>
      <p:sp>
        <p:nvSpPr>
          <p:cNvPr id="17417" name="Line 9"/>
          <p:cNvSpPr>
            <a:spLocks noChangeShapeType="1"/>
          </p:cNvSpPr>
          <p:nvPr/>
        </p:nvSpPr>
        <p:spPr bwMode="auto">
          <a:xfrm flipH="1">
            <a:off x="1089025" y="4572000"/>
            <a:ext cx="722313" cy="765175"/>
          </a:xfrm>
          <a:prstGeom prst="line">
            <a:avLst/>
          </a:prstGeom>
          <a:noFill/>
          <a:ln w="12700">
            <a:solidFill>
              <a:schemeClr val="tx1"/>
            </a:solidFill>
            <a:round/>
            <a:headEnd/>
            <a:tailEnd/>
          </a:ln>
        </p:spPr>
        <p:txBody>
          <a:bodyPr wrap="none" anchor="ctr"/>
          <a:lstStyle/>
          <a:p>
            <a:endParaRPr lang="en-IN"/>
          </a:p>
        </p:txBody>
      </p:sp>
      <p:sp>
        <p:nvSpPr>
          <p:cNvPr id="17418" name="Line 10"/>
          <p:cNvSpPr>
            <a:spLocks noChangeShapeType="1"/>
          </p:cNvSpPr>
          <p:nvPr/>
        </p:nvSpPr>
        <p:spPr bwMode="auto">
          <a:xfrm>
            <a:off x="2994025" y="4567238"/>
            <a:ext cx="385763" cy="785812"/>
          </a:xfrm>
          <a:prstGeom prst="line">
            <a:avLst/>
          </a:prstGeom>
          <a:noFill/>
          <a:ln w="12700">
            <a:solidFill>
              <a:schemeClr val="tx1"/>
            </a:solidFill>
            <a:round/>
            <a:headEnd/>
            <a:tailEnd/>
          </a:ln>
        </p:spPr>
        <p:txBody>
          <a:bodyPr wrap="none" anchor="ctr"/>
          <a:lstStyle/>
          <a:p>
            <a:endParaRPr lang="en-IN"/>
          </a:p>
        </p:txBody>
      </p:sp>
      <p:sp>
        <p:nvSpPr>
          <p:cNvPr id="17419" name="Text Box 11"/>
          <p:cNvSpPr txBox="1">
            <a:spLocks noChangeArrowheads="1"/>
          </p:cNvSpPr>
          <p:nvPr/>
        </p:nvSpPr>
        <p:spPr bwMode="auto">
          <a:xfrm>
            <a:off x="1849438" y="5532438"/>
            <a:ext cx="841375" cy="366712"/>
          </a:xfrm>
          <a:prstGeom prst="rect">
            <a:avLst/>
          </a:prstGeom>
          <a:noFill/>
          <a:ln w="12700">
            <a:noFill/>
            <a:miter lim="800000"/>
            <a:headEnd/>
            <a:tailEnd/>
          </a:ln>
        </p:spPr>
        <p:txBody>
          <a:bodyPr>
            <a:spAutoFit/>
          </a:bodyPr>
          <a:lstStyle/>
          <a:p>
            <a:r>
              <a:rPr lang="en-US">
                <a:latin typeface="Times" pitchFamily="18" charset="0"/>
              </a:rPr>
              <a:t>10,13</a:t>
            </a:r>
          </a:p>
        </p:txBody>
      </p:sp>
      <p:sp>
        <p:nvSpPr>
          <p:cNvPr id="17420" name="Text Box 12"/>
          <p:cNvSpPr txBox="1">
            <a:spLocks noChangeArrowheads="1"/>
          </p:cNvSpPr>
          <p:nvPr/>
        </p:nvSpPr>
        <p:spPr bwMode="auto">
          <a:xfrm>
            <a:off x="2851150" y="5503863"/>
            <a:ext cx="1155700" cy="366712"/>
          </a:xfrm>
          <a:prstGeom prst="rect">
            <a:avLst/>
          </a:prstGeom>
          <a:noFill/>
          <a:ln w="12700">
            <a:noFill/>
            <a:miter lim="800000"/>
            <a:headEnd/>
            <a:tailEnd/>
          </a:ln>
        </p:spPr>
        <p:txBody>
          <a:bodyPr wrap="none">
            <a:spAutoFit/>
          </a:bodyPr>
          <a:lstStyle/>
          <a:p>
            <a:r>
              <a:rPr lang="en-US">
                <a:latin typeface="Times" pitchFamily="18" charset="0"/>
              </a:rPr>
              <a:t>19, 21,  22</a:t>
            </a:r>
          </a:p>
        </p:txBody>
      </p:sp>
      <p:sp>
        <p:nvSpPr>
          <p:cNvPr id="17421" name="Rectangle 13"/>
          <p:cNvSpPr>
            <a:spLocks noChangeArrowheads="1"/>
          </p:cNvSpPr>
          <p:nvPr/>
        </p:nvSpPr>
        <p:spPr bwMode="auto">
          <a:xfrm>
            <a:off x="1758950" y="4084638"/>
            <a:ext cx="1219200" cy="457200"/>
          </a:xfrm>
          <a:prstGeom prst="rect">
            <a:avLst/>
          </a:prstGeom>
          <a:noFill/>
          <a:ln w="12700">
            <a:solidFill>
              <a:schemeClr val="tx1"/>
            </a:solidFill>
            <a:miter lim="800000"/>
            <a:headEnd/>
            <a:tailEnd/>
          </a:ln>
        </p:spPr>
        <p:txBody>
          <a:bodyPr wrap="none" anchor="ctr"/>
          <a:lstStyle/>
          <a:p>
            <a:endParaRPr lang="en-US"/>
          </a:p>
        </p:txBody>
      </p:sp>
      <p:sp>
        <p:nvSpPr>
          <p:cNvPr id="17422" name="Text Box 14"/>
          <p:cNvSpPr txBox="1">
            <a:spLocks noChangeArrowheads="1"/>
          </p:cNvSpPr>
          <p:nvPr/>
        </p:nvSpPr>
        <p:spPr bwMode="auto">
          <a:xfrm>
            <a:off x="2063750" y="4154488"/>
            <a:ext cx="812800" cy="366712"/>
          </a:xfrm>
          <a:prstGeom prst="rect">
            <a:avLst/>
          </a:prstGeom>
          <a:noFill/>
          <a:ln w="12700">
            <a:noFill/>
            <a:miter lim="800000"/>
            <a:headEnd/>
            <a:tailEnd/>
          </a:ln>
        </p:spPr>
        <p:txBody>
          <a:bodyPr wrap="none">
            <a:spAutoFit/>
          </a:bodyPr>
          <a:lstStyle/>
          <a:p>
            <a:r>
              <a:rPr lang="en-US">
                <a:latin typeface="Times" pitchFamily="18" charset="0"/>
              </a:rPr>
              <a:t>6,    17</a:t>
            </a:r>
          </a:p>
        </p:txBody>
      </p:sp>
      <p:sp>
        <p:nvSpPr>
          <p:cNvPr id="17423" name="Rectangle 15"/>
          <p:cNvSpPr>
            <a:spLocks noChangeArrowheads="1"/>
          </p:cNvSpPr>
          <p:nvPr/>
        </p:nvSpPr>
        <p:spPr bwMode="auto">
          <a:xfrm>
            <a:off x="4773613" y="5432425"/>
            <a:ext cx="798512" cy="457200"/>
          </a:xfrm>
          <a:prstGeom prst="rect">
            <a:avLst/>
          </a:prstGeom>
          <a:noFill/>
          <a:ln w="12700">
            <a:solidFill>
              <a:schemeClr val="tx1"/>
            </a:solidFill>
            <a:miter lim="800000"/>
            <a:headEnd/>
            <a:tailEnd/>
          </a:ln>
        </p:spPr>
        <p:txBody>
          <a:bodyPr wrap="none" anchor="ctr"/>
          <a:lstStyle/>
          <a:p>
            <a:endParaRPr lang="en-US"/>
          </a:p>
        </p:txBody>
      </p:sp>
      <p:sp>
        <p:nvSpPr>
          <p:cNvPr id="17424" name="Text Box 16"/>
          <p:cNvSpPr txBox="1">
            <a:spLocks noChangeArrowheads="1"/>
          </p:cNvSpPr>
          <p:nvPr/>
        </p:nvSpPr>
        <p:spPr bwMode="auto">
          <a:xfrm>
            <a:off x="4856163" y="5546725"/>
            <a:ext cx="774700"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17425" name="Rectangle 17"/>
          <p:cNvSpPr>
            <a:spLocks noChangeArrowheads="1"/>
          </p:cNvSpPr>
          <p:nvPr/>
        </p:nvSpPr>
        <p:spPr bwMode="auto">
          <a:xfrm>
            <a:off x="7573963" y="5559425"/>
            <a:ext cx="946150" cy="457200"/>
          </a:xfrm>
          <a:prstGeom prst="rect">
            <a:avLst/>
          </a:prstGeom>
          <a:noFill/>
          <a:ln w="12700">
            <a:solidFill>
              <a:schemeClr val="tx1"/>
            </a:solidFill>
            <a:miter lim="800000"/>
            <a:headEnd/>
            <a:tailEnd/>
          </a:ln>
        </p:spPr>
        <p:txBody>
          <a:bodyPr wrap="none" anchor="ctr"/>
          <a:lstStyle/>
          <a:p>
            <a:endParaRPr lang="en-US"/>
          </a:p>
        </p:txBody>
      </p:sp>
      <p:sp>
        <p:nvSpPr>
          <p:cNvPr id="17426" name="Rectangle 18"/>
          <p:cNvSpPr>
            <a:spLocks noChangeArrowheads="1"/>
          </p:cNvSpPr>
          <p:nvPr/>
        </p:nvSpPr>
        <p:spPr bwMode="auto">
          <a:xfrm>
            <a:off x="6003925" y="5578475"/>
            <a:ext cx="1036638" cy="457200"/>
          </a:xfrm>
          <a:prstGeom prst="rect">
            <a:avLst/>
          </a:prstGeom>
          <a:noFill/>
          <a:ln w="12700">
            <a:solidFill>
              <a:schemeClr val="tx1"/>
            </a:solidFill>
            <a:miter lim="800000"/>
            <a:headEnd/>
            <a:tailEnd/>
          </a:ln>
        </p:spPr>
        <p:txBody>
          <a:bodyPr wrap="none" anchor="ctr"/>
          <a:lstStyle/>
          <a:p>
            <a:endParaRPr lang="en-US"/>
          </a:p>
        </p:txBody>
      </p:sp>
      <p:sp>
        <p:nvSpPr>
          <p:cNvPr id="17427" name="Line 19"/>
          <p:cNvSpPr>
            <a:spLocks noChangeShapeType="1"/>
          </p:cNvSpPr>
          <p:nvPr/>
        </p:nvSpPr>
        <p:spPr bwMode="auto">
          <a:xfrm>
            <a:off x="6527800" y="4664075"/>
            <a:ext cx="0" cy="914400"/>
          </a:xfrm>
          <a:prstGeom prst="line">
            <a:avLst/>
          </a:prstGeom>
          <a:noFill/>
          <a:ln w="12700">
            <a:solidFill>
              <a:schemeClr val="tx1"/>
            </a:solidFill>
            <a:round/>
            <a:headEnd/>
            <a:tailEnd/>
          </a:ln>
        </p:spPr>
        <p:txBody>
          <a:bodyPr wrap="none" anchor="ctr"/>
          <a:lstStyle/>
          <a:p>
            <a:endParaRPr lang="en-IN"/>
          </a:p>
        </p:txBody>
      </p:sp>
      <p:sp>
        <p:nvSpPr>
          <p:cNvPr id="17428" name="Line 20"/>
          <p:cNvSpPr>
            <a:spLocks noChangeShapeType="1"/>
          </p:cNvSpPr>
          <p:nvPr/>
        </p:nvSpPr>
        <p:spPr bwMode="auto">
          <a:xfrm flipH="1">
            <a:off x="5195888" y="4664075"/>
            <a:ext cx="722312" cy="765175"/>
          </a:xfrm>
          <a:prstGeom prst="line">
            <a:avLst/>
          </a:prstGeom>
          <a:noFill/>
          <a:ln w="12700">
            <a:solidFill>
              <a:schemeClr val="tx1"/>
            </a:solidFill>
            <a:round/>
            <a:headEnd/>
            <a:tailEnd/>
          </a:ln>
        </p:spPr>
        <p:txBody>
          <a:bodyPr wrap="none" anchor="ctr"/>
          <a:lstStyle/>
          <a:p>
            <a:endParaRPr lang="en-IN"/>
          </a:p>
        </p:txBody>
      </p:sp>
      <p:sp>
        <p:nvSpPr>
          <p:cNvPr id="17429" name="Line 21"/>
          <p:cNvSpPr>
            <a:spLocks noChangeShapeType="1"/>
          </p:cNvSpPr>
          <p:nvPr/>
        </p:nvSpPr>
        <p:spPr bwMode="auto">
          <a:xfrm>
            <a:off x="7100888" y="4659313"/>
            <a:ext cx="800100" cy="881062"/>
          </a:xfrm>
          <a:prstGeom prst="line">
            <a:avLst/>
          </a:prstGeom>
          <a:noFill/>
          <a:ln w="12700">
            <a:solidFill>
              <a:schemeClr val="tx1"/>
            </a:solidFill>
            <a:round/>
            <a:headEnd/>
            <a:tailEnd/>
          </a:ln>
        </p:spPr>
        <p:txBody>
          <a:bodyPr wrap="none" anchor="ctr"/>
          <a:lstStyle/>
          <a:p>
            <a:endParaRPr lang="en-IN"/>
          </a:p>
        </p:txBody>
      </p:sp>
      <p:sp>
        <p:nvSpPr>
          <p:cNvPr id="17430" name="Text Box 22"/>
          <p:cNvSpPr txBox="1">
            <a:spLocks noChangeArrowheads="1"/>
          </p:cNvSpPr>
          <p:nvPr/>
        </p:nvSpPr>
        <p:spPr bwMode="auto">
          <a:xfrm>
            <a:off x="6105525" y="5613400"/>
            <a:ext cx="812800" cy="366713"/>
          </a:xfrm>
          <a:prstGeom prst="rect">
            <a:avLst/>
          </a:prstGeom>
          <a:noFill/>
          <a:ln w="12700">
            <a:noFill/>
            <a:miter lim="800000"/>
            <a:headEnd/>
            <a:tailEnd/>
          </a:ln>
        </p:spPr>
        <p:txBody>
          <a:bodyPr wrap="none">
            <a:spAutoFit/>
          </a:bodyPr>
          <a:lstStyle/>
          <a:p>
            <a:r>
              <a:rPr lang="en-US">
                <a:latin typeface="Times" pitchFamily="18" charset="0"/>
              </a:rPr>
              <a:t>10,  13</a:t>
            </a:r>
          </a:p>
        </p:txBody>
      </p:sp>
      <p:sp>
        <p:nvSpPr>
          <p:cNvPr id="17431" name="Text Box 23"/>
          <p:cNvSpPr txBox="1">
            <a:spLocks noChangeArrowheads="1"/>
          </p:cNvSpPr>
          <p:nvPr/>
        </p:nvSpPr>
        <p:spPr bwMode="auto">
          <a:xfrm>
            <a:off x="7658100" y="5618163"/>
            <a:ext cx="812800" cy="366712"/>
          </a:xfrm>
          <a:prstGeom prst="rect">
            <a:avLst/>
          </a:prstGeom>
          <a:noFill/>
          <a:ln w="12700">
            <a:noFill/>
            <a:miter lim="800000"/>
            <a:headEnd/>
            <a:tailEnd/>
          </a:ln>
        </p:spPr>
        <p:txBody>
          <a:bodyPr wrap="none">
            <a:spAutoFit/>
          </a:bodyPr>
          <a:lstStyle/>
          <a:p>
            <a:r>
              <a:rPr lang="en-US">
                <a:latin typeface="Times" pitchFamily="18" charset="0"/>
              </a:rPr>
              <a:t>19,  22</a:t>
            </a:r>
          </a:p>
        </p:txBody>
      </p:sp>
      <p:sp>
        <p:nvSpPr>
          <p:cNvPr id="17432" name="Rectangle 24"/>
          <p:cNvSpPr>
            <a:spLocks noChangeArrowheads="1"/>
          </p:cNvSpPr>
          <p:nvPr/>
        </p:nvSpPr>
        <p:spPr bwMode="auto">
          <a:xfrm>
            <a:off x="5865813" y="4176713"/>
            <a:ext cx="1219200" cy="457200"/>
          </a:xfrm>
          <a:prstGeom prst="rect">
            <a:avLst/>
          </a:prstGeom>
          <a:noFill/>
          <a:ln w="12700">
            <a:solidFill>
              <a:schemeClr val="tx1"/>
            </a:solidFill>
            <a:miter lim="800000"/>
            <a:headEnd/>
            <a:tailEnd/>
          </a:ln>
        </p:spPr>
        <p:txBody>
          <a:bodyPr wrap="none" anchor="ctr"/>
          <a:lstStyle/>
          <a:p>
            <a:endParaRPr lang="en-US"/>
          </a:p>
        </p:txBody>
      </p:sp>
      <p:sp>
        <p:nvSpPr>
          <p:cNvPr id="17433" name="Text Box 25"/>
          <p:cNvSpPr txBox="1">
            <a:spLocks noChangeArrowheads="1"/>
          </p:cNvSpPr>
          <p:nvPr/>
        </p:nvSpPr>
        <p:spPr bwMode="auto">
          <a:xfrm>
            <a:off x="6170613" y="4246563"/>
            <a:ext cx="812800" cy="366712"/>
          </a:xfrm>
          <a:prstGeom prst="rect">
            <a:avLst/>
          </a:prstGeom>
          <a:noFill/>
          <a:ln w="12700">
            <a:noFill/>
            <a:miter lim="800000"/>
            <a:headEnd/>
            <a:tailEnd/>
          </a:ln>
        </p:spPr>
        <p:txBody>
          <a:bodyPr wrap="none">
            <a:spAutoFit/>
          </a:bodyPr>
          <a:lstStyle/>
          <a:p>
            <a:r>
              <a:rPr lang="en-US">
                <a:latin typeface="Times" pitchFamily="18" charset="0"/>
              </a:rPr>
              <a:t>6,    17</a:t>
            </a:r>
          </a:p>
        </p:txBody>
      </p:sp>
      <p:sp>
        <p:nvSpPr>
          <p:cNvPr id="17434" name="AutoShape 26"/>
          <p:cNvSpPr>
            <a:spLocks noChangeArrowheads="1"/>
          </p:cNvSpPr>
          <p:nvPr/>
        </p:nvSpPr>
        <p:spPr bwMode="auto">
          <a:xfrm>
            <a:off x="3752850" y="4156075"/>
            <a:ext cx="1662113" cy="415925"/>
          </a:xfrm>
          <a:prstGeom prst="rightArrow">
            <a:avLst>
              <a:gd name="adj1" fmla="val 50000"/>
              <a:gd name="adj2" fmla="val 99905"/>
            </a:avLst>
          </a:prstGeom>
          <a:solidFill>
            <a:srgbClr val="000000"/>
          </a:solidFill>
          <a:ln w="12700">
            <a:solidFill>
              <a:schemeClr val="tx1"/>
            </a:solidFill>
            <a:miter lim="800000"/>
            <a:headEnd/>
            <a:tailEnd/>
          </a:ln>
        </p:spPr>
        <p:txBody>
          <a:bodyPr wrap="none" anchor="ctr"/>
          <a:lstStyle/>
          <a:p>
            <a:endParaRPr lang="en-US"/>
          </a:p>
        </p:txBody>
      </p:sp>
      <p:sp>
        <p:nvSpPr>
          <p:cNvPr id="17435" name="Text Box 27"/>
          <p:cNvSpPr txBox="1">
            <a:spLocks noChangeArrowheads="1"/>
          </p:cNvSpPr>
          <p:nvPr/>
        </p:nvSpPr>
        <p:spPr bwMode="auto">
          <a:xfrm>
            <a:off x="7208838" y="2824163"/>
            <a:ext cx="1066800" cy="641350"/>
          </a:xfrm>
          <a:prstGeom prst="rect">
            <a:avLst/>
          </a:prstGeom>
          <a:noFill/>
          <a:ln w="12700">
            <a:noFill/>
            <a:miter lim="800000"/>
            <a:headEnd/>
            <a:tailEnd/>
          </a:ln>
        </p:spPr>
        <p:txBody>
          <a:bodyPr wrap="none">
            <a:spAutoFit/>
          </a:bodyPr>
          <a:lstStyle/>
          <a:p>
            <a:r>
              <a:rPr lang="en-US"/>
              <a:t>MIN = 2</a:t>
            </a:r>
          </a:p>
          <a:p>
            <a:r>
              <a:rPr lang="en-US"/>
              <a:t>MAX = 4</a:t>
            </a: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277813"/>
            <a:ext cx="7772400" cy="866775"/>
          </a:xfrm>
        </p:spPr>
        <p:txBody>
          <a:bodyPr/>
          <a:lstStyle/>
          <a:p>
            <a:pPr eaLnBrk="1" hangingPunct="1"/>
            <a:r>
              <a:rPr lang="en-US" smtClean="0"/>
              <a:t>Deletion</a:t>
            </a:r>
          </a:p>
        </p:txBody>
      </p:sp>
      <p:sp>
        <p:nvSpPr>
          <p:cNvPr id="18435" name="Rectangle 3"/>
          <p:cNvSpPr>
            <a:spLocks noGrp="1" noChangeArrowheads="1"/>
          </p:cNvSpPr>
          <p:nvPr>
            <p:ph type="body" idx="1"/>
          </p:nvPr>
        </p:nvSpPr>
        <p:spPr>
          <a:xfrm>
            <a:off x="914400" y="1600200"/>
            <a:ext cx="7772400" cy="1196975"/>
          </a:xfrm>
        </p:spPr>
        <p:txBody>
          <a:bodyPr/>
          <a:lstStyle/>
          <a:p>
            <a:pPr eaLnBrk="1" hangingPunct="1">
              <a:lnSpc>
                <a:spcPct val="80000"/>
              </a:lnSpc>
            </a:pPr>
            <a:r>
              <a:rPr lang="en-US" sz="2000" dirty="0" smtClean="0"/>
              <a:t>Case 2:  Key is in a leaf which has just the minimum number of keys. If subset[i-1] has extra entries, then transfer the entry to subset[</a:t>
            </a:r>
            <a:r>
              <a:rPr lang="en-US" sz="2000" dirty="0" err="1" smtClean="0"/>
              <a:t>i</a:t>
            </a:r>
            <a:r>
              <a:rPr lang="en-US" sz="2000" dirty="0" smtClean="0"/>
              <a:t>]</a:t>
            </a:r>
          </a:p>
          <a:p>
            <a:pPr eaLnBrk="1" hangingPunct="1">
              <a:lnSpc>
                <a:spcPct val="80000"/>
              </a:lnSpc>
            </a:pPr>
            <a:r>
              <a:rPr lang="en-US" sz="2000" dirty="0" smtClean="0"/>
              <a:t>Delete 22</a:t>
            </a:r>
            <a:endParaRPr lang="en-US" sz="1700" dirty="0" smtClean="0">
              <a:latin typeface="Courier" pitchFamily="49" charset="0"/>
            </a:endParaRPr>
          </a:p>
        </p:txBody>
      </p:sp>
      <p:sp>
        <p:nvSpPr>
          <p:cNvPr id="18436" name="Rectangle 4"/>
          <p:cNvSpPr>
            <a:spLocks noChangeArrowheads="1"/>
          </p:cNvSpPr>
          <p:nvPr/>
        </p:nvSpPr>
        <p:spPr bwMode="auto">
          <a:xfrm>
            <a:off x="774700" y="5157788"/>
            <a:ext cx="836613" cy="330200"/>
          </a:xfrm>
          <a:prstGeom prst="rect">
            <a:avLst/>
          </a:prstGeom>
          <a:noFill/>
          <a:ln w="12700">
            <a:solidFill>
              <a:schemeClr val="tx1"/>
            </a:solidFill>
            <a:miter lim="800000"/>
            <a:headEnd/>
            <a:tailEnd/>
          </a:ln>
        </p:spPr>
        <p:txBody>
          <a:bodyPr wrap="none" anchor="ctr"/>
          <a:lstStyle/>
          <a:p>
            <a:endParaRPr lang="en-US"/>
          </a:p>
        </p:txBody>
      </p:sp>
      <p:sp>
        <p:nvSpPr>
          <p:cNvPr id="18437" name="Text Box 5"/>
          <p:cNvSpPr txBox="1">
            <a:spLocks noChangeArrowheads="1"/>
          </p:cNvSpPr>
          <p:nvPr/>
        </p:nvSpPr>
        <p:spPr bwMode="auto">
          <a:xfrm>
            <a:off x="836613" y="5118100"/>
            <a:ext cx="814387"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18438" name="Rectangle 6"/>
          <p:cNvSpPr>
            <a:spLocks noChangeArrowheads="1"/>
          </p:cNvSpPr>
          <p:nvPr/>
        </p:nvSpPr>
        <p:spPr bwMode="auto">
          <a:xfrm>
            <a:off x="3313113" y="5218113"/>
            <a:ext cx="1125537" cy="328612"/>
          </a:xfrm>
          <a:prstGeom prst="rect">
            <a:avLst/>
          </a:prstGeom>
          <a:noFill/>
          <a:ln w="12700">
            <a:solidFill>
              <a:schemeClr val="tx1"/>
            </a:solidFill>
            <a:miter lim="800000"/>
            <a:headEnd/>
            <a:tailEnd/>
          </a:ln>
        </p:spPr>
        <p:txBody>
          <a:bodyPr wrap="none" anchor="ctr"/>
          <a:lstStyle/>
          <a:p>
            <a:pPr algn="ctr"/>
            <a:endParaRPr lang="en-US"/>
          </a:p>
        </p:txBody>
      </p:sp>
      <p:sp>
        <p:nvSpPr>
          <p:cNvPr id="18439" name="Rectangle 7"/>
          <p:cNvSpPr>
            <a:spLocks noChangeArrowheads="1"/>
          </p:cNvSpPr>
          <p:nvPr/>
        </p:nvSpPr>
        <p:spPr bwMode="auto">
          <a:xfrm>
            <a:off x="1724025" y="5246688"/>
            <a:ext cx="1500188" cy="269875"/>
          </a:xfrm>
          <a:prstGeom prst="rect">
            <a:avLst/>
          </a:prstGeom>
          <a:noFill/>
          <a:ln w="12700">
            <a:solidFill>
              <a:schemeClr val="tx1"/>
            </a:solidFill>
            <a:miter lim="800000"/>
            <a:headEnd/>
            <a:tailEnd/>
          </a:ln>
        </p:spPr>
        <p:txBody>
          <a:bodyPr wrap="none" anchor="ctr"/>
          <a:lstStyle/>
          <a:p>
            <a:endParaRPr lang="en-US"/>
          </a:p>
        </p:txBody>
      </p:sp>
      <p:sp>
        <p:nvSpPr>
          <p:cNvPr id="18440" name="Line 8"/>
          <p:cNvSpPr>
            <a:spLocks noChangeShapeType="1"/>
          </p:cNvSpPr>
          <p:nvPr/>
        </p:nvSpPr>
        <p:spPr bwMode="auto">
          <a:xfrm>
            <a:off x="2359025" y="4572000"/>
            <a:ext cx="0" cy="658813"/>
          </a:xfrm>
          <a:prstGeom prst="line">
            <a:avLst/>
          </a:prstGeom>
          <a:noFill/>
          <a:ln w="12700">
            <a:solidFill>
              <a:schemeClr val="tx1"/>
            </a:solidFill>
            <a:round/>
            <a:headEnd/>
            <a:tailEnd/>
          </a:ln>
        </p:spPr>
        <p:txBody>
          <a:bodyPr wrap="none" anchor="ctr"/>
          <a:lstStyle/>
          <a:p>
            <a:endParaRPr lang="en-IN"/>
          </a:p>
        </p:txBody>
      </p:sp>
      <p:sp>
        <p:nvSpPr>
          <p:cNvPr id="18441" name="Line 9"/>
          <p:cNvSpPr>
            <a:spLocks noChangeShapeType="1"/>
          </p:cNvSpPr>
          <p:nvPr/>
        </p:nvSpPr>
        <p:spPr bwMode="auto">
          <a:xfrm flipH="1">
            <a:off x="1146175" y="4572000"/>
            <a:ext cx="758825" cy="552450"/>
          </a:xfrm>
          <a:prstGeom prst="line">
            <a:avLst/>
          </a:prstGeom>
          <a:noFill/>
          <a:ln w="12700">
            <a:solidFill>
              <a:schemeClr val="tx1"/>
            </a:solidFill>
            <a:round/>
            <a:headEnd/>
            <a:tailEnd/>
          </a:ln>
        </p:spPr>
        <p:txBody>
          <a:bodyPr wrap="none" anchor="ctr"/>
          <a:lstStyle/>
          <a:p>
            <a:endParaRPr lang="en-IN"/>
          </a:p>
        </p:txBody>
      </p:sp>
      <p:sp>
        <p:nvSpPr>
          <p:cNvPr id="18442" name="Line 10"/>
          <p:cNvSpPr>
            <a:spLocks noChangeShapeType="1"/>
          </p:cNvSpPr>
          <p:nvPr/>
        </p:nvSpPr>
        <p:spPr bwMode="auto">
          <a:xfrm>
            <a:off x="2871788" y="4560888"/>
            <a:ext cx="850900" cy="642937"/>
          </a:xfrm>
          <a:prstGeom prst="line">
            <a:avLst/>
          </a:prstGeom>
          <a:noFill/>
          <a:ln w="12700">
            <a:solidFill>
              <a:schemeClr val="tx1"/>
            </a:solidFill>
            <a:round/>
            <a:headEnd/>
            <a:tailEnd/>
          </a:ln>
        </p:spPr>
        <p:txBody>
          <a:bodyPr wrap="none" anchor="ctr"/>
          <a:lstStyle/>
          <a:p>
            <a:endParaRPr lang="en-IN"/>
          </a:p>
        </p:txBody>
      </p:sp>
      <p:sp>
        <p:nvSpPr>
          <p:cNvPr id="18443" name="Text Box 11"/>
          <p:cNvSpPr txBox="1">
            <a:spLocks noChangeArrowheads="1"/>
          </p:cNvSpPr>
          <p:nvPr/>
        </p:nvSpPr>
        <p:spPr bwMode="auto">
          <a:xfrm>
            <a:off x="1768475" y="5194300"/>
            <a:ext cx="1528763" cy="369888"/>
          </a:xfrm>
          <a:prstGeom prst="rect">
            <a:avLst/>
          </a:prstGeom>
          <a:noFill/>
          <a:ln w="12700">
            <a:noFill/>
            <a:miter lim="800000"/>
            <a:headEnd/>
            <a:tailEnd/>
          </a:ln>
        </p:spPr>
        <p:txBody>
          <a:bodyPr>
            <a:spAutoFit/>
          </a:bodyPr>
          <a:lstStyle/>
          <a:p>
            <a:r>
              <a:rPr lang="en-US">
                <a:latin typeface="Times" pitchFamily="18" charset="0"/>
              </a:rPr>
              <a:t>10,  12, 15</a:t>
            </a:r>
          </a:p>
        </p:txBody>
      </p:sp>
      <p:sp>
        <p:nvSpPr>
          <p:cNvPr id="18444" name="Text Box 12"/>
          <p:cNvSpPr txBox="1">
            <a:spLocks noChangeArrowheads="1"/>
          </p:cNvSpPr>
          <p:nvPr/>
        </p:nvSpPr>
        <p:spPr bwMode="auto">
          <a:xfrm>
            <a:off x="3389313" y="5207000"/>
            <a:ext cx="1147762" cy="366713"/>
          </a:xfrm>
          <a:prstGeom prst="rect">
            <a:avLst/>
          </a:prstGeom>
          <a:noFill/>
          <a:ln w="12700">
            <a:noFill/>
            <a:miter lim="800000"/>
            <a:headEnd/>
            <a:tailEnd/>
          </a:ln>
        </p:spPr>
        <p:txBody>
          <a:bodyPr>
            <a:spAutoFit/>
          </a:bodyPr>
          <a:lstStyle/>
          <a:p>
            <a:r>
              <a:rPr lang="en-US">
                <a:latin typeface="Times" pitchFamily="18" charset="0"/>
              </a:rPr>
              <a:t>19,22</a:t>
            </a:r>
          </a:p>
        </p:txBody>
      </p:sp>
      <p:sp>
        <p:nvSpPr>
          <p:cNvPr id="18445" name="Rectangle 13"/>
          <p:cNvSpPr>
            <a:spLocks noChangeArrowheads="1"/>
          </p:cNvSpPr>
          <p:nvPr/>
        </p:nvSpPr>
        <p:spPr bwMode="auto">
          <a:xfrm>
            <a:off x="1757363" y="4221163"/>
            <a:ext cx="1277937" cy="328612"/>
          </a:xfrm>
          <a:prstGeom prst="rect">
            <a:avLst/>
          </a:prstGeom>
          <a:noFill/>
          <a:ln w="12700">
            <a:solidFill>
              <a:schemeClr val="tx1"/>
            </a:solidFill>
            <a:miter lim="800000"/>
            <a:headEnd/>
            <a:tailEnd/>
          </a:ln>
        </p:spPr>
        <p:txBody>
          <a:bodyPr wrap="none" anchor="ctr"/>
          <a:lstStyle/>
          <a:p>
            <a:endParaRPr lang="en-US"/>
          </a:p>
        </p:txBody>
      </p:sp>
      <p:sp>
        <p:nvSpPr>
          <p:cNvPr id="18446" name="Text Box 14"/>
          <p:cNvSpPr txBox="1">
            <a:spLocks noChangeArrowheads="1"/>
          </p:cNvSpPr>
          <p:nvPr/>
        </p:nvSpPr>
        <p:spPr bwMode="auto">
          <a:xfrm>
            <a:off x="2033588" y="4270375"/>
            <a:ext cx="812800" cy="366713"/>
          </a:xfrm>
          <a:prstGeom prst="rect">
            <a:avLst/>
          </a:prstGeom>
          <a:noFill/>
          <a:ln w="12700">
            <a:noFill/>
            <a:miter lim="800000"/>
            <a:headEnd/>
            <a:tailEnd/>
          </a:ln>
        </p:spPr>
        <p:txBody>
          <a:bodyPr wrap="none">
            <a:spAutoFit/>
          </a:bodyPr>
          <a:lstStyle/>
          <a:p>
            <a:r>
              <a:rPr lang="en-US">
                <a:latin typeface="Times" pitchFamily="18" charset="0"/>
              </a:rPr>
              <a:t>6,    17</a:t>
            </a:r>
          </a:p>
        </p:txBody>
      </p:sp>
      <p:sp>
        <p:nvSpPr>
          <p:cNvPr id="18447" name="Rectangle 15"/>
          <p:cNvSpPr>
            <a:spLocks noChangeArrowheads="1"/>
          </p:cNvSpPr>
          <p:nvPr/>
        </p:nvSpPr>
        <p:spPr bwMode="auto">
          <a:xfrm>
            <a:off x="4929188" y="5119688"/>
            <a:ext cx="836612" cy="328612"/>
          </a:xfrm>
          <a:prstGeom prst="rect">
            <a:avLst/>
          </a:prstGeom>
          <a:noFill/>
          <a:ln w="12700">
            <a:solidFill>
              <a:schemeClr val="tx1"/>
            </a:solidFill>
            <a:miter lim="800000"/>
            <a:headEnd/>
            <a:tailEnd/>
          </a:ln>
        </p:spPr>
        <p:txBody>
          <a:bodyPr wrap="none" anchor="ctr"/>
          <a:lstStyle/>
          <a:p>
            <a:endParaRPr lang="en-US"/>
          </a:p>
        </p:txBody>
      </p:sp>
      <p:sp>
        <p:nvSpPr>
          <p:cNvPr id="18448" name="Text Box 16"/>
          <p:cNvSpPr txBox="1">
            <a:spLocks noChangeArrowheads="1"/>
          </p:cNvSpPr>
          <p:nvPr/>
        </p:nvSpPr>
        <p:spPr bwMode="auto">
          <a:xfrm>
            <a:off x="4991100" y="5108575"/>
            <a:ext cx="814388"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18449" name="Rectangle 17"/>
          <p:cNvSpPr>
            <a:spLocks noChangeArrowheads="1"/>
          </p:cNvSpPr>
          <p:nvPr/>
        </p:nvSpPr>
        <p:spPr bwMode="auto">
          <a:xfrm>
            <a:off x="7218363" y="5208588"/>
            <a:ext cx="1254125" cy="330200"/>
          </a:xfrm>
          <a:prstGeom prst="rect">
            <a:avLst/>
          </a:prstGeom>
          <a:noFill/>
          <a:ln w="12700">
            <a:solidFill>
              <a:schemeClr val="tx1"/>
            </a:solidFill>
            <a:miter lim="800000"/>
            <a:headEnd/>
            <a:tailEnd/>
          </a:ln>
        </p:spPr>
        <p:txBody>
          <a:bodyPr wrap="none" anchor="ctr"/>
          <a:lstStyle/>
          <a:p>
            <a:endParaRPr lang="en-US"/>
          </a:p>
        </p:txBody>
      </p:sp>
      <p:sp>
        <p:nvSpPr>
          <p:cNvPr id="18450" name="Rectangle 18"/>
          <p:cNvSpPr>
            <a:spLocks noChangeArrowheads="1"/>
          </p:cNvSpPr>
          <p:nvPr/>
        </p:nvSpPr>
        <p:spPr bwMode="auto">
          <a:xfrm>
            <a:off x="6037263" y="5222875"/>
            <a:ext cx="1136650" cy="328613"/>
          </a:xfrm>
          <a:prstGeom prst="rect">
            <a:avLst/>
          </a:prstGeom>
          <a:noFill/>
          <a:ln w="12700">
            <a:solidFill>
              <a:schemeClr val="tx1"/>
            </a:solidFill>
            <a:miter lim="800000"/>
            <a:headEnd/>
            <a:tailEnd/>
          </a:ln>
        </p:spPr>
        <p:txBody>
          <a:bodyPr wrap="none" anchor="ctr"/>
          <a:lstStyle/>
          <a:p>
            <a:endParaRPr lang="en-US"/>
          </a:p>
        </p:txBody>
      </p:sp>
      <p:sp>
        <p:nvSpPr>
          <p:cNvPr id="18451" name="Line 19"/>
          <p:cNvSpPr>
            <a:spLocks noChangeShapeType="1"/>
          </p:cNvSpPr>
          <p:nvPr/>
        </p:nvSpPr>
        <p:spPr bwMode="auto">
          <a:xfrm>
            <a:off x="6513513" y="4562475"/>
            <a:ext cx="0" cy="660400"/>
          </a:xfrm>
          <a:prstGeom prst="line">
            <a:avLst/>
          </a:prstGeom>
          <a:noFill/>
          <a:ln w="12700">
            <a:solidFill>
              <a:schemeClr val="tx1"/>
            </a:solidFill>
            <a:round/>
            <a:headEnd/>
            <a:tailEnd/>
          </a:ln>
        </p:spPr>
        <p:txBody>
          <a:bodyPr wrap="none" anchor="ctr"/>
          <a:lstStyle/>
          <a:p>
            <a:endParaRPr lang="en-IN"/>
          </a:p>
        </p:txBody>
      </p:sp>
      <p:sp>
        <p:nvSpPr>
          <p:cNvPr id="18452" name="Line 20"/>
          <p:cNvSpPr>
            <a:spLocks noChangeShapeType="1"/>
          </p:cNvSpPr>
          <p:nvPr/>
        </p:nvSpPr>
        <p:spPr bwMode="auto">
          <a:xfrm flipH="1">
            <a:off x="5300663" y="4562475"/>
            <a:ext cx="758825" cy="552450"/>
          </a:xfrm>
          <a:prstGeom prst="line">
            <a:avLst/>
          </a:prstGeom>
          <a:noFill/>
          <a:ln w="12700">
            <a:solidFill>
              <a:schemeClr val="tx1"/>
            </a:solidFill>
            <a:round/>
            <a:headEnd/>
            <a:tailEnd/>
          </a:ln>
        </p:spPr>
        <p:txBody>
          <a:bodyPr wrap="none" anchor="ctr"/>
          <a:lstStyle/>
          <a:p>
            <a:endParaRPr lang="en-IN"/>
          </a:p>
        </p:txBody>
      </p:sp>
      <p:sp>
        <p:nvSpPr>
          <p:cNvPr id="18453" name="Line 21"/>
          <p:cNvSpPr>
            <a:spLocks noChangeShapeType="1"/>
          </p:cNvSpPr>
          <p:nvPr/>
        </p:nvSpPr>
        <p:spPr bwMode="auto">
          <a:xfrm>
            <a:off x="6723063" y="4541838"/>
            <a:ext cx="1200150" cy="652462"/>
          </a:xfrm>
          <a:prstGeom prst="line">
            <a:avLst/>
          </a:prstGeom>
          <a:noFill/>
          <a:ln w="12700">
            <a:solidFill>
              <a:schemeClr val="tx1"/>
            </a:solidFill>
            <a:round/>
            <a:headEnd/>
            <a:tailEnd/>
          </a:ln>
        </p:spPr>
        <p:txBody>
          <a:bodyPr wrap="none" anchor="ctr"/>
          <a:lstStyle/>
          <a:p>
            <a:endParaRPr lang="en-IN"/>
          </a:p>
        </p:txBody>
      </p:sp>
      <p:sp>
        <p:nvSpPr>
          <p:cNvPr id="18454" name="Text Box 22"/>
          <p:cNvSpPr txBox="1">
            <a:spLocks noChangeArrowheads="1"/>
          </p:cNvSpPr>
          <p:nvPr/>
        </p:nvSpPr>
        <p:spPr bwMode="auto">
          <a:xfrm>
            <a:off x="6215063" y="5180013"/>
            <a:ext cx="812800" cy="366712"/>
          </a:xfrm>
          <a:prstGeom prst="rect">
            <a:avLst/>
          </a:prstGeom>
          <a:noFill/>
          <a:ln w="12700">
            <a:noFill/>
            <a:miter lim="800000"/>
            <a:headEnd/>
            <a:tailEnd/>
          </a:ln>
        </p:spPr>
        <p:txBody>
          <a:bodyPr wrap="none">
            <a:spAutoFit/>
          </a:bodyPr>
          <a:lstStyle/>
          <a:p>
            <a:r>
              <a:rPr lang="en-US">
                <a:latin typeface="Times" pitchFamily="18" charset="0"/>
              </a:rPr>
              <a:t>10,  12</a:t>
            </a:r>
          </a:p>
        </p:txBody>
      </p:sp>
      <p:sp>
        <p:nvSpPr>
          <p:cNvPr id="18455" name="Text Box 23"/>
          <p:cNvSpPr txBox="1">
            <a:spLocks noChangeArrowheads="1"/>
          </p:cNvSpPr>
          <p:nvPr/>
        </p:nvSpPr>
        <p:spPr bwMode="auto">
          <a:xfrm>
            <a:off x="7316788" y="5191125"/>
            <a:ext cx="812800" cy="366713"/>
          </a:xfrm>
          <a:prstGeom prst="rect">
            <a:avLst/>
          </a:prstGeom>
          <a:noFill/>
          <a:ln w="12700">
            <a:noFill/>
            <a:miter lim="800000"/>
            <a:headEnd/>
            <a:tailEnd/>
          </a:ln>
        </p:spPr>
        <p:txBody>
          <a:bodyPr wrap="none">
            <a:spAutoFit/>
          </a:bodyPr>
          <a:lstStyle/>
          <a:p>
            <a:r>
              <a:rPr lang="en-US">
                <a:latin typeface="Times" pitchFamily="18" charset="0"/>
              </a:rPr>
              <a:t>17,  19</a:t>
            </a:r>
          </a:p>
        </p:txBody>
      </p:sp>
      <p:sp>
        <p:nvSpPr>
          <p:cNvPr id="18456" name="Rectangle 24"/>
          <p:cNvSpPr>
            <a:spLocks noChangeArrowheads="1"/>
          </p:cNvSpPr>
          <p:nvPr/>
        </p:nvSpPr>
        <p:spPr bwMode="auto">
          <a:xfrm>
            <a:off x="5911850" y="4211638"/>
            <a:ext cx="1277938" cy="330200"/>
          </a:xfrm>
          <a:prstGeom prst="rect">
            <a:avLst/>
          </a:prstGeom>
          <a:noFill/>
          <a:ln w="12700">
            <a:solidFill>
              <a:schemeClr val="tx1"/>
            </a:solidFill>
            <a:miter lim="800000"/>
            <a:headEnd/>
            <a:tailEnd/>
          </a:ln>
        </p:spPr>
        <p:txBody>
          <a:bodyPr wrap="none" anchor="ctr"/>
          <a:lstStyle/>
          <a:p>
            <a:endParaRPr lang="en-US"/>
          </a:p>
        </p:txBody>
      </p:sp>
      <p:sp>
        <p:nvSpPr>
          <p:cNvPr id="18457" name="Text Box 25"/>
          <p:cNvSpPr txBox="1">
            <a:spLocks noChangeArrowheads="1"/>
          </p:cNvSpPr>
          <p:nvPr/>
        </p:nvSpPr>
        <p:spPr bwMode="auto">
          <a:xfrm>
            <a:off x="6188075" y="4262438"/>
            <a:ext cx="812800" cy="366712"/>
          </a:xfrm>
          <a:prstGeom prst="rect">
            <a:avLst/>
          </a:prstGeom>
          <a:noFill/>
          <a:ln w="12700">
            <a:noFill/>
            <a:miter lim="800000"/>
            <a:headEnd/>
            <a:tailEnd/>
          </a:ln>
        </p:spPr>
        <p:txBody>
          <a:bodyPr wrap="none">
            <a:spAutoFit/>
          </a:bodyPr>
          <a:lstStyle/>
          <a:p>
            <a:r>
              <a:rPr lang="en-US">
                <a:latin typeface="Times" pitchFamily="18" charset="0"/>
              </a:rPr>
              <a:t>6,    15</a:t>
            </a:r>
          </a:p>
        </p:txBody>
      </p:sp>
      <p:sp>
        <p:nvSpPr>
          <p:cNvPr id="18458" name="AutoShape 26"/>
          <p:cNvSpPr>
            <a:spLocks noChangeArrowheads="1"/>
          </p:cNvSpPr>
          <p:nvPr/>
        </p:nvSpPr>
        <p:spPr bwMode="auto">
          <a:xfrm>
            <a:off x="3725863" y="4383088"/>
            <a:ext cx="1682750" cy="273050"/>
          </a:xfrm>
          <a:prstGeom prst="rightArrow">
            <a:avLst>
              <a:gd name="adj1" fmla="val 50000"/>
              <a:gd name="adj2" fmla="val 154070"/>
            </a:avLst>
          </a:prstGeom>
          <a:solidFill>
            <a:srgbClr val="000000"/>
          </a:solidFill>
          <a:ln w="12700">
            <a:solidFill>
              <a:schemeClr val="tx1"/>
            </a:solidFill>
            <a:miter lim="800000"/>
            <a:headEnd/>
            <a:tailEnd/>
          </a:ln>
        </p:spPr>
        <p:txBody>
          <a:bodyPr wrap="none" anchor="ctr"/>
          <a:lstStyle/>
          <a:p>
            <a:endParaRPr lang="en-US"/>
          </a:p>
        </p:txBody>
      </p:sp>
      <p:sp>
        <p:nvSpPr>
          <p:cNvPr id="18459" name="Text Box 28"/>
          <p:cNvSpPr txBox="1">
            <a:spLocks noChangeArrowheads="1"/>
          </p:cNvSpPr>
          <p:nvPr/>
        </p:nvSpPr>
        <p:spPr bwMode="auto">
          <a:xfrm>
            <a:off x="7208838" y="2824163"/>
            <a:ext cx="1066800" cy="641350"/>
          </a:xfrm>
          <a:prstGeom prst="rect">
            <a:avLst/>
          </a:prstGeom>
          <a:noFill/>
          <a:ln w="12700">
            <a:noFill/>
            <a:miter lim="800000"/>
            <a:headEnd/>
            <a:tailEnd/>
          </a:ln>
        </p:spPr>
        <p:txBody>
          <a:bodyPr wrap="none">
            <a:spAutoFit/>
          </a:bodyPr>
          <a:lstStyle/>
          <a:p>
            <a:r>
              <a:rPr lang="en-US"/>
              <a:t>MIN = 2</a:t>
            </a:r>
          </a:p>
          <a:p>
            <a:r>
              <a:rPr lang="en-US"/>
              <a:t>MAX = 4</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Deletion </a:t>
            </a:r>
            <a:r>
              <a:rPr lang="en-US" sz="3400" smtClean="0"/>
              <a:t>(cont.)</a:t>
            </a:r>
          </a:p>
        </p:txBody>
      </p:sp>
      <p:sp>
        <p:nvSpPr>
          <p:cNvPr id="20483" name="Rectangle 3"/>
          <p:cNvSpPr>
            <a:spLocks noGrp="1" noChangeArrowheads="1"/>
          </p:cNvSpPr>
          <p:nvPr>
            <p:ph type="body" idx="1"/>
          </p:nvPr>
        </p:nvSpPr>
        <p:spPr>
          <a:xfrm>
            <a:off x="914400" y="1600200"/>
            <a:ext cx="7772400" cy="2068513"/>
          </a:xfrm>
        </p:spPr>
        <p:txBody>
          <a:bodyPr/>
          <a:lstStyle/>
          <a:p>
            <a:pPr eaLnBrk="1" hangingPunct="1"/>
            <a:r>
              <a:rPr lang="en-US" smtClean="0"/>
              <a:t>Case 3: If subset[i+1] has extra entries, then transfer  the entry to subset[i] </a:t>
            </a:r>
            <a:r>
              <a:rPr lang="en-US" sz="2000" smtClean="0"/>
              <a:t>(</a:t>
            </a:r>
            <a:r>
              <a:rPr lang="en-US" sz="2200" smtClean="0"/>
              <a:t>Similar to Case 2)</a:t>
            </a:r>
          </a:p>
          <a:p>
            <a:pPr eaLnBrk="1" hangingPunct="1"/>
            <a:r>
              <a:rPr lang="en-US" smtClean="0"/>
              <a:t>Delete 13</a:t>
            </a:r>
            <a:endParaRPr lang="en-US" smtClean="0">
              <a:latin typeface="Courier" pitchFamily="49" charset="0"/>
            </a:endParaRPr>
          </a:p>
        </p:txBody>
      </p:sp>
      <p:sp>
        <p:nvSpPr>
          <p:cNvPr id="20484" name="Rectangle 27"/>
          <p:cNvSpPr>
            <a:spLocks noChangeArrowheads="1"/>
          </p:cNvSpPr>
          <p:nvPr/>
        </p:nvSpPr>
        <p:spPr bwMode="auto">
          <a:xfrm>
            <a:off x="681038" y="5384800"/>
            <a:ext cx="798512" cy="457200"/>
          </a:xfrm>
          <a:prstGeom prst="rect">
            <a:avLst/>
          </a:prstGeom>
          <a:noFill/>
          <a:ln w="12700">
            <a:solidFill>
              <a:schemeClr val="tx1"/>
            </a:solidFill>
            <a:miter lim="800000"/>
            <a:headEnd/>
            <a:tailEnd/>
          </a:ln>
        </p:spPr>
        <p:txBody>
          <a:bodyPr wrap="none" anchor="ctr"/>
          <a:lstStyle/>
          <a:p>
            <a:endParaRPr lang="en-US"/>
          </a:p>
        </p:txBody>
      </p:sp>
      <p:sp>
        <p:nvSpPr>
          <p:cNvPr id="20485" name="Text Box 28"/>
          <p:cNvSpPr txBox="1">
            <a:spLocks noChangeArrowheads="1"/>
          </p:cNvSpPr>
          <p:nvPr/>
        </p:nvSpPr>
        <p:spPr bwMode="auto">
          <a:xfrm>
            <a:off x="749300" y="5454650"/>
            <a:ext cx="774700"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20486" name="Rectangle 29"/>
          <p:cNvSpPr>
            <a:spLocks noChangeArrowheads="1"/>
          </p:cNvSpPr>
          <p:nvPr/>
        </p:nvSpPr>
        <p:spPr bwMode="auto">
          <a:xfrm>
            <a:off x="2767013" y="5445125"/>
            <a:ext cx="1290637" cy="457200"/>
          </a:xfrm>
          <a:prstGeom prst="rect">
            <a:avLst/>
          </a:prstGeom>
          <a:noFill/>
          <a:ln w="12700">
            <a:solidFill>
              <a:schemeClr val="tx1"/>
            </a:solidFill>
            <a:miter lim="800000"/>
            <a:headEnd/>
            <a:tailEnd/>
          </a:ln>
        </p:spPr>
        <p:txBody>
          <a:bodyPr wrap="none" anchor="ctr"/>
          <a:lstStyle/>
          <a:p>
            <a:endParaRPr lang="en-US"/>
          </a:p>
        </p:txBody>
      </p:sp>
      <p:sp>
        <p:nvSpPr>
          <p:cNvPr id="20487" name="Rectangle 30"/>
          <p:cNvSpPr>
            <a:spLocks noChangeArrowheads="1"/>
          </p:cNvSpPr>
          <p:nvPr/>
        </p:nvSpPr>
        <p:spPr bwMode="auto">
          <a:xfrm>
            <a:off x="1897063" y="5486400"/>
            <a:ext cx="727075" cy="457200"/>
          </a:xfrm>
          <a:prstGeom prst="rect">
            <a:avLst/>
          </a:prstGeom>
          <a:noFill/>
          <a:ln w="12700">
            <a:solidFill>
              <a:schemeClr val="tx1"/>
            </a:solidFill>
            <a:miter lim="800000"/>
            <a:headEnd/>
            <a:tailEnd/>
          </a:ln>
        </p:spPr>
        <p:txBody>
          <a:bodyPr wrap="none" anchor="ctr"/>
          <a:lstStyle/>
          <a:p>
            <a:endParaRPr lang="en-US"/>
          </a:p>
        </p:txBody>
      </p:sp>
      <p:sp>
        <p:nvSpPr>
          <p:cNvPr id="20488" name="Line 31"/>
          <p:cNvSpPr>
            <a:spLocks noChangeShapeType="1"/>
          </p:cNvSpPr>
          <p:nvPr/>
        </p:nvSpPr>
        <p:spPr bwMode="auto">
          <a:xfrm>
            <a:off x="2420938" y="4572000"/>
            <a:ext cx="0" cy="914400"/>
          </a:xfrm>
          <a:prstGeom prst="line">
            <a:avLst/>
          </a:prstGeom>
          <a:noFill/>
          <a:ln w="12700">
            <a:solidFill>
              <a:schemeClr val="tx1"/>
            </a:solidFill>
            <a:round/>
            <a:headEnd/>
            <a:tailEnd/>
          </a:ln>
        </p:spPr>
        <p:txBody>
          <a:bodyPr wrap="none" anchor="ctr"/>
          <a:lstStyle/>
          <a:p>
            <a:endParaRPr lang="en-IN"/>
          </a:p>
        </p:txBody>
      </p:sp>
      <p:sp>
        <p:nvSpPr>
          <p:cNvPr id="20489" name="Line 32"/>
          <p:cNvSpPr>
            <a:spLocks noChangeShapeType="1"/>
          </p:cNvSpPr>
          <p:nvPr/>
        </p:nvSpPr>
        <p:spPr bwMode="auto">
          <a:xfrm flipH="1">
            <a:off x="1089025" y="4572000"/>
            <a:ext cx="722313" cy="765175"/>
          </a:xfrm>
          <a:prstGeom prst="line">
            <a:avLst/>
          </a:prstGeom>
          <a:noFill/>
          <a:ln w="12700">
            <a:solidFill>
              <a:schemeClr val="tx1"/>
            </a:solidFill>
            <a:round/>
            <a:headEnd/>
            <a:tailEnd/>
          </a:ln>
        </p:spPr>
        <p:txBody>
          <a:bodyPr wrap="none" anchor="ctr"/>
          <a:lstStyle/>
          <a:p>
            <a:endParaRPr lang="en-IN"/>
          </a:p>
        </p:txBody>
      </p:sp>
      <p:sp>
        <p:nvSpPr>
          <p:cNvPr id="20490" name="Line 33"/>
          <p:cNvSpPr>
            <a:spLocks noChangeShapeType="1"/>
          </p:cNvSpPr>
          <p:nvPr/>
        </p:nvSpPr>
        <p:spPr bwMode="auto">
          <a:xfrm>
            <a:off x="2994025" y="4567238"/>
            <a:ext cx="385763" cy="785812"/>
          </a:xfrm>
          <a:prstGeom prst="line">
            <a:avLst/>
          </a:prstGeom>
          <a:noFill/>
          <a:ln w="12700">
            <a:solidFill>
              <a:schemeClr val="tx1"/>
            </a:solidFill>
            <a:round/>
            <a:headEnd/>
            <a:tailEnd/>
          </a:ln>
        </p:spPr>
        <p:txBody>
          <a:bodyPr wrap="none" anchor="ctr"/>
          <a:lstStyle/>
          <a:p>
            <a:endParaRPr lang="en-IN"/>
          </a:p>
        </p:txBody>
      </p:sp>
      <p:sp>
        <p:nvSpPr>
          <p:cNvPr id="20491" name="Text Box 34"/>
          <p:cNvSpPr txBox="1">
            <a:spLocks noChangeArrowheads="1"/>
          </p:cNvSpPr>
          <p:nvPr/>
        </p:nvSpPr>
        <p:spPr bwMode="auto">
          <a:xfrm>
            <a:off x="1849438" y="5532438"/>
            <a:ext cx="841375" cy="366712"/>
          </a:xfrm>
          <a:prstGeom prst="rect">
            <a:avLst/>
          </a:prstGeom>
          <a:noFill/>
          <a:ln w="12700">
            <a:noFill/>
            <a:miter lim="800000"/>
            <a:headEnd/>
            <a:tailEnd/>
          </a:ln>
        </p:spPr>
        <p:txBody>
          <a:bodyPr>
            <a:spAutoFit/>
          </a:bodyPr>
          <a:lstStyle/>
          <a:p>
            <a:r>
              <a:rPr lang="en-US">
                <a:latin typeface="Times" pitchFamily="18" charset="0"/>
              </a:rPr>
              <a:t>10,13</a:t>
            </a:r>
          </a:p>
        </p:txBody>
      </p:sp>
      <p:sp>
        <p:nvSpPr>
          <p:cNvPr id="20492" name="Text Box 35"/>
          <p:cNvSpPr txBox="1">
            <a:spLocks noChangeArrowheads="1"/>
          </p:cNvSpPr>
          <p:nvPr/>
        </p:nvSpPr>
        <p:spPr bwMode="auto">
          <a:xfrm>
            <a:off x="2851150" y="5503863"/>
            <a:ext cx="1155700" cy="366712"/>
          </a:xfrm>
          <a:prstGeom prst="rect">
            <a:avLst/>
          </a:prstGeom>
          <a:noFill/>
          <a:ln w="12700">
            <a:noFill/>
            <a:miter lim="800000"/>
            <a:headEnd/>
            <a:tailEnd/>
          </a:ln>
        </p:spPr>
        <p:txBody>
          <a:bodyPr wrap="none">
            <a:spAutoFit/>
          </a:bodyPr>
          <a:lstStyle/>
          <a:p>
            <a:r>
              <a:rPr lang="en-US">
                <a:latin typeface="Times" pitchFamily="18" charset="0"/>
              </a:rPr>
              <a:t>19, 21,  22</a:t>
            </a:r>
          </a:p>
        </p:txBody>
      </p:sp>
      <p:sp>
        <p:nvSpPr>
          <p:cNvPr id="20493" name="Rectangle 36"/>
          <p:cNvSpPr>
            <a:spLocks noChangeArrowheads="1"/>
          </p:cNvSpPr>
          <p:nvPr/>
        </p:nvSpPr>
        <p:spPr bwMode="auto">
          <a:xfrm>
            <a:off x="1758950" y="4084638"/>
            <a:ext cx="1219200" cy="457200"/>
          </a:xfrm>
          <a:prstGeom prst="rect">
            <a:avLst/>
          </a:prstGeom>
          <a:noFill/>
          <a:ln w="12700">
            <a:solidFill>
              <a:schemeClr val="tx1"/>
            </a:solidFill>
            <a:miter lim="800000"/>
            <a:headEnd/>
            <a:tailEnd/>
          </a:ln>
        </p:spPr>
        <p:txBody>
          <a:bodyPr wrap="none" anchor="ctr"/>
          <a:lstStyle/>
          <a:p>
            <a:endParaRPr lang="en-US"/>
          </a:p>
        </p:txBody>
      </p:sp>
      <p:sp>
        <p:nvSpPr>
          <p:cNvPr id="20494" name="Text Box 37"/>
          <p:cNvSpPr txBox="1">
            <a:spLocks noChangeArrowheads="1"/>
          </p:cNvSpPr>
          <p:nvPr/>
        </p:nvSpPr>
        <p:spPr bwMode="auto">
          <a:xfrm>
            <a:off x="2063750" y="4154488"/>
            <a:ext cx="812800" cy="366712"/>
          </a:xfrm>
          <a:prstGeom prst="rect">
            <a:avLst/>
          </a:prstGeom>
          <a:noFill/>
          <a:ln w="12700">
            <a:noFill/>
            <a:miter lim="800000"/>
            <a:headEnd/>
            <a:tailEnd/>
          </a:ln>
        </p:spPr>
        <p:txBody>
          <a:bodyPr wrap="none">
            <a:spAutoFit/>
          </a:bodyPr>
          <a:lstStyle/>
          <a:p>
            <a:r>
              <a:rPr lang="en-US">
                <a:latin typeface="Times" pitchFamily="18" charset="0"/>
              </a:rPr>
              <a:t>6,    17</a:t>
            </a:r>
          </a:p>
        </p:txBody>
      </p:sp>
      <p:sp>
        <p:nvSpPr>
          <p:cNvPr id="20495" name="Rectangle 38"/>
          <p:cNvSpPr>
            <a:spLocks noChangeArrowheads="1"/>
          </p:cNvSpPr>
          <p:nvPr/>
        </p:nvSpPr>
        <p:spPr bwMode="auto">
          <a:xfrm>
            <a:off x="4787900" y="5476875"/>
            <a:ext cx="798513" cy="457200"/>
          </a:xfrm>
          <a:prstGeom prst="rect">
            <a:avLst/>
          </a:prstGeom>
          <a:noFill/>
          <a:ln w="12700">
            <a:solidFill>
              <a:schemeClr val="tx1"/>
            </a:solidFill>
            <a:miter lim="800000"/>
            <a:headEnd/>
            <a:tailEnd/>
          </a:ln>
        </p:spPr>
        <p:txBody>
          <a:bodyPr wrap="none" anchor="ctr"/>
          <a:lstStyle/>
          <a:p>
            <a:endParaRPr lang="en-US"/>
          </a:p>
        </p:txBody>
      </p:sp>
      <p:sp>
        <p:nvSpPr>
          <p:cNvPr id="20496" name="Text Box 39"/>
          <p:cNvSpPr txBox="1">
            <a:spLocks noChangeArrowheads="1"/>
          </p:cNvSpPr>
          <p:nvPr/>
        </p:nvSpPr>
        <p:spPr bwMode="auto">
          <a:xfrm>
            <a:off x="4856163" y="5546725"/>
            <a:ext cx="774700"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20497" name="Rectangle 40"/>
          <p:cNvSpPr>
            <a:spLocks noChangeArrowheads="1"/>
          </p:cNvSpPr>
          <p:nvPr/>
        </p:nvSpPr>
        <p:spPr bwMode="auto">
          <a:xfrm>
            <a:off x="7573963" y="5559425"/>
            <a:ext cx="946150" cy="457200"/>
          </a:xfrm>
          <a:prstGeom prst="rect">
            <a:avLst/>
          </a:prstGeom>
          <a:noFill/>
          <a:ln w="12700">
            <a:solidFill>
              <a:schemeClr val="tx1"/>
            </a:solidFill>
            <a:miter lim="800000"/>
            <a:headEnd/>
            <a:tailEnd/>
          </a:ln>
        </p:spPr>
        <p:txBody>
          <a:bodyPr wrap="none" anchor="ctr"/>
          <a:lstStyle/>
          <a:p>
            <a:endParaRPr lang="en-US"/>
          </a:p>
        </p:txBody>
      </p:sp>
      <p:sp>
        <p:nvSpPr>
          <p:cNvPr id="20498" name="Rectangle 41"/>
          <p:cNvSpPr>
            <a:spLocks noChangeArrowheads="1"/>
          </p:cNvSpPr>
          <p:nvPr/>
        </p:nvSpPr>
        <p:spPr bwMode="auto">
          <a:xfrm>
            <a:off x="6003925" y="5578475"/>
            <a:ext cx="1036638" cy="457200"/>
          </a:xfrm>
          <a:prstGeom prst="rect">
            <a:avLst/>
          </a:prstGeom>
          <a:noFill/>
          <a:ln w="12700">
            <a:solidFill>
              <a:schemeClr val="tx1"/>
            </a:solidFill>
            <a:miter lim="800000"/>
            <a:headEnd/>
            <a:tailEnd/>
          </a:ln>
        </p:spPr>
        <p:txBody>
          <a:bodyPr wrap="none" anchor="ctr"/>
          <a:lstStyle/>
          <a:p>
            <a:endParaRPr lang="en-US"/>
          </a:p>
        </p:txBody>
      </p:sp>
      <p:sp>
        <p:nvSpPr>
          <p:cNvPr id="20499" name="Line 42"/>
          <p:cNvSpPr>
            <a:spLocks noChangeShapeType="1"/>
          </p:cNvSpPr>
          <p:nvPr/>
        </p:nvSpPr>
        <p:spPr bwMode="auto">
          <a:xfrm>
            <a:off x="6527800" y="4664075"/>
            <a:ext cx="0" cy="914400"/>
          </a:xfrm>
          <a:prstGeom prst="line">
            <a:avLst/>
          </a:prstGeom>
          <a:noFill/>
          <a:ln w="12700">
            <a:solidFill>
              <a:schemeClr val="tx1"/>
            </a:solidFill>
            <a:round/>
            <a:headEnd/>
            <a:tailEnd/>
          </a:ln>
        </p:spPr>
        <p:txBody>
          <a:bodyPr wrap="none" anchor="ctr"/>
          <a:lstStyle/>
          <a:p>
            <a:endParaRPr lang="en-IN"/>
          </a:p>
        </p:txBody>
      </p:sp>
      <p:sp>
        <p:nvSpPr>
          <p:cNvPr id="20500" name="Line 43"/>
          <p:cNvSpPr>
            <a:spLocks noChangeShapeType="1"/>
          </p:cNvSpPr>
          <p:nvPr/>
        </p:nvSpPr>
        <p:spPr bwMode="auto">
          <a:xfrm flipH="1">
            <a:off x="5195888" y="4664075"/>
            <a:ext cx="722312" cy="765175"/>
          </a:xfrm>
          <a:prstGeom prst="line">
            <a:avLst/>
          </a:prstGeom>
          <a:noFill/>
          <a:ln w="12700">
            <a:solidFill>
              <a:schemeClr val="tx1"/>
            </a:solidFill>
            <a:round/>
            <a:headEnd/>
            <a:tailEnd/>
          </a:ln>
        </p:spPr>
        <p:txBody>
          <a:bodyPr wrap="none" anchor="ctr"/>
          <a:lstStyle/>
          <a:p>
            <a:endParaRPr lang="en-IN"/>
          </a:p>
        </p:txBody>
      </p:sp>
      <p:sp>
        <p:nvSpPr>
          <p:cNvPr id="20501" name="Line 44"/>
          <p:cNvSpPr>
            <a:spLocks noChangeShapeType="1"/>
          </p:cNvSpPr>
          <p:nvPr/>
        </p:nvSpPr>
        <p:spPr bwMode="auto">
          <a:xfrm>
            <a:off x="7100888" y="4659313"/>
            <a:ext cx="800100" cy="881062"/>
          </a:xfrm>
          <a:prstGeom prst="line">
            <a:avLst/>
          </a:prstGeom>
          <a:noFill/>
          <a:ln w="12700">
            <a:solidFill>
              <a:schemeClr val="tx1"/>
            </a:solidFill>
            <a:round/>
            <a:headEnd/>
            <a:tailEnd/>
          </a:ln>
        </p:spPr>
        <p:txBody>
          <a:bodyPr wrap="none" anchor="ctr"/>
          <a:lstStyle/>
          <a:p>
            <a:endParaRPr lang="en-IN"/>
          </a:p>
        </p:txBody>
      </p:sp>
      <p:sp>
        <p:nvSpPr>
          <p:cNvPr id="20502" name="Text Box 45"/>
          <p:cNvSpPr txBox="1">
            <a:spLocks noChangeArrowheads="1"/>
          </p:cNvSpPr>
          <p:nvPr/>
        </p:nvSpPr>
        <p:spPr bwMode="auto">
          <a:xfrm>
            <a:off x="6105525" y="5613400"/>
            <a:ext cx="812800" cy="366713"/>
          </a:xfrm>
          <a:prstGeom prst="rect">
            <a:avLst/>
          </a:prstGeom>
          <a:noFill/>
          <a:ln w="12700">
            <a:noFill/>
            <a:miter lim="800000"/>
            <a:headEnd/>
            <a:tailEnd/>
          </a:ln>
        </p:spPr>
        <p:txBody>
          <a:bodyPr wrap="none">
            <a:spAutoFit/>
          </a:bodyPr>
          <a:lstStyle/>
          <a:p>
            <a:r>
              <a:rPr lang="en-US">
                <a:latin typeface="Times" pitchFamily="18" charset="0"/>
              </a:rPr>
              <a:t>10,  17</a:t>
            </a:r>
          </a:p>
        </p:txBody>
      </p:sp>
      <p:sp>
        <p:nvSpPr>
          <p:cNvPr id="20503" name="Text Box 46"/>
          <p:cNvSpPr txBox="1">
            <a:spLocks noChangeArrowheads="1"/>
          </p:cNvSpPr>
          <p:nvPr/>
        </p:nvSpPr>
        <p:spPr bwMode="auto">
          <a:xfrm>
            <a:off x="7658100" y="5618163"/>
            <a:ext cx="812800" cy="366712"/>
          </a:xfrm>
          <a:prstGeom prst="rect">
            <a:avLst/>
          </a:prstGeom>
          <a:noFill/>
          <a:ln w="12700">
            <a:noFill/>
            <a:miter lim="800000"/>
            <a:headEnd/>
            <a:tailEnd/>
          </a:ln>
        </p:spPr>
        <p:txBody>
          <a:bodyPr wrap="none">
            <a:spAutoFit/>
          </a:bodyPr>
          <a:lstStyle/>
          <a:p>
            <a:r>
              <a:rPr lang="en-US">
                <a:latin typeface="Times" pitchFamily="18" charset="0"/>
              </a:rPr>
              <a:t>21,  22</a:t>
            </a:r>
          </a:p>
        </p:txBody>
      </p:sp>
      <p:sp>
        <p:nvSpPr>
          <p:cNvPr id="20504" name="Rectangle 47"/>
          <p:cNvSpPr>
            <a:spLocks noChangeArrowheads="1"/>
          </p:cNvSpPr>
          <p:nvPr/>
        </p:nvSpPr>
        <p:spPr bwMode="auto">
          <a:xfrm>
            <a:off x="5865813" y="4176713"/>
            <a:ext cx="1219200" cy="457200"/>
          </a:xfrm>
          <a:prstGeom prst="rect">
            <a:avLst/>
          </a:prstGeom>
          <a:noFill/>
          <a:ln w="12700">
            <a:solidFill>
              <a:schemeClr val="tx1"/>
            </a:solidFill>
            <a:miter lim="800000"/>
            <a:headEnd/>
            <a:tailEnd/>
          </a:ln>
        </p:spPr>
        <p:txBody>
          <a:bodyPr wrap="none" anchor="ctr"/>
          <a:lstStyle/>
          <a:p>
            <a:endParaRPr lang="en-US"/>
          </a:p>
        </p:txBody>
      </p:sp>
      <p:sp>
        <p:nvSpPr>
          <p:cNvPr id="20505" name="Text Box 48"/>
          <p:cNvSpPr txBox="1">
            <a:spLocks noChangeArrowheads="1"/>
          </p:cNvSpPr>
          <p:nvPr/>
        </p:nvSpPr>
        <p:spPr bwMode="auto">
          <a:xfrm>
            <a:off x="6170613" y="4246563"/>
            <a:ext cx="812800" cy="366712"/>
          </a:xfrm>
          <a:prstGeom prst="rect">
            <a:avLst/>
          </a:prstGeom>
          <a:noFill/>
          <a:ln w="12700">
            <a:noFill/>
            <a:miter lim="800000"/>
            <a:headEnd/>
            <a:tailEnd/>
          </a:ln>
        </p:spPr>
        <p:txBody>
          <a:bodyPr wrap="none">
            <a:spAutoFit/>
          </a:bodyPr>
          <a:lstStyle/>
          <a:p>
            <a:r>
              <a:rPr lang="en-US">
                <a:latin typeface="Times" pitchFamily="18" charset="0"/>
              </a:rPr>
              <a:t>6,    19</a:t>
            </a:r>
          </a:p>
        </p:txBody>
      </p:sp>
      <p:sp>
        <p:nvSpPr>
          <p:cNvPr id="20506" name="AutoShape 49"/>
          <p:cNvSpPr>
            <a:spLocks noChangeArrowheads="1"/>
          </p:cNvSpPr>
          <p:nvPr/>
        </p:nvSpPr>
        <p:spPr bwMode="auto">
          <a:xfrm>
            <a:off x="3752850" y="4156075"/>
            <a:ext cx="1662113" cy="415925"/>
          </a:xfrm>
          <a:prstGeom prst="rightArrow">
            <a:avLst>
              <a:gd name="adj1" fmla="val 50000"/>
              <a:gd name="adj2" fmla="val 99905"/>
            </a:avLst>
          </a:prstGeom>
          <a:solidFill>
            <a:srgbClr val="000000"/>
          </a:solidFill>
          <a:ln w="12700">
            <a:solidFill>
              <a:schemeClr val="tx1"/>
            </a:solidFill>
            <a:miter lim="800000"/>
            <a:headEnd/>
            <a:tailEnd/>
          </a:ln>
        </p:spPr>
        <p:txBody>
          <a:bodyPr wrap="none" anchor="ctr"/>
          <a:lstStyle/>
          <a:p>
            <a:endParaRPr lang="en-US"/>
          </a:p>
        </p:txBody>
      </p:sp>
      <p:sp>
        <p:nvSpPr>
          <p:cNvPr id="20507" name="Text Box 50"/>
          <p:cNvSpPr txBox="1">
            <a:spLocks noChangeArrowheads="1"/>
          </p:cNvSpPr>
          <p:nvPr/>
        </p:nvSpPr>
        <p:spPr bwMode="auto">
          <a:xfrm>
            <a:off x="7208838" y="2824163"/>
            <a:ext cx="1066800" cy="641350"/>
          </a:xfrm>
          <a:prstGeom prst="rect">
            <a:avLst/>
          </a:prstGeom>
          <a:noFill/>
          <a:ln w="12700">
            <a:noFill/>
            <a:miter lim="800000"/>
            <a:headEnd/>
            <a:tailEnd/>
          </a:ln>
        </p:spPr>
        <p:txBody>
          <a:bodyPr wrap="none">
            <a:spAutoFit/>
          </a:bodyPr>
          <a:lstStyle/>
          <a:p>
            <a:r>
              <a:rPr lang="en-US"/>
              <a:t>MIN = 2</a:t>
            </a:r>
          </a:p>
          <a:p>
            <a:r>
              <a:rPr lang="en-US"/>
              <a:t>MAX = 4</a:t>
            </a: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Deletion </a:t>
            </a:r>
            <a:r>
              <a:rPr lang="en-US" sz="3400" smtClean="0"/>
              <a:t>(cont.)</a:t>
            </a:r>
          </a:p>
        </p:txBody>
      </p:sp>
      <p:sp>
        <p:nvSpPr>
          <p:cNvPr id="21507" name="Rectangle 3"/>
          <p:cNvSpPr>
            <a:spLocks noGrp="1" noChangeArrowheads="1"/>
          </p:cNvSpPr>
          <p:nvPr>
            <p:ph type="body" idx="1"/>
          </p:nvPr>
        </p:nvSpPr>
        <p:spPr>
          <a:xfrm>
            <a:off x="584200" y="1196975"/>
            <a:ext cx="8380413" cy="1735138"/>
          </a:xfrm>
        </p:spPr>
        <p:txBody>
          <a:bodyPr/>
          <a:lstStyle/>
          <a:p>
            <a:pPr eaLnBrk="1" hangingPunct="1"/>
            <a:r>
              <a:rPr lang="en-US" dirty="0" smtClean="0"/>
              <a:t>Case 4: </a:t>
            </a:r>
            <a:r>
              <a:rPr lang="en-US" b="1" dirty="0" smtClean="0"/>
              <a:t>The key is in a leaf and the leaf and its siblings have just the minimum number of keys.</a:t>
            </a:r>
            <a:r>
              <a:rPr lang="en-US" dirty="0" smtClean="0"/>
              <a:t> Combine subset[</a:t>
            </a:r>
            <a:r>
              <a:rPr lang="en-US" dirty="0" err="1" smtClean="0"/>
              <a:t>i</a:t>
            </a:r>
            <a:r>
              <a:rPr lang="en-US" dirty="0" smtClean="0"/>
              <a:t>] with subset[i-1]</a:t>
            </a:r>
            <a:endParaRPr lang="en-US" sz="2400" dirty="0" smtClean="0"/>
          </a:p>
        </p:txBody>
      </p:sp>
      <p:sp>
        <p:nvSpPr>
          <p:cNvPr id="21508" name="Rectangle 27"/>
          <p:cNvSpPr>
            <a:spLocks noChangeArrowheads="1"/>
          </p:cNvSpPr>
          <p:nvPr/>
        </p:nvSpPr>
        <p:spPr bwMode="auto">
          <a:xfrm>
            <a:off x="593725" y="5073650"/>
            <a:ext cx="798513" cy="457200"/>
          </a:xfrm>
          <a:prstGeom prst="rect">
            <a:avLst/>
          </a:prstGeom>
          <a:noFill/>
          <a:ln w="12700">
            <a:solidFill>
              <a:schemeClr val="tx1"/>
            </a:solidFill>
            <a:miter lim="800000"/>
            <a:headEnd/>
            <a:tailEnd/>
          </a:ln>
        </p:spPr>
        <p:txBody>
          <a:bodyPr wrap="none" anchor="ctr"/>
          <a:lstStyle/>
          <a:p>
            <a:endParaRPr lang="en-US"/>
          </a:p>
        </p:txBody>
      </p:sp>
      <p:sp>
        <p:nvSpPr>
          <p:cNvPr id="21509" name="Text Box 28"/>
          <p:cNvSpPr txBox="1">
            <a:spLocks noChangeArrowheads="1"/>
          </p:cNvSpPr>
          <p:nvPr/>
        </p:nvSpPr>
        <p:spPr bwMode="auto">
          <a:xfrm>
            <a:off x="661988" y="5203825"/>
            <a:ext cx="774700"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21510" name="Rectangle 29"/>
          <p:cNvSpPr>
            <a:spLocks noChangeArrowheads="1"/>
          </p:cNvSpPr>
          <p:nvPr/>
        </p:nvSpPr>
        <p:spPr bwMode="auto">
          <a:xfrm>
            <a:off x="3379788" y="5186363"/>
            <a:ext cx="623887" cy="457200"/>
          </a:xfrm>
          <a:prstGeom prst="rect">
            <a:avLst/>
          </a:prstGeom>
          <a:noFill/>
          <a:ln w="12700">
            <a:solidFill>
              <a:schemeClr val="tx1"/>
            </a:solidFill>
            <a:miter lim="800000"/>
            <a:headEnd/>
            <a:tailEnd/>
          </a:ln>
        </p:spPr>
        <p:txBody>
          <a:bodyPr wrap="none" anchor="ctr"/>
          <a:lstStyle/>
          <a:p>
            <a:endParaRPr lang="en-US"/>
          </a:p>
        </p:txBody>
      </p:sp>
      <p:sp>
        <p:nvSpPr>
          <p:cNvPr id="21511" name="Rectangle 30"/>
          <p:cNvSpPr>
            <a:spLocks noChangeArrowheads="1"/>
          </p:cNvSpPr>
          <p:nvPr/>
        </p:nvSpPr>
        <p:spPr bwMode="auto">
          <a:xfrm>
            <a:off x="1809750" y="5205413"/>
            <a:ext cx="1084263" cy="457200"/>
          </a:xfrm>
          <a:prstGeom prst="rect">
            <a:avLst/>
          </a:prstGeom>
          <a:noFill/>
          <a:ln w="12700">
            <a:solidFill>
              <a:schemeClr val="tx1"/>
            </a:solidFill>
            <a:miter lim="800000"/>
            <a:headEnd/>
            <a:tailEnd/>
          </a:ln>
        </p:spPr>
        <p:txBody>
          <a:bodyPr wrap="none" anchor="ctr"/>
          <a:lstStyle/>
          <a:p>
            <a:endParaRPr lang="en-US"/>
          </a:p>
        </p:txBody>
      </p:sp>
      <p:sp>
        <p:nvSpPr>
          <p:cNvPr id="21512" name="Line 31"/>
          <p:cNvSpPr>
            <a:spLocks noChangeShapeType="1"/>
          </p:cNvSpPr>
          <p:nvPr/>
        </p:nvSpPr>
        <p:spPr bwMode="auto">
          <a:xfrm>
            <a:off x="2333625" y="4291013"/>
            <a:ext cx="0" cy="914400"/>
          </a:xfrm>
          <a:prstGeom prst="line">
            <a:avLst/>
          </a:prstGeom>
          <a:noFill/>
          <a:ln w="12700">
            <a:solidFill>
              <a:schemeClr val="tx1"/>
            </a:solidFill>
            <a:round/>
            <a:headEnd/>
            <a:tailEnd/>
          </a:ln>
        </p:spPr>
        <p:txBody>
          <a:bodyPr wrap="none" anchor="ctr"/>
          <a:lstStyle/>
          <a:p>
            <a:endParaRPr lang="en-IN"/>
          </a:p>
        </p:txBody>
      </p:sp>
      <p:sp>
        <p:nvSpPr>
          <p:cNvPr id="21513" name="Line 32"/>
          <p:cNvSpPr>
            <a:spLocks noChangeShapeType="1"/>
          </p:cNvSpPr>
          <p:nvPr/>
        </p:nvSpPr>
        <p:spPr bwMode="auto">
          <a:xfrm flipH="1">
            <a:off x="1001713" y="4291013"/>
            <a:ext cx="722312" cy="765175"/>
          </a:xfrm>
          <a:prstGeom prst="line">
            <a:avLst/>
          </a:prstGeom>
          <a:noFill/>
          <a:ln w="12700">
            <a:solidFill>
              <a:schemeClr val="tx1"/>
            </a:solidFill>
            <a:round/>
            <a:headEnd/>
            <a:tailEnd/>
          </a:ln>
        </p:spPr>
        <p:txBody>
          <a:bodyPr wrap="none" anchor="ctr"/>
          <a:lstStyle/>
          <a:p>
            <a:endParaRPr lang="en-IN"/>
          </a:p>
        </p:txBody>
      </p:sp>
      <p:sp>
        <p:nvSpPr>
          <p:cNvPr id="21514" name="Line 33"/>
          <p:cNvSpPr>
            <a:spLocks noChangeShapeType="1"/>
          </p:cNvSpPr>
          <p:nvPr/>
        </p:nvSpPr>
        <p:spPr bwMode="auto">
          <a:xfrm>
            <a:off x="2906713" y="4286250"/>
            <a:ext cx="800100" cy="881063"/>
          </a:xfrm>
          <a:prstGeom prst="line">
            <a:avLst/>
          </a:prstGeom>
          <a:noFill/>
          <a:ln w="12700">
            <a:solidFill>
              <a:schemeClr val="tx1"/>
            </a:solidFill>
            <a:round/>
            <a:headEnd/>
            <a:tailEnd/>
          </a:ln>
        </p:spPr>
        <p:txBody>
          <a:bodyPr wrap="none" anchor="ctr"/>
          <a:lstStyle/>
          <a:p>
            <a:endParaRPr lang="en-IN"/>
          </a:p>
        </p:txBody>
      </p:sp>
      <p:sp>
        <p:nvSpPr>
          <p:cNvPr id="21515" name="Text Box 34"/>
          <p:cNvSpPr txBox="1">
            <a:spLocks noChangeArrowheads="1"/>
          </p:cNvSpPr>
          <p:nvPr/>
        </p:nvSpPr>
        <p:spPr bwMode="auto">
          <a:xfrm>
            <a:off x="2005013" y="5281613"/>
            <a:ext cx="812800" cy="366712"/>
          </a:xfrm>
          <a:prstGeom prst="rect">
            <a:avLst/>
          </a:prstGeom>
          <a:noFill/>
          <a:ln w="12700">
            <a:noFill/>
            <a:miter lim="800000"/>
            <a:headEnd/>
            <a:tailEnd/>
          </a:ln>
        </p:spPr>
        <p:txBody>
          <a:bodyPr wrap="none">
            <a:spAutoFit/>
          </a:bodyPr>
          <a:lstStyle/>
          <a:p>
            <a:r>
              <a:rPr lang="en-US">
                <a:latin typeface="Times" pitchFamily="18" charset="0"/>
              </a:rPr>
              <a:t>10,  12</a:t>
            </a:r>
          </a:p>
        </p:txBody>
      </p:sp>
      <p:sp>
        <p:nvSpPr>
          <p:cNvPr id="21516" name="Text Box 35"/>
          <p:cNvSpPr txBox="1">
            <a:spLocks noChangeArrowheads="1"/>
          </p:cNvSpPr>
          <p:nvPr/>
        </p:nvSpPr>
        <p:spPr bwMode="auto">
          <a:xfrm>
            <a:off x="3335338" y="5275263"/>
            <a:ext cx="698500" cy="366712"/>
          </a:xfrm>
          <a:prstGeom prst="rect">
            <a:avLst/>
          </a:prstGeom>
          <a:noFill/>
          <a:ln w="12700">
            <a:noFill/>
            <a:miter lim="800000"/>
            <a:headEnd/>
            <a:tailEnd/>
          </a:ln>
        </p:spPr>
        <p:txBody>
          <a:bodyPr wrap="none">
            <a:spAutoFit/>
          </a:bodyPr>
          <a:lstStyle/>
          <a:p>
            <a:r>
              <a:rPr lang="en-US">
                <a:latin typeface="Times" pitchFamily="18" charset="0"/>
              </a:rPr>
              <a:t>19,22</a:t>
            </a:r>
          </a:p>
        </p:txBody>
      </p:sp>
      <p:sp>
        <p:nvSpPr>
          <p:cNvPr id="21517" name="Rectangle 36"/>
          <p:cNvSpPr>
            <a:spLocks noChangeArrowheads="1"/>
          </p:cNvSpPr>
          <p:nvPr/>
        </p:nvSpPr>
        <p:spPr bwMode="auto">
          <a:xfrm>
            <a:off x="1671638" y="3833813"/>
            <a:ext cx="1219200" cy="457200"/>
          </a:xfrm>
          <a:prstGeom prst="rect">
            <a:avLst/>
          </a:prstGeom>
          <a:noFill/>
          <a:ln w="12700">
            <a:solidFill>
              <a:schemeClr val="tx1"/>
            </a:solidFill>
            <a:miter lim="800000"/>
            <a:headEnd/>
            <a:tailEnd/>
          </a:ln>
        </p:spPr>
        <p:txBody>
          <a:bodyPr wrap="none" anchor="ctr"/>
          <a:lstStyle/>
          <a:p>
            <a:endParaRPr lang="en-US"/>
          </a:p>
        </p:txBody>
      </p:sp>
      <p:sp>
        <p:nvSpPr>
          <p:cNvPr id="21518" name="Text Box 37"/>
          <p:cNvSpPr txBox="1">
            <a:spLocks noChangeArrowheads="1"/>
          </p:cNvSpPr>
          <p:nvPr/>
        </p:nvSpPr>
        <p:spPr bwMode="auto">
          <a:xfrm>
            <a:off x="1976438" y="3903663"/>
            <a:ext cx="812800" cy="366712"/>
          </a:xfrm>
          <a:prstGeom prst="rect">
            <a:avLst/>
          </a:prstGeom>
          <a:noFill/>
          <a:ln w="12700">
            <a:noFill/>
            <a:miter lim="800000"/>
            <a:headEnd/>
            <a:tailEnd/>
          </a:ln>
        </p:spPr>
        <p:txBody>
          <a:bodyPr wrap="none">
            <a:spAutoFit/>
          </a:bodyPr>
          <a:lstStyle/>
          <a:p>
            <a:r>
              <a:rPr lang="en-US">
                <a:latin typeface="Times" pitchFamily="18" charset="0"/>
              </a:rPr>
              <a:t>6,    17</a:t>
            </a:r>
          </a:p>
        </p:txBody>
      </p:sp>
      <p:sp>
        <p:nvSpPr>
          <p:cNvPr id="21519" name="Rectangle 38"/>
          <p:cNvSpPr>
            <a:spLocks noChangeArrowheads="1"/>
          </p:cNvSpPr>
          <p:nvPr/>
        </p:nvSpPr>
        <p:spPr bwMode="auto">
          <a:xfrm>
            <a:off x="5805488" y="5122863"/>
            <a:ext cx="798512" cy="457200"/>
          </a:xfrm>
          <a:prstGeom prst="rect">
            <a:avLst/>
          </a:prstGeom>
          <a:noFill/>
          <a:ln w="12700">
            <a:solidFill>
              <a:schemeClr val="tx1"/>
            </a:solidFill>
            <a:miter lim="800000"/>
            <a:headEnd/>
            <a:tailEnd/>
          </a:ln>
        </p:spPr>
        <p:txBody>
          <a:bodyPr wrap="none" anchor="ctr"/>
          <a:lstStyle/>
          <a:p>
            <a:endParaRPr lang="en-US"/>
          </a:p>
        </p:txBody>
      </p:sp>
      <p:sp>
        <p:nvSpPr>
          <p:cNvPr id="21520" name="Text Box 39"/>
          <p:cNvSpPr txBox="1">
            <a:spLocks noChangeArrowheads="1"/>
          </p:cNvSpPr>
          <p:nvPr/>
        </p:nvSpPr>
        <p:spPr bwMode="auto">
          <a:xfrm>
            <a:off x="5873750" y="5222875"/>
            <a:ext cx="774700" cy="366713"/>
          </a:xfrm>
          <a:prstGeom prst="rect">
            <a:avLst/>
          </a:prstGeom>
          <a:noFill/>
          <a:ln w="12700">
            <a:noFill/>
            <a:miter lim="800000"/>
            <a:headEnd/>
            <a:tailEnd/>
          </a:ln>
        </p:spPr>
        <p:txBody>
          <a:bodyPr>
            <a:spAutoFit/>
          </a:bodyPr>
          <a:lstStyle/>
          <a:p>
            <a:r>
              <a:rPr lang="en-US">
                <a:latin typeface="Times" pitchFamily="18" charset="0"/>
              </a:rPr>
              <a:t>2,  4</a:t>
            </a:r>
          </a:p>
        </p:txBody>
      </p:sp>
      <p:sp>
        <p:nvSpPr>
          <p:cNvPr id="21521" name="Rectangle 40"/>
          <p:cNvSpPr>
            <a:spLocks noChangeArrowheads="1"/>
          </p:cNvSpPr>
          <p:nvPr/>
        </p:nvSpPr>
        <p:spPr bwMode="auto">
          <a:xfrm>
            <a:off x="7011988" y="5122863"/>
            <a:ext cx="1952625" cy="457200"/>
          </a:xfrm>
          <a:prstGeom prst="rect">
            <a:avLst/>
          </a:prstGeom>
          <a:noFill/>
          <a:ln w="12700">
            <a:solidFill>
              <a:schemeClr val="tx1"/>
            </a:solidFill>
            <a:miter lim="800000"/>
            <a:headEnd/>
            <a:tailEnd/>
          </a:ln>
        </p:spPr>
        <p:txBody>
          <a:bodyPr wrap="none" anchor="ctr"/>
          <a:lstStyle/>
          <a:p>
            <a:endParaRPr lang="en-US"/>
          </a:p>
        </p:txBody>
      </p:sp>
      <p:sp>
        <p:nvSpPr>
          <p:cNvPr id="21522" name="Line 41"/>
          <p:cNvSpPr>
            <a:spLocks noChangeShapeType="1"/>
          </p:cNvSpPr>
          <p:nvPr/>
        </p:nvSpPr>
        <p:spPr bwMode="auto">
          <a:xfrm flipH="1">
            <a:off x="6213475" y="4340225"/>
            <a:ext cx="722313" cy="765175"/>
          </a:xfrm>
          <a:prstGeom prst="line">
            <a:avLst/>
          </a:prstGeom>
          <a:noFill/>
          <a:ln w="12700">
            <a:solidFill>
              <a:schemeClr val="tx1"/>
            </a:solidFill>
            <a:round/>
            <a:headEnd/>
            <a:tailEnd/>
          </a:ln>
        </p:spPr>
        <p:txBody>
          <a:bodyPr wrap="none" anchor="ctr"/>
          <a:lstStyle/>
          <a:p>
            <a:endParaRPr lang="en-IN"/>
          </a:p>
        </p:txBody>
      </p:sp>
      <p:sp>
        <p:nvSpPr>
          <p:cNvPr id="21523" name="Line 42"/>
          <p:cNvSpPr>
            <a:spLocks noChangeShapeType="1"/>
          </p:cNvSpPr>
          <p:nvPr/>
        </p:nvSpPr>
        <p:spPr bwMode="auto">
          <a:xfrm>
            <a:off x="7607300" y="4311650"/>
            <a:ext cx="219075" cy="798513"/>
          </a:xfrm>
          <a:prstGeom prst="line">
            <a:avLst/>
          </a:prstGeom>
          <a:noFill/>
          <a:ln w="12700">
            <a:solidFill>
              <a:schemeClr val="tx1"/>
            </a:solidFill>
            <a:round/>
            <a:headEnd/>
            <a:tailEnd/>
          </a:ln>
        </p:spPr>
        <p:txBody>
          <a:bodyPr wrap="none" anchor="ctr"/>
          <a:lstStyle/>
          <a:p>
            <a:endParaRPr lang="en-IN"/>
          </a:p>
        </p:txBody>
      </p:sp>
      <p:sp>
        <p:nvSpPr>
          <p:cNvPr id="21524" name="Text Box 43"/>
          <p:cNvSpPr txBox="1">
            <a:spLocks noChangeArrowheads="1"/>
          </p:cNvSpPr>
          <p:nvPr/>
        </p:nvSpPr>
        <p:spPr bwMode="auto">
          <a:xfrm>
            <a:off x="7024688" y="5211763"/>
            <a:ext cx="1670050" cy="366712"/>
          </a:xfrm>
          <a:prstGeom prst="rect">
            <a:avLst/>
          </a:prstGeom>
          <a:noFill/>
          <a:ln w="12700">
            <a:noFill/>
            <a:miter lim="800000"/>
            <a:headEnd/>
            <a:tailEnd/>
          </a:ln>
        </p:spPr>
        <p:txBody>
          <a:bodyPr wrap="none">
            <a:spAutoFit/>
          </a:bodyPr>
          <a:lstStyle/>
          <a:p>
            <a:r>
              <a:rPr lang="en-US">
                <a:latin typeface="Times" pitchFamily="18" charset="0"/>
              </a:rPr>
              <a:t>10,  12,  17,   19</a:t>
            </a:r>
          </a:p>
        </p:txBody>
      </p:sp>
      <p:sp>
        <p:nvSpPr>
          <p:cNvPr id="21525" name="Rectangle 44"/>
          <p:cNvSpPr>
            <a:spLocks noChangeArrowheads="1"/>
          </p:cNvSpPr>
          <p:nvPr/>
        </p:nvSpPr>
        <p:spPr bwMode="auto">
          <a:xfrm>
            <a:off x="6883400" y="3852863"/>
            <a:ext cx="708025" cy="457200"/>
          </a:xfrm>
          <a:prstGeom prst="rect">
            <a:avLst/>
          </a:prstGeom>
          <a:noFill/>
          <a:ln w="12700">
            <a:solidFill>
              <a:schemeClr val="tx1"/>
            </a:solidFill>
            <a:miter lim="800000"/>
            <a:headEnd/>
            <a:tailEnd/>
          </a:ln>
        </p:spPr>
        <p:txBody>
          <a:bodyPr wrap="none" anchor="ctr"/>
          <a:lstStyle/>
          <a:p>
            <a:endParaRPr lang="en-US"/>
          </a:p>
        </p:txBody>
      </p:sp>
      <p:sp>
        <p:nvSpPr>
          <p:cNvPr id="21526" name="Text Box 45"/>
          <p:cNvSpPr txBox="1">
            <a:spLocks noChangeArrowheads="1"/>
          </p:cNvSpPr>
          <p:nvPr/>
        </p:nvSpPr>
        <p:spPr bwMode="auto">
          <a:xfrm>
            <a:off x="7110413" y="3922713"/>
            <a:ext cx="355600" cy="366712"/>
          </a:xfrm>
          <a:prstGeom prst="rect">
            <a:avLst/>
          </a:prstGeom>
          <a:noFill/>
          <a:ln w="12700">
            <a:noFill/>
            <a:miter lim="800000"/>
            <a:headEnd/>
            <a:tailEnd/>
          </a:ln>
        </p:spPr>
        <p:txBody>
          <a:bodyPr wrap="none">
            <a:spAutoFit/>
          </a:bodyPr>
          <a:lstStyle/>
          <a:p>
            <a:r>
              <a:rPr lang="en-US">
                <a:latin typeface="Times" pitchFamily="18" charset="0"/>
              </a:rPr>
              <a:t>6 </a:t>
            </a:r>
          </a:p>
        </p:txBody>
      </p:sp>
      <p:sp>
        <p:nvSpPr>
          <p:cNvPr id="21527" name="Text Box 46"/>
          <p:cNvSpPr txBox="1">
            <a:spLocks noChangeArrowheads="1"/>
          </p:cNvSpPr>
          <p:nvPr/>
        </p:nvSpPr>
        <p:spPr bwMode="auto">
          <a:xfrm>
            <a:off x="1100138" y="3043238"/>
            <a:ext cx="1187450" cy="366712"/>
          </a:xfrm>
          <a:prstGeom prst="rect">
            <a:avLst/>
          </a:prstGeom>
          <a:noFill/>
          <a:ln w="12700">
            <a:noFill/>
            <a:miter lim="800000"/>
            <a:headEnd/>
            <a:tailEnd/>
          </a:ln>
        </p:spPr>
        <p:txBody>
          <a:bodyPr>
            <a:spAutoFit/>
          </a:bodyPr>
          <a:lstStyle/>
          <a:p>
            <a:r>
              <a:rPr lang="en-US" b="1"/>
              <a:t>Delete 22</a:t>
            </a:r>
          </a:p>
        </p:txBody>
      </p:sp>
      <p:sp>
        <p:nvSpPr>
          <p:cNvPr id="21528" name="AutoShape 48"/>
          <p:cNvSpPr>
            <a:spLocks noChangeArrowheads="1"/>
          </p:cNvSpPr>
          <p:nvPr/>
        </p:nvSpPr>
        <p:spPr bwMode="auto">
          <a:xfrm>
            <a:off x="3752850" y="4156075"/>
            <a:ext cx="1662113" cy="415925"/>
          </a:xfrm>
          <a:prstGeom prst="rightArrow">
            <a:avLst>
              <a:gd name="adj1" fmla="val 50000"/>
              <a:gd name="adj2" fmla="val 99905"/>
            </a:avLst>
          </a:prstGeom>
          <a:solidFill>
            <a:srgbClr val="000000"/>
          </a:solidFill>
          <a:ln w="12700">
            <a:solidFill>
              <a:schemeClr val="tx1"/>
            </a:solidFill>
            <a:miter lim="800000"/>
            <a:headEnd/>
            <a:tailEnd/>
          </a:ln>
        </p:spPr>
        <p:txBody>
          <a:bodyPr wrap="none" anchor="ctr"/>
          <a:lstStyle/>
          <a:p>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206375"/>
            <a:ext cx="7772400" cy="338138"/>
          </a:xfrm>
        </p:spPr>
        <p:txBody>
          <a:bodyPr/>
          <a:lstStyle/>
          <a:p>
            <a:pPr eaLnBrk="1" hangingPunct="1"/>
            <a:r>
              <a:rPr lang="en-US" sz="3800" smtClean="0"/>
              <a:t>Deletion </a:t>
            </a:r>
            <a:r>
              <a:rPr lang="en-US" sz="3000" smtClean="0"/>
              <a:t>(cont.)</a:t>
            </a:r>
          </a:p>
        </p:txBody>
      </p:sp>
      <p:sp>
        <p:nvSpPr>
          <p:cNvPr id="22531" name="Rectangle 4"/>
          <p:cNvSpPr>
            <a:spLocks noGrp="1" noChangeArrowheads="1"/>
          </p:cNvSpPr>
          <p:nvPr>
            <p:ph type="body" idx="1"/>
          </p:nvPr>
        </p:nvSpPr>
        <p:spPr>
          <a:xfrm>
            <a:off x="873125" y="712788"/>
            <a:ext cx="7772400" cy="1331912"/>
          </a:xfrm>
          <a:noFill/>
        </p:spPr>
        <p:txBody>
          <a:bodyPr/>
          <a:lstStyle/>
          <a:p>
            <a:pPr eaLnBrk="1" hangingPunct="1">
              <a:lnSpc>
                <a:spcPct val="80000"/>
              </a:lnSpc>
            </a:pPr>
            <a:r>
              <a:rPr lang="en-US" sz="2000" dirty="0" smtClean="0"/>
              <a:t>Case 5 : </a:t>
            </a:r>
            <a:r>
              <a:rPr lang="en-US" sz="2000" b="1" dirty="0" smtClean="0"/>
              <a:t>key is in an internal node. </a:t>
            </a:r>
            <a:r>
              <a:rPr lang="en-US" sz="2000" dirty="0" smtClean="0"/>
              <a:t>Child node that has the successor of the key is located and if this node has more entries, then the key to be deleted is replaced by the successor and that value in the leaf is deleted. </a:t>
            </a:r>
            <a:endParaRPr lang="en-US" sz="2000" b="1" dirty="0" smtClean="0"/>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dirty="0" smtClean="0"/>
              <a:t>Delete 95</a:t>
            </a:r>
          </a:p>
        </p:txBody>
      </p:sp>
      <p:sp>
        <p:nvSpPr>
          <p:cNvPr id="22532" name="Rectangle 5"/>
          <p:cNvSpPr>
            <a:spLocks noChangeArrowheads="1"/>
          </p:cNvSpPr>
          <p:nvPr/>
        </p:nvSpPr>
        <p:spPr bwMode="auto">
          <a:xfrm>
            <a:off x="2836863" y="3262313"/>
            <a:ext cx="798512" cy="457200"/>
          </a:xfrm>
          <a:prstGeom prst="rect">
            <a:avLst/>
          </a:prstGeom>
          <a:noFill/>
          <a:ln w="12700">
            <a:solidFill>
              <a:schemeClr val="tx1"/>
            </a:solidFill>
            <a:miter lim="800000"/>
            <a:headEnd/>
            <a:tailEnd/>
          </a:ln>
        </p:spPr>
        <p:txBody>
          <a:bodyPr wrap="none" anchor="ctr"/>
          <a:lstStyle/>
          <a:p>
            <a:endParaRPr lang="en-US"/>
          </a:p>
        </p:txBody>
      </p:sp>
      <p:sp>
        <p:nvSpPr>
          <p:cNvPr id="22533" name="Text Box 6"/>
          <p:cNvSpPr txBox="1">
            <a:spLocks noChangeArrowheads="1"/>
          </p:cNvSpPr>
          <p:nvPr/>
        </p:nvSpPr>
        <p:spPr bwMode="auto">
          <a:xfrm>
            <a:off x="2833688" y="3343275"/>
            <a:ext cx="1011237" cy="368300"/>
          </a:xfrm>
          <a:prstGeom prst="rect">
            <a:avLst/>
          </a:prstGeom>
          <a:noFill/>
          <a:ln w="12700">
            <a:noFill/>
            <a:miter lim="800000"/>
            <a:headEnd/>
            <a:tailEnd/>
          </a:ln>
        </p:spPr>
        <p:txBody>
          <a:bodyPr>
            <a:spAutoFit/>
          </a:bodyPr>
          <a:lstStyle/>
          <a:p>
            <a:r>
              <a:rPr lang="en-US">
                <a:latin typeface="Times" pitchFamily="18" charset="0"/>
              </a:rPr>
              <a:t>25, 45</a:t>
            </a:r>
          </a:p>
        </p:txBody>
      </p:sp>
      <p:sp>
        <p:nvSpPr>
          <p:cNvPr id="22534" name="Rectangle 7"/>
          <p:cNvSpPr>
            <a:spLocks noChangeArrowheads="1"/>
          </p:cNvSpPr>
          <p:nvPr/>
        </p:nvSpPr>
        <p:spPr bwMode="auto">
          <a:xfrm>
            <a:off x="5622925" y="3344863"/>
            <a:ext cx="623888" cy="457200"/>
          </a:xfrm>
          <a:prstGeom prst="rect">
            <a:avLst/>
          </a:prstGeom>
          <a:noFill/>
          <a:ln w="12700">
            <a:solidFill>
              <a:schemeClr val="tx1"/>
            </a:solidFill>
            <a:miter lim="800000"/>
            <a:headEnd/>
            <a:tailEnd/>
          </a:ln>
        </p:spPr>
        <p:txBody>
          <a:bodyPr wrap="none" anchor="ctr"/>
          <a:lstStyle/>
          <a:p>
            <a:endParaRPr lang="en-US"/>
          </a:p>
        </p:txBody>
      </p:sp>
      <p:sp>
        <p:nvSpPr>
          <p:cNvPr id="22535" name="Rectangle 8"/>
          <p:cNvSpPr>
            <a:spLocks noChangeArrowheads="1"/>
          </p:cNvSpPr>
          <p:nvPr/>
        </p:nvSpPr>
        <p:spPr bwMode="auto">
          <a:xfrm>
            <a:off x="6313488" y="4448175"/>
            <a:ext cx="1781175" cy="457200"/>
          </a:xfrm>
          <a:prstGeom prst="rect">
            <a:avLst/>
          </a:prstGeom>
          <a:noFill/>
          <a:ln w="12700">
            <a:solidFill>
              <a:schemeClr val="tx1"/>
            </a:solidFill>
            <a:miter lim="800000"/>
            <a:headEnd/>
            <a:tailEnd/>
          </a:ln>
        </p:spPr>
        <p:txBody>
          <a:bodyPr wrap="none" anchor="ctr"/>
          <a:lstStyle/>
          <a:p>
            <a:endParaRPr lang="en-US"/>
          </a:p>
        </p:txBody>
      </p:sp>
      <p:sp>
        <p:nvSpPr>
          <p:cNvPr id="22536" name="Line 9"/>
          <p:cNvSpPr>
            <a:spLocks noChangeShapeType="1"/>
          </p:cNvSpPr>
          <p:nvPr/>
        </p:nvSpPr>
        <p:spPr bwMode="auto">
          <a:xfrm>
            <a:off x="6238875" y="3794125"/>
            <a:ext cx="873125" cy="636588"/>
          </a:xfrm>
          <a:prstGeom prst="line">
            <a:avLst/>
          </a:prstGeom>
          <a:noFill/>
          <a:ln w="12700">
            <a:solidFill>
              <a:schemeClr val="tx1"/>
            </a:solidFill>
            <a:round/>
            <a:headEnd/>
            <a:tailEnd/>
          </a:ln>
        </p:spPr>
        <p:txBody>
          <a:bodyPr wrap="none" anchor="ctr"/>
          <a:lstStyle/>
          <a:p>
            <a:endParaRPr lang="en-IN"/>
          </a:p>
        </p:txBody>
      </p:sp>
      <p:sp>
        <p:nvSpPr>
          <p:cNvPr id="22537" name="Line 10"/>
          <p:cNvSpPr>
            <a:spLocks noChangeShapeType="1"/>
          </p:cNvSpPr>
          <p:nvPr/>
        </p:nvSpPr>
        <p:spPr bwMode="auto">
          <a:xfrm flipH="1">
            <a:off x="3244850" y="2493963"/>
            <a:ext cx="722313" cy="765175"/>
          </a:xfrm>
          <a:prstGeom prst="line">
            <a:avLst/>
          </a:prstGeom>
          <a:noFill/>
          <a:ln w="12700">
            <a:solidFill>
              <a:schemeClr val="tx1"/>
            </a:solidFill>
            <a:round/>
            <a:headEnd/>
            <a:tailEnd/>
          </a:ln>
        </p:spPr>
        <p:txBody>
          <a:bodyPr wrap="none" anchor="ctr"/>
          <a:lstStyle/>
          <a:p>
            <a:endParaRPr lang="en-IN"/>
          </a:p>
        </p:txBody>
      </p:sp>
      <p:sp>
        <p:nvSpPr>
          <p:cNvPr id="22538" name="Line 11"/>
          <p:cNvSpPr>
            <a:spLocks noChangeShapeType="1"/>
          </p:cNvSpPr>
          <p:nvPr/>
        </p:nvSpPr>
        <p:spPr bwMode="auto">
          <a:xfrm>
            <a:off x="5119688" y="2444750"/>
            <a:ext cx="800100" cy="881063"/>
          </a:xfrm>
          <a:prstGeom prst="line">
            <a:avLst/>
          </a:prstGeom>
          <a:noFill/>
          <a:ln w="12700">
            <a:solidFill>
              <a:schemeClr val="tx1"/>
            </a:solidFill>
            <a:round/>
            <a:headEnd/>
            <a:tailEnd/>
          </a:ln>
        </p:spPr>
        <p:txBody>
          <a:bodyPr wrap="none" anchor="ctr"/>
          <a:lstStyle/>
          <a:p>
            <a:endParaRPr lang="en-IN"/>
          </a:p>
        </p:txBody>
      </p:sp>
      <p:sp>
        <p:nvSpPr>
          <p:cNvPr id="22539" name="Text Box 12"/>
          <p:cNvSpPr txBox="1">
            <a:spLocks noChangeArrowheads="1"/>
          </p:cNvSpPr>
          <p:nvPr/>
        </p:nvSpPr>
        <p:spPr bwMode="auto">
          <a:xfrm>
            <a:off x="6510338" y="4541838"/>
            <a:ext cx="1644650" cy="369887"/>
          </a:xfrm>
          <a:prstGeom prst="rect">
            <a:avLst/>
          </a:prstGeom>
          <a:noFill/>
          <a:ln w="12700">
            <a:noFill/>
            <a:miter lim="800000"/>
            <a:headEnd/>
            <a:tailEnd/>
          </a:ln>
        </p:spPr>
        <p:txBody>
          <a:bodyPr>
            <a:spAutoFit/>
          </a:bodyPr>
          <a:lstStyle/>
          <a:p>
            <a:r>
              <a:rPr lang="en-US">
                <a:latin typeface="Times" pitchFamily="18" charset="0"/>
              </a:rPr>
              <a:t>97,100,150</a:t>
            </a:r>
          </a:p>
        </p:txBody>
      </p:sp>
      <p:sp>
        <p:nvSpPr>
          <p:cNvPr id="22540" name="Text Box 13"/>
          <p:cNvSpPr txBox="1">
            <a:spLocks noChangeArrowheads="1"/>
          </p:cNvSpPr>
          <p:nvPr/>
        </p:nvSpPr>
        <p:spPr bwMode="auto">
          <a:xfrm>
            <a:off x="5578475" y="3403600"/>
            <a:ext cx="698500" cy="366713"/>
          </a:xfrm>
          <a:prstGeom prst="rect">
            <a:avLst/>
          </a:prstGeom>
          <a:noFill/>
          <a:ln w="12700">
            <a:noFill/>
            <a:miter lim="800000"/>
            <a:headEnd/>
            <a:tailEnd/>
          </a:ln>
        </p:spPr>
        <p:txBody>
          <a:bodyPr wrap="none">
            <a:spAutoFit/>
          </a:bodyPr>
          <a:lstStyle/>
          <a:p>
            <a:r>
              <a:rPr lang="en-US">
                <a:latin typeface="Times" pitchFamily="18" charset="0"/>
              </a:rPr>
              <a:t>85,95</a:t>
            </a:r>
          </a:p>
        </p:txBody>
      </p:sp>
      <p:sp>
        <p:nvSpPr>
          <p:cNvPr id="22541" name="Rectangle 14"/>
          <p:cNvSpPr>
            <a:spLocks noChangeArrowheads="1"/>
          </p:cNvSpPr>
          <p:nvPr/>
        </p:nvSpPr>
        <p:spPr bwMode="auto">
          <a:xfrm>
            <a:off x="3914775" y="2036763"/>
            <a:ext cx="1219200" cy="457200"/>
          </a:xfrm>
          <a:prstGeom prst="rect">
            <a:avLst/>
          </a:prstGeom>
          <a:noFill/>
          <a:ln w="12700">
            <a:solidFill>
              <a:schemeClr val="tx1"/>
            </a:solidFill>
            <a:miter lim="800000"/>
            <a:headEnd/>
            <a:tailEnd/>
          </a:ln>
        </p:spPr>
        <p:txBody>
          <a:bodyPr wrap="none" anchor="ctr"/>
          <a:lstStyle/>
          <a:p>
            <a:endParaRPr lang="en-US"/>
          </a:p>
        </p:txBody>
      </p:sp>
      <p:sp>
        <p:nvSpPr>
          <p:cNvPr id="22542" name="Text Box 15"/>
          <p:cNvSpPr txBox="1">
            <a:spLocks noChangeArrowheads="1"/>
          </p:cNvSpPr>
          <p:nvPr/>
        </p:nvSpPr>
        <p:spPr bwMode="auto">
          <a:xfrm>
            <a:off x="4219575" y="2032000"/>
            <a:ext cx="412750" cy="366713"/>
          </a:xfrm>
          <a:prstGeom prst="rect">
            <a:avLst/>
          </a:prstGeom>
          <a:noFill/>
          <a:ln w="12700">
            <a:noFill/>
            <a:miter lim="800000"/>
            <a:headEnd/>
            <a:tailEnd/>
          </a:ln>
        </p:spPr>
        <p:txBody>
          <a:bodyPr wrap="none">
            <a:spAutoFit/>
          </a:bodyPr>
          <a:lstStyle/>
          <a:p>
            <a:r>
              <a:rPr lang="en-US">
                <a:latin typeface="Times" pitchFamily="18" charset="0"/>
              </a:rPr>
              <a:t>62</a:t>
            </a:r>
          </a:p>
        </p:txBody>
      </p:sp>
      <p:sp>
        <p:nvSpPr>
          <p:cNvPr id="22543" name="Line 16"/>
          <p:cNvSpPr>
            <a:spLocks noChangeShapeType="1"/>
          </p:cNvSpPr>
          <p:nvPr/>
        </p:nvSpPr>
        <p:spPr bwMode="auto">
          <a:xfrm>
            <a:off x="5937250" y="3794125"/>
            <a:ext cx="1588" cy="1439863"/>
          </a:xfrm>
          <a:prstGeom prst="line">
            <a:avLst/>
          </a:prstGeom>
          <a:noFill/>
          <a:ln w="12700">
            <a:solidFill>
              <a:schemeClr val="tx1"/>
            </a:solidFill>
            <a:round/>
            <a:headEnd/>
            <a:tailEnd/>
          </a:ln>
        </p:spPr>
        <p:txBody>
          <a:bodyPr/>
          <a:lstStyle/>
          <a:p>
            <a:endParaRPr lang="en-IN"/>
          </a:p>
        </p:txBody>
      </p:sp>
      <p:sp>
        <p:nvSpPr>
          <p:cNvPr id="22544" name="Line 17"/>
          <p:cNvSpPr>
            <a:spLocks noChangeShapeType="1"/>
          </p:cNvSpPr>
          <p:nvPr/>
        </p:nvSpPr>
        <p:spPr bwMode="auto">
          <a:xfrm flipH="1">
            <a:off x="5092700" y="3794125"/>
            <a:ext cx="568325" cy="1038225"/>
          </a:xfrm>
          <a:prstGeom prst="line">
            <a:avLst/>
          </a:prstGeom>
          <a:noFill/>
          <a:ln w="12700">
            <a:solidFill>
              <a:schemeClr val="tx1"/>
            </a:solidFill>
            <a:round/>
            <a:headEnd/>
            <a:tailEnd/>
          </a:ln>
        </p:spPr>
        <p:txBody>
          <a:bodyPr/>
          <a:lstStyle/>
          <a:p>
            <a:endParaRPr lang="en-IN"/>
          </a:p>
        </p:txBody>
      </p:sp>
      <p:sp>
        <p:nvSpPr>
          <p:cNvPr id="22545" name="Line 18"/>
          <p:cNvSpPr>
            <a:spLocks noChangeShapeType="1"/>
          </p:cNvSpPr>
          <p:nvPr/>
        </p:nvSpPr>
        <p:spPr bwMode="auto">
          <a:xfrm>
            <a:off x="3263900" y="3724275"/>
            <a:ext cx="0" cy="1828800"/>
          </a:xfrm>
          <a:prstGeom prst="line">
            <a:avLst/>
          </a:prstGeom>
          <a:noFill/>
          <a:ln w="12700">
            <a:solidFill>
              <a:schemeClr val="tx1"/>
            </a:solidFill>
            <a:round/>
            <a:headEnd/>
            <a:tailEnd/>
          </a:ln>
        </p:spPr>
        <p:txBody>
          <a:bodyPr/>
          <a:lstStyle/>
          <a:p>
            <a:endParaRPr lang="en-IN"/>
          </a:p>
        </p:txBody>
      </p:sp>
      <p:sp>
        <p:nvSpPr>
          <p:cNvPr id="22546" name="Line 19"/>
          <p:cNvSpPr>
            <a:spLocks noChangeShapeType="1"/>
          </p:cNvSpPr>
          <p:nvPr/>
        </p:nvSpPr>
        <p:spPr bwMode="auto">
          <a:xfrm flipH="1">
            <a:off x="2446338" y="3724275"/>
            <a:ext cx="430212" cy="788988"/>
          </a:xfrm>
          <a:prstGeom prst="line">
            <a:avLst/>
          </a:prstGeom>
          <a:noFill/>
          <a:ln w="12700">
            <a:solidFill>
              <a:schemeClr val="tx1"/>
            </a:solidFill>
            <a:round/>
            <a:headEnd/>
            <a:tailEnd/>
          </a:ln>
        </p:spPr>
        <p:txBody>
          <a:bodyPr/>
          <a:lstStyle/>
          <a:p>
            <a:endParaRPr lang="en-IN"/>
          </a:p>
        </p:txBody>
      </p:sp>
      <p:sp>
        <p:nvSpPr>
          <p:cNvPr id="22547" name="Line 20"/>
          <p:cNvSpPr>
            <a:spLocks noChangeShapeType="1"/>
          </p:cNvSpPr>
          <p:nvPr/>
        </p:nvSpPr>
        <p:spPr bwMode="auto">
          <a:xfrm>
            <a:off x="3568700" y="3724275"/>
            <a:ext cx="609600" cy="708025"/>
          </a:xfrm>
          <a:prstGeom prst="line">
            <a:avLst/>
          </a:prstGeom>
          <a:noFill/>
          <a:ln w="12700">
            <a:solidFill>
              <a:schemeClr val="tx1"/>
            </a:solidFill>
            <a:round/>
            <a:headEnd/>
            <a:tailEnd/>
          </a:ln>
        </p:spPr>
        <p:txBody>
          <a:bodyPr/>
          <a:lstStyle/>
          <a:p>
            <a:endParaRPr lang="en-IN"/>
          </a:p>
        </p:txBody>
      </p:sp>
      <p:sp>
        <p:nvSpPr>
          <p:cNvPr id="22548" name="Rectangle 21"/>
          <p:cNvSpPr>
            <a:spLocks noChangeArrowheads="1"/>
          </p:cNvSpPr>
          <p:nvPr/>
        </p:nvSpPr>
        <p:spPr bwMode="auto">
          <a:xfrm>
            <a:off x="4608513" y="4852988"/>
            <a:ext cx="1084262" cy="457200"/>
          </a:xfrm>
          <a:prstGeom prst="rect">
            <a:avLst/>
          </a:prstGeom>
          <a:noFill/>
          <a:ln w="12700">
            <a:solidFill>
              <a:schemeClr val="tx1"/>
            </a:solidFill>
            <a:miter lim="800000"/>
            <a:headEnd/>
            <a:tailEnd/>
          </a:ln>
        </p:spPr>
        <p:txBody>
          <a:bodyPr wrap="none" anchor="ctr"/>
          <a:lstStyle/>
          <a:p>
            <a:endParaRPr lang="en-US"/>
          </a:p>
        </p:txBody>
      </p:sp>
      <p:sp>
        <p:nvSpPr>
          <p:cNvPr id="22549" name="Text Box 22"/>
          <p:cNvSpPr txBox="1">
            <a:spLocks noChangeArrowheads="1"/>
          </p:cNvSpPr>
          <p:nvPr/>
        </p:nvSpPr>
        <p:spPr bwMode="auto">
          <a:xfrm>
            <a:off x="4775200" y="4868863"/>
            <a:ext cx="755650" cy="366712"/>
          </a:xfrm>
          <a:prstGeom prst="rect">
            <a:avLst/>
          </a:prstGeom>
          <a:noFill/>
          <a:ln w="12700">
            <a:noFill/>
            <a:miter lim="800000"/>
            <a:headEnd/>
            <a:tailEnd/>
          </a:ln>
        </p:spPr>
        <p:txBody>
          <a:bodyPr wrap="none">
            <a:spAutoFit/>
          </a:bodyPr>
          <a:lstStyle/>
          <a:p>
            <a:r>
              <a:rPr lang="en-US">
                <a:latin typeface="Times" pitchFamily="18" charset="0"/>
              </a:rPr>
              <a:t>75, 80</a:t>
            </a:r>
          </a:p>
        </p:txBody>
      </p:sp>
      <p:sp>
        <p:nvSpPr>
          <p:cNvPr id="22550" name="Rectangle 23"/>
          <p:cNvSpPr>
            <a:spLocks noChangeArrowheads="1"/>
          </p:cNvSpPr>
          <p:nvPr/>
        </p:nvSpPr>
        <p:spPr bwMode="auto">
          <a:xfrm>
            <a:off x="5437188" y="5240338"/>
            <a:ext cx="1084262" cy="457200"/>
          </a:xfrm>
          <a:prstGeom prst="rect">
            <a:avLst/>
          </a:prstGeom>
          <a:noFill/>
          <a:ln w="12700">
            <a:solidFill>
              <a:schemeClr val="tx1"/>
            </a:solidFill>
            <a:miter lim="800000"/>
            <a:headEnd/>
            <a:tailEnd/>
          </a:ln>
        </p:spPr>
        <p:txBody>
          <a:bodyPr wrap="none" anchor="ctr"/>
          <a:lstStyle/>
          <a:p>
            <a:endParaRPr lang="en-US"/>
          </a:p>
        </p:txBody>
      </p:sp>
      <p:sp>
        <p:nvSpPr>
          <p:cNvPr id="22551" name="Text Box 24"/>
          <p:cNvSpPr txBox="1">
            <a:spLocks noChangeArrowheads="1"/>
          </p:cNvSpPr>
          <p:nvPr/>
        </p:nvSpPr>
        <p:spPr bwMode="auto">
          <a:xfrm>
            <a:off x="5534025" y="5299075"/>
            <a:ext cx="812800" cy="366713"/>
          </a:xfrm>
          <a:prstGeom prst="rect">
            <a:avLst/>
          </a:prstGeom>
          <a:noFill/>
          <a:ln w="12700">
            <a:noFill/>
            <a:miter lim="800000"/>
            <a:headEnd/>
            <a:tailEnd/>
          </a:ln>
        </p:spPr>
        <p:txBody>
          <a:bodyPr wrap="none">
            <a:spAutoFit/>
          </a:bodyPr>
          <a:lstStyle/>
          <a:p>
            <a:r>
              <a:rPr lang="en-US">
                <a:latin typeface="Times" pitchFamily="18" charset="0"/>
              </a:rPr>
              <a:t>90 , 92</a:t>
            </a:r>
          </a:p>
        </p:txBody>
      </p:sp>
      <p:sp>
        <p:nvSpPr>
          <p:cNvPr id="22552" name="Rectangle 25"/>
          <p:cNvSpPr>
            <a:spLocks noChangeArrowheads="1"/>
          </p:cNvSpPr>
          <p:nvPr/>
        </p:nvSpPr>
        <p:spPr bwMode="auto">
          <a:xfrm>
            <a:off x="3632200" y="4419600"/>
            <a:ext cx="1084263" cy="457200"/>
          </a:xfrm>
          <a:prstGeom prst="rect">
            <a:avLst/>
          </a:prstGeom>
          <a:noFill/>
          <a:ln w="12700">
            <a:solidFill>
              <a:schemeClr val="tx1"/>
            </a:solidFill>
            <a:miter lim="800000"/>
            <a:headEnd/>
            <a:tailEnd/>
          </a:ln>
        </p:spPr>
        <p:txBody>
          <a:bodyPr wrap="none" anchor="ctr"/>
          <a:lstStyle/>
          <a:p>
            <a:endParaRPr lang="en-US"/>
          </a:p>
        </p:txBody>
      </p:sp>
      <p:sp>
        <p:nvSpPr>
          <p:cNvPr id="22553" name="Text Box 26"/>
          <p:cNvSpPr txBox="1">
            <a:spLocks noChangeArrowheads="1"/>
          </p:cNvSpPr>
          <p:nvPr/>
        </p:nvSpPr>
        <p:spPr bwMode="auto">
          <a:xfrm>
            <a:off x="3729038" y="4478338"/>
            <a:ext cx="755650" cy="366712"/>
          </a:xfrm>
          <a:prstGeom prst="rect">
            <a:avLst/>
          </a:prstGeom>
          <a:noFill/>
          <a:ln w="12700">
            <a:noFill/>
            <a:miter lim="800000"/>
            <a:headEnd/>
            <a:tailEnd/>
          </a:ln>
        </p:spPr>
        <p:txBody>
          <a:bodyPr wrap="none">
            <a:spAutoFit/>
          </a:bodyPr>
          <a:lstStyle/>
          <a:p>
            <a:r>
              <a:rPr lang="en-US">
                <a:latin typeface="Times" pitchFamily="18" charset="0"/>
              </a:rPr>
              <a:t>50, 54</a:t>
            </a:r>
          </a:p>
        </p:txBody>
      </p:sp>
      <p:sp>
        <p:nvSpPr>
          <p:cNvPr id="22554" name="Rectangle 27"/>
          <p:cNvSpPr>
            <a:spLocks noChangeArrowheads="1"/>
          </p:cNvSpPr>
          <p:nvPr/>
        </p:nvSpPr>
        <p:spPr bwMode="auto">
          <a:xfrm>
            <a:off x="2751138" y="5570538"/>
            <a:ext cx="1084262" cy="457200"/>
          </a:xfrm>
          <a:prstGeom prst="rect">
            <a:avLst/>
          </a:prstGeom>
          <a:noFill/>
          <a:ln w="12700">
            <a:solidFill>
              <a:schemeClr val="tx1"/>
            </a:solidFill>
            <a:miter lim="800000"/>
            <a:headEnd/>
            <a:tailEnd/>
          </a:ln>
        </p:spPr>
        <p:txBody>
          <a:bodyPr wrap="none" anchor="ctr"/>
          <a:lstStyle/>
          <a:p>
            <a:endParaRPr lang="en-US"/>
          </a:p>
        </p:txBody>
      </p:sp>
      <p:sp>
        <p:nvSpPr>
          <p:cNvPr id="22555" name="Text Box 28"/>
          <p:cNvSpPr txBox="1">
            <a:spLocks noChangeArrowheads="1"/>
          </p:cNvSpPr>
          <p:nvPr/>
        </p:nvSpPr>
        <p:spPr bwMode="auto">
          <a:xfrm>
            <a:off x="2847975" y="5629275"/>
            <a:ext cx="698500" cy="366713"/>
          </a:xfrm>
          <a:prstGeom prst="rect">
            <a:avLst/>
          </a:prstGeom>
          <a:noFill/>
          <a:ln w="12700">
            <a:noFill/>
            <a:miter lim="800000"/>
            <a:headEnd/>
            <a:tailEnd/>
          </a:ln>
        </p:spPr>
        <p:txBody>
          <a:bodyPr wrap="none">
            <a:spAutoFit/>
          </a:bodyPr>
          <a:lstStyle/>
          <a:p>
            <a:r>
              <a:rPr lang="en-US">
                <a:latin typeface="Times" pitchFamily="18" charset="0"/>
              </a:rPr>
              <a:t>30,40</a:t>
            </a:r>
          </a:p>
        </p:txBody>
      </p:sp>
      <p:sp>
        <p:nvSpPr>
          <p:cNvPr id="22556" name="Rectangle 29"/>
          <p:cNvSpPr>
            <a:spLocks noChangeArrowheads="1"/>
          </p:cNvSpPr>
          <p:nvPr/>
        </p:nvSpPr>
        <p:spPr bwMode="auto">
          <a:xfrm>
            <a:off x="2017713" y="4516438"/>
            <a:ext cx="1084262" cy="457200"/>
          </a:xfrm>
          <a:prstGeom prst="rect">
            <a:avLst/>
          </a:prstGeom>
          <a:noFill/>
          <a:ln w="12700">
            <a:solidFill>
              <a:schemeClr val="tx1"/>
            </a:solidFill>
            <a:miter lim="800000"/>
            <a:headEnd/>
            <a:tailEnd/>
          </a:ln>
        </p:spPr>
        <p:txBody>
          <a:bodyPr wrap="none" anchor="ctr"/>
          <a:lstStyle/>
          <a:p>
            <a:endParaRPr lang="en-US"/>
          </a:p>
        </p:txBody>
      </p:sp>
      <p:sp>
        <p:nvSpPr>
          <p:cNvPr id="22557" name="Text Box 30"/>
          <p:cNvSpPr txBox="1">
            <a:spLocks noChangeArrowheads="1"/>
          </p:cNvSpPr>
          <p:nvPr/>
        </p:nvSpPr>
        <p:spPr bwMode="auto">
          <a:xfrm>
            <a:off x="2114550" y="4575175"/>
            <a:ext cx="698500" cy="366713"/>
          </a:xfrm>
          <a:prstGeom prst="rect">
            <a:avLst/>
          </a:prstGeom>
          <a:noFill/>
          <a:ln w="12700">
            <a:noFill/>
            <a:miter lim="800000"/>
            <a:headEnd/>
            <a:tailEnd/>
          </a:ln>
        </p:spPr>
        <p:txBody>
          <a:bodyPr wrap="none">
            <a:spAutoFit/>
          </a:bodyPr>
          <a:lstStyle/>
          <a:p>
            <a:r>
              <a:rPr lang="en-US">
                <a:latin typeface="Times" pitchFamily="18" charset="0"/>
              </a:rPr>
              <a:t>15,20</a:t>
            </a:r>
          </a:p>
        </p:txBody>
      </p:sp>
      <p:sp>
        <p:nvSpPr>
          <p:cNvPr id="22558" name="AutoShape 58"/>
          <p:cNvSpPr>
            <a:spLocks noChangeArrowheads="1"/>
          </p:cNvSpPr>
          <p:nvPr/>
        </p:nvSpPr>
        <p:spPr bwMode="auto">
          <a:xfrm>
            <a:off x="7145338" y="5846763"/>
            <a:ext cx="1662112" cy="415925"/>
          </a:xfrm>
          <a:prstGeom prst="rightArrow">
            <a:avLst>
              <a:gd name="adj1" fmla="val 50000"/>
              <a:gd name="adj2" fmla="val 99905"/>
            </a:avLst>
          </a:prstGeom>
          <a:solidFill>
            <a:srgbClr val="000000"/>
          </a:solidFill>
          <a:ln w="12700">
            <a:solidFill>
              <a:schemeClr val="tx1"/>
            </a:solidFill>
            <a:miter lim="800000"/>
            <a:headEnd/>
            <a:tailEnd/>
          </a:ln>
        </p:spPr>
        <p:txBody>
          <a:bodyPr wrap="none" anchor="ctr"/>
          <a:lstStyle/>
          <a:p>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Contd. Case 5</a:t>
            </a:r>
          </a:p>
        </p:txBody>
      </p:sp>
      <p:sp>
        <p:nvSpPr>
          <p:cNvPr id="23555" name="Rectangle 4"/>
          <p:cNvSpPr>
            <a:spLocks noChangeArrowheads="1"/>
          </p:cNvSpPr>
          <p:nvPr/>
        </p:nvSpPr>
        <p:spPr bwMode="auto">
          <a:xfrm>
            <a:off x="2836863" y="3262313"/>
            <a:ext cx="798512" cy="457200"/>
          </a:xfrm>
          <a:prstGeom prst="rect">
            <a:avLst/>
          </a:prstGeom>
          <a:noFill/>
          <a:ln w="12700">
            <a:solidFill>
              <a:schemeClr val="tx1"/>
            </a:solidFill>
            <a:miter lim="800000"/>
            <a:headEnd/>
            <a:tailEnd/>
          </a:ln>
        </p:spPr>
        <p:txBody>
          <a:bodyPr wrap="none" anchor="ctr"/>
          <a:lstStyle/>
          <a:p>
            <a:endParaRPr lang="en-US"/>
          </a:p>
        </p:txBody>
      </p:sp>
      <p:sp>
        <p:nvSpPr>
          <p:cNvPr id="23556" name="Text Box 5"/>
          <p:cNvSpPr txBox="1">
            <a:spLocks noChangeArrowheads="1"/>
          </p:cNvSpPr>
          <p:nvPr/>
        </p:nvSpPr>
        <p:spPr bwMode="auto">
          <a:xfrm>
            <a:off x="2905125" y="3332163"/>
            <a:ext cx="774700" cy="366712"/>
          </a:xfrm>
          <a:prstGeom prst="rect">
            <a:avLst/>
          </a:prstGeom>
          <a:noFill/>
          <a:ln w="12700">
            <a:noFill/>
            <a:miter lim="800000"/>
            <a:headEnd/>
            <a:tailEnd/>
          </a:ln>
        </p:spPr>
        <p:txBody>
          <a:bodyPr>
            <a:spAutoFit/>
          </a:bodyPr>
          <a:lstStyle/>
          <a:p>
            <a:r>
              <a:rPr lang="en-US">
                <a:latin typeface="Times" pitchFamily="18" charset="0"/>
              </a:rPr>
              <a:t>25, 45</a:t>
            </a:r>
          </a:p>
        </p:txBody>
      </p:sp>
      <p:sp>
        <p:nvSpPr>
          <p:cNvPr id="23557" name="Rectangle 6"/>
          <p:cNvSpPr>
            <a:spLocks noChangeArrowheads="1"/>
          </p:cNvSpPr>
          <p:nvPr/>
        </p:nvSpPr>
        <p:spPr bwMode="auto">
          <a:xfrm>
            <a:off x="5622925" y="3344863"/>
            <a:ext cx="623888" cy="457200"/>
          </a:xfrm>
          <a:prstGeom prst="rect">
            <a:avLst/>
          </a:prstGeom>
          <a:noFill/>
          <a:ln w="12700">
            <a:solidFill>
              <a:schemeClr val="tx1"/>
            </a:solidFill>
            <a:miter lim="800000"/>
            <a:headEnd/>
            <a:tailEnd/>
          </a:ln>
        </p:spPr>
        <p:txBody>
          <a:bodyPr wrap="none" anchor="ctr"/>
          <a:lstStyle/>
          <a:p>
            <a:endParaRPr lang="en-US"/>
          </a:p>
        </p:txBody>
      </p:sp>
      <p:sp>
        <p:nvSpPr>
          <p:cNvPr id="23558" name="Rectangle 7"/>
          <p:cNvSpPr>
            <a:spLocks noChangeArrowheads="1"/>
          </p:cNvSpPr>
          <p:nvPr/>
        </p:nvSpPr>
        <p:spPr bwMode="auto">
          <a:xfrm>
            <a:off x="6313488" y="4448175"/>
            <a:ext cx="1762125" cy="457200"/>
          </a:xfrm>
          <a:prstGeom prst="rect">
            <a:avLst/>
          </a:prstGeom>
          <a:noFill/>
          <a:ln w="12700">
            <a:solidFill>
              <a:schemeClr val="tx1"/>
            </a:solidFill>
            <a:miter lim="800000"/>
            <a:headEnd/>
            <a:tailEnd/>
          </a:ln>
        </p:spPr>
        <p:txBody>
          <a:bodyPr wrap="none" anchor="ctr"/>
          <a:lstStyle/>
          <a:p>
            <a:endParaRPr lang="en-US"/>
          </a:p>
        </p:txBody>
      </p:sp>
      <p:sp>
        <p:nvSpPr>
          <p:cNvPr id="23559" name="Line 8"/>
          <p:cNvSpPr>
            <a:spLocks noChangeShapeType="1"/>
          </p:cNvSpPr>
          <p:nvPr/>
        </p:nvSpPr>
        <p:spPr bwMode="auto">
          <a:xfrm>
            <a:off x="6238875" y="3794125"/>
            <a:ext cx="873125" cy="636588"/>
          </a:xfrm>
          <a:prstGeom prst="line">
            <a:avLst/>
          </a:prstGeom>
          <a:noFill/>
          <a:ln w="12700">
            <a:solidFill>
              <a:schemeClr val="tx1"/>
            </a:solidFill>
            <a:round/>
            <a:headEnd/>
            <a:tailEnd/>
          </a:ln>
        </p:spPr>
        <p:txBody>
          <a:bodyPr wrap="none" anchor="ctr"/>
          <a:lstStyle/>
          <a:p>
            <a:endParaRPr lang="en-IN"/>
          </a:p>
        </p:txBody>
      </p:sp>
      <p:sp>
        <p:nvSpPr>
          <p:cNvPr id="23560" name="Line 9"/>
          <p:cNvSpPr>
            <a:spLocks noChangeShapeType="1"/>
          </p:cNvSpPr>
          <p:nvPr/>
        </p:nvSpPr>
        <p:spPr bwMode="auto">
          <a:xfrm flipH="1">
            <a:off x="3244850" y="2449513"/>
            <a:ext cx="722313" cy="765175"/>
          </a:xfrm>
          <a:prstGeom prst="line">
            <a:avLst/>
          </a:prstGeom>
          <a:noFill/>
          <a:ln w="12700">
            <a:solidFill>
              <a:schemeClr val="tx1"/>
            </a:solidFill>
            <a:round/>
            <a:headEnd/>
            <a:tailEnd/>
          </a:ln>
        </p:spPr>
        <p:txBody>
          <a:bodyPr wrap="none" anchor="ctr"/>
          <a:lstStyle/>
          <a:p>
            <a:endParaRPr lang="en-IN"/>
          </a:p>
        </p:txBody>
      </p:sp>
      <p:sp>
        <p:nvSpPr>
          <p:cNvPr id="23561" name="Line 10"/>
          <p:cNvSpPr>
            <a:spLocks noChangeShapeType="1"/>
          </p:cNvSpPr>
          <p:nvPr/>
        </p:nvSpPr>
        <p:spPr bwMode="auto">
          <a:xfrm>
            <a:off x="5149850" y="2444750"/>
            <a:ext cx="800100" cy="881063"/>
          </a:xfrm>
          <a:prstGeom prst="line">
            <a:avLst/>
          </a:prstGeom>
          <a:noFill/>
          <a:ln w="12700">
            <a:solidFill>
              <a:schemeClr val="tx1"/>
            </a:solidFill>
            <a:round/>
            <a:headEnd/>
            <a:tailEnd/>
          </a:ln>
        </p:spPr>
        <p:txBody>
          <a:bodyPr wrap="none" anchor="ctr"/>
          <a:lstStyle/>
          <a:p>
            <a:endParaRPr lang="en-IN"/>
          </a:p>
        </p:txBody>
      </p:sp>
      <p:sp>
        <p:nvSpPr>
          <p:cNvPr id="23562" name="Text Box 11"/>
          <p:cNvSpPr txBox="1">
            <a:spLocks noChangeArrowheads="1"/>
          </p:cNvSpPr>
          <p:nvPr/>
        </p:nvSpPr>
        <p:spPr bwMode="auto">
          <a:xfrm>
            <a:off x="6510338" y="4506913"/>
            <a:ext cx="1298575" cy="366712"/>
          </a:xfrm>
          <a:prstGeom prst="rect">
            <a:avLst/>
          </a:prstGeom>
          <a:noFill/>
          <a:ln w="12700">
            <a:noFill/>
            <a:miter lim="800000"/>
            <a:headEnd/>
            <a:tailEnd/>
          </a:ln>
        </p:spPr>
        <p:txBody>
          <a:bodyPr>
            <a:spAutoFit/>
          </a:bodyPr>
          <a:lstStyle/>
          <a:p>
            <a:r>
              <a:rPr lang="en-US">
                <a:latin typeface="Times" pitchFamily="18" charset="0"/>
              </a:rPr>
              <a:t>100,150</a:t>
            </a:r>
          </a:p>
        </p:txBody>
      </p:sp>
      <p:sp>
        <p:nvSpPr>
          <p:cNvPr id="23563" name="Text Box 12"/>
          <p:cNvSpPr txBox="1">
            <a:spLocks noChangeArrowheads="1"/>
          </p:cNvSpPr>
          <p:nvPr/>
        </p:nvSpPr>
        <p:spPr bwMode="auto">
          <a:xfrm>
            <a:off x="5578475" y="3403600"/>
            <a:ext cx="698500" cy="366713"/>
          </a:xfrm>
          <a:prstGeom prst="rect">
            <a:avLst/>
          </a:prstGeom>
          <a:noFill/>
          <a:ln w="12700">
            <a:noFill/>
            <a:miter lim="800000"/>
            <a:headEnd/>
            <a:tailEnd/>
          </a:ln>
        </p:spPr>
        <p:txBody>
          <a:bodyPr wrap="none">
            <a:spAutoFit/>
          </a:bodyPr>
          <a:lstStyle/>
          <a:p>
            <a:r>
              <a:rPr lang="en-US">
                <a:latin typeface="Times" pitchFamily="18" charset="0"/>
              </a:rPr>
              <a:t>85,97</a:t>
            </a:r>
          </a:p>
        </p:txBody>
      </p:sp>
      <p:sp>
        <p:nvSpPr>
          <p:cNvPr id="23564" name="Rectangle 13"/>
          <p:cNvSpPr>
            <a:spLocks noChangeArrowheads="1"/>
          </p:cNvSpPr>
          <p:nvPr/>
        </p:nvSpPr>
        <p:spPr bwMode="auto">
          <a:xfrm>
            <a:off x="3914775" y="1962150"/>
            <a:ext cx="1219200" cy="457200"/>
          </a:xfrm>
          <a:prstGeom prst="rect">
            <a:avLst/>
          </a:prstGeom>
          <a:noFill/>
          <a:ln w="12700">
            <a:solidFill>
              <a:schemeClr val="tx1"/>
            </a:solidFill>
            <a:miter lim="800000"/>
            <a:headEnd/>
            <a:tailEnd/>
          </a:ln>
        </p:spPr>
        <p:txBody>
          <a:bodyPr wrap="none" anchor="ctr"/>
          <a:lstStyle/>
          <a:p>
            <a:endParaRPr lang="en-US"/>
          </a:p>
        </p:txBody>
      </p:sp>
      <p:sp>
        <p:nvSpPr>
          <p:cNvPr id="23565" name="Text Box 14"/>
          <p:cNvSpPr txBox="1">
            <a:spLocks noChangeArrowheads="1"/>
          </p:cNvSpPr>
          <p:nvPr/>
        </p:nvSpPr>
        <p:spPr bwMode="auto">
          <a:xfrm>
            <a:off x="4219575" y="2032000"/>
            <a:ext cx="412750" cy="366713"/>
          </a:xfrm>
          <a:prstGeom prst="rect">
            <a:avLst/>
          </a:prstGeom>
          <a:noFill/>
          <a:ln w="12700">
            <a:noFill/>
            <a:miter lim="800000"/>
            <a:headEnd/>
            <a:tailEnd/>
          </a:ln>
        </p:spPr>
        <p:txBody>
          <a:bodyPr wrap="none">
            <a:spAutoFit/>
          </a:bodyPr>
          <a:lstStyle/>
          <a:p>
            <a:r>
              <a:rPr lang="en-US">
                <a:latin typeface="Times" pitchFamily="18" charset="0"/>
              </a:rPr>
              <a:t>62</a:t>
            </a:r>
          </a:p>
        </p:txBody>
      </p:sp>
      <p:sp>
        <p:nvSpPr>
          <p:cNvPr id="23566" name="Line 15"/>
          <p:cNvSpPr>
            <a:spLocks noChangeShapeType="1"/>
          </p:cNvSpPr>
          <p:nvPr/>
        </p:nvSpPr>
        <p:spPr bwMode="auto">
          <a:xfrm flipH="1">
            <a:off x="5910263" y="3794125"/>
            <a:ext cx="26987" cy="1703388"/>
          </a:xfrm>
          <a:prstGeom prst="line">
            <a:avLst/>
          </a:prstGeom>
          <a:noFill/>
          <a:ln w="12700">
            <a:solidFill>
              <a:schemeClr val="tx1"/>
            </a:solidFill>
            <a:round/>
            <a:headEnd/>
            <a:tailEnd/>
          </a:ln>
        </p:spPr>
        <p:txBody>
          <a:bodyPr/>
          <a:lstStyle/>
          <a:p>
            <a:endParaRPr lang="en-IN"/>
          </a:p>
        </p:txBody>
      </p:sp>
      <p:sp>
        <p:nvSpPr>
          <p:cNvPr id="23567" name="Line 16"/>
          <p:cNvSpPr>
            <a:spLocks noChangeShapeType="1"/>
          </p:cNvSpPr>
          <p:nvPr/>
        </p:nvSpPr>
        <p:spPr bwMode="auto">
          <a:xfrm flipH="1">
            <a:off x="5092700" y="3794125"/>
            <a:ext cx="568325" cy="1038225"/>
          </a:xfrm>
          <a:prstGeom prst="line">
            <a:avLst/>
          </a:prstGeom>
          <a:noFill/>
          <a:ln w="12700">
            <a:solidFill>
              <a:schemeClr val="tx1"/>
            </a:solidFill>
            <a:round/>
            <a:headEnd/>
            <a:tailEnd/>
          </a:ln>
        </p:spPr>
        <p:txBody>
          <a:bodyPr/>
          <a:lstStyle/>
          <a:p>
            <a:endParaRPr lang="en-IN"/>
          </a:p>
        </p:txBody>
      </p:sp>
      <p:sp>
        <p:nvSpPr>
          <p:cNvPr id="23568" name="Line 17"/>
          <p:cNvSpPr>
            <a:spLocks noChangeShapeType="1"/>
          </p:cNvSpPr>
          <p:nvPr/>
        </p:nvSpPr>
        <p:spPr bwMode="auto">
          <a:xfrm>
            <a:off x="3263900" y="3724275"/>
            <a:ext cx="0" cy="1828800"/>
          </a:xfrm>
          <a:prstGeom prst="line">
            <a:avLst/>
          </a:prstGeom>
          <a:noFill/>
          <a:ln w="12700">
            <a:solidFill>
              <a:schemeClr val="tx1"/>
            </a:solidFill>
            <a:round/>
            <a:headEnd/>
            <a:tailEnd/>
          </a:ln>
        </p:spPr>
        <p:txBody>
          <a:bodyPr/>
          <a:lstStyle/>
          <a:p>
            <a:endParaRPr lang="en-IN"/>
          </a:p>
        </p:txBody>
      </p:sp>
      <p:sp>
        <p:nvSpPr>
          <p:cNvPr id="23569" name="Line 18"/>
          <p:cNvSpPr>
            <a:spLocks noChangeShapeType="1"/>
          </p:cNvSpPr>
          <p:nvPr/>
        </p:nvSpPr>
        <p:spPr bwMode="auto">
          <a:xfrm flipH="1">
            <a:off x="2446338" y="3724275"/>
            <a:ext cx="430212" cy="788988"/>
          </a:xfrm>
          <a:prstGeom prst="line">
            <a:avLst/>
          </a:prstGeom>
          <a:noFill/>
          <a:ln w="12700">
            <a:solidFill>
              <a:schemeClr val="tx1"/>
            </a:solidFill>
            <a:round/>
            <a:headEnd/>
            <a:tailEnd/>
          </a:ln>
        </p:spPr>
        <p:txBody>
          <a:bodyPr/>
          <a:lstStyle/>
          <a:p>
            <a:endParaRPr lang="en-IN"/>
          </a:p>
        </p:txBody>
      </p:sp>
      <p:sp>
        <p:nvSpPr>
          <p:cNvPr id="23570" name="Line 19"/>
          <p:cNvSpPr>
            <a:spLocks noChangeShapeType="1"/>
          </p:cNvSpPr>
          <p:nvPr/>
        </p:nvSpPr>
        <p:spPr bwMode="auto">
          <a:xfrm>
            <a:off x="3568700" y="3724275"/>
            <a:ext cx="609600" cy="708025"/>
          </a:xfrm>
          <a:prstGeom prst="line">
            <a:avLst/>
          </a:prstGeom>
          <a:noFill/>
          <a:ln w="12700">
            <a:solidFill>
              <a:schemeClr val="tx1"/>
            </a:solidFill>
            <a:round/>
            <a:headEnd/>
            <a:tailEnd/>
          </a:ln>
        </p:spPr>
        <p:txBody>
          <a:bodyPr/>
          <a:lstStyle/>
          <a:p>
            <a:endParaRPr lang="en-IN"/>
          </a:p>
        </p:txBody>
      </p:sp>
      <p:sp>
        <p:nvSpPr>
          <p:cNvPr id="23571" name="Rectangle 20"/>
          <p:cNvSpPr>
            <a:spLocks noChangeArrowheads="1"/>
          </p:cNvSpPr>
          <p:nvPr/>
        </p:nvSpPr>
        <p:spPr bwMode="auto">
          <a:xfrm>
            <a:off x="4608513" y="4852988"/>
            <a:ext cx="1084262" cy="457200"/>
          </a:xfrm>
          <a:prstGeom prst="rect">
            <a:avLst/>
          </a:prstGeom>
          <a:noFill/>
          <a:ln w="12700">
            <a:solidFill>
              <a:schemeClr val="tx1"/>
            </a:solidFill>
            <a:miter lim="800000"/>
            <a:headEnd/>
            <a:tailEnd/>
          </a:ln>
        </p:spPr>
        <p:txBody>
          <a:bodyPr wrap="none" anchor="ctr"/>
          <a:lstStyle/>
          <a:p>
            <a:endParaRPr lang="en-US"/>
          </a:p>
        </p:txBody>
      </p:sp>
      <p:sp>
        <p:nvSpPr>
          <p:cNvPr id="23572" name="Text Box 21"/>
          <p:cNvSpPr txBox="1">
            <a:spLocks noChangeArrowheads="1"/>
          </p:cNvSpPr>
          <p:nvPr/>
        </p:nvSpPr>
        <p:spPr bwMode="auto">
          <a:xfrm>
            <a:off x="4775200" y="4868863"/>
            <a:ext cx="755650" cy="366712"/>
          </a:xfrm>
          <a:prstGeom prst="rect">
            <a:avLst/>
          </a:prstGeom>
          <a:noFill/>
          <a:ln w="12700">
            <a:noFill/>
            <a:miter lim="800000"/>
            <a:headEnd/>
            <a:tailEnd/>
          </a:ln>
        </p:spPr>
        <p:txBody>
          <a:bodyPr wrap="none">
            <a:spAutoFit/>
          </a:bodyPr>
          <a:lstStyle/>
          <a:p>
            <a:r>
              <a:rPr lang="en-US">
                <a:latin typeface="Times" pitchFamily="18" charset="0"/>
              </a:rPr>
              <a:t>75, 80</a:t>
            </a:r>
          </a:p>
        </p:txBody>
      </p:sp>
      <p:sp>
        <p:nvSpPr>
          <p:cNvPr id="23573" name="Rectangle 22"/>
          <p:cNvSpPr>
            <a:spLocks noChangeArrowheads="1"/>
          </p:cNvSpPr>
          <p:nvPr/>
        </p:nvSpPr>
        <p:spPr bwMode="auto">
          <a:xfrm>
            <a:off x="5451475" y="5483225"/>
            <a:ext cx="1084263" cy="457200"/>
          </a:xfrm>
          <a:prstGeom prst="rect">
            <a:avLst/>
          </a:prstGeom>
          <a:noFill/>
          <a:ln w="12700">
            <a:solidFill>
              <a:schemeClr val="tx1"/>
            </a:solidFill>
            <a:miter lim="800000"/>
            <a:headEnd/>
            <a:tailEnd/>
          </a:ln>
        </p:spPr>
        <p:txBody>
          <a:bodyPr wrap="none" anchor="ctr"/>
          <a:lstStyle/>
          <a:p>
            <a:endParaRPr lang="en-US"/>
          </a:p>
        </p:txBody>
      </p:sp>
      <p:sp>
        <p:nvSpPr>
          <p:cNvPr id="23574" name="Text Box 23"/>
          <p:cNvSpPr txBox="1">
            <a:spLocks noChangeArrowheads="1"/>
          </p:cNvSpPr>
          <p:nvPr/>
        </p:nvSpPr>
        <p:spPr bwMode="auto">
          <a:xfrm>
            <a:off x="5534025" y="5470525"/>
            <a:ext cx="812800" cy="366713"/>
          </a:xfrm>
          <a:prstGeom prst="rect">
            <a:avLst/>
          </a:prstGeom>
          <a:noFill/>
          <a:ln w="12700">
            <a:noFill/>
            <a:miter lim="800000"/>
            <a:headEnd/>
            <a:tailEnd/>
          </a:ln>
        </p:spPr>
        <p:txBody>
          <a:bodyPr wrap="none">
            <a:spAutoFit/>
          </a:bodyPr>
          <a:lstStyle/>
          <a:p>
            <a:r>
              <a:rPr lang="en-US">
                <a:latin typeface="Times" pitchFamily="18" charset="0"/>
              </a:rPr>
              <a:t>90 , 92</a:t>
            </a:r>
          </a:p>
        </p:txBody>
      </p:sp>
      <p:sp>
        <p:nvSpPr>
          <p:cNvPr id="23575" name="Rectangle 24"/>
          <p:cNvSpPr>
            <a:spLocks noChangeArrowheads="1"/>
          </p:cNvSpPr>
          <p:nvPr/>
        </p:nvSpPr>
        <p:spPr bwMode="auto">
          <a:xfrm>
            <a:off x="3632200" y="4419600"/>
            <a:ext cx="1084263" cy="457200"/>
          </a:xfrm>
          <a:prstGeom prst="rect">
            <a:avLst/>
          </a:prstGeom>
          <a:noFill/>
          <a:ln w="12700">
            <a:solidFill>
              <a:schemeClr val="tx1"/>
            </a:solidFill>
            <a:miter lim="800000"/>
            <a:headEnd/>
            <a:tailEnd/>
          </a:ln>
        </p:spPr>
        <p:txBody>
          <a:bodyPr wrap="none" anchor="ctr"/>
          <a:lstStyle/>
          <a:p>
            <a:endParaRPr lang="en-US"/>
          </a:p>
        </p:txBody>
      </p:sp>
      <p:sp>
        <p:nvSpPr>
          <p:cNvPr id="23576" name="Text Box 25"/>
          <p:cNvSpPr txBox="1">
            <a:spLocks noChangeArrowheads="1"/>
          </p:cNvSpPr>
          <p:nvPr/>
        </p:nvSpPr>
        <p:spPr bwMode="auto">
          <a:xfrm>
            <a:off x="3729038" y="4478338"/>
            <a:ext cx="755650" cy="366712"/>
          </a:xfrm>
          <a:prstGeom prst="rect">
            <a:avLst/>
          </a:prstGeom>
          <a:noFill/>
          <a:ln w="12700">
            <a:noFill/>
            <a:miter lim="800000"/>
            <a:headEnd/>
            <a:tailEnd/>
          </a:ln>
        </p:spPr>
        <p:txBody>
          <a:bodyPr wrap="none">
            <a:spAutoFit/>
          </a:bodyPr>
          <a:lstStyle/>
          <a:p>
            <a:r>
              <a:rPr lang="en-US">
                <a:latin typeface="Times" pitchFamily="18" charset="0"/>
              </a:rPr>
              <a:t>50, 54</a:t>
            </a:r>
          </a:p>
        </p:txBody>
      </p:sp>
      <p:sp>
        <p:nvSpPr>
          <p:cNvPr id="23577" name="Rectangle 26"/>
          <p:cNvSpPr>
            <a:spLocks noChangeArrowheads="1"/>
          </p:cNvSpPr>
          <p:nvPr/>
        </p:nvSpPr>
        <p:spPr bwMode="auto">
          <a:xfrm>
            <a:off x="2751138" y="5570538"/>
            <a:ext cx="1084262" cy="457200"/>
          </a:xfrm>
          <a:prstGeom prst="rect">
            <a:avLst/>
          </a:prstGeom>
          <a:noFill/>
          <a:ln w="12700">
            <a:solidFill>
              <a:schemeClr val="tx1"/>
            </a:solidFill>
            <a:miter lim="800000"/>
            <a:headEnd/>
            <a:tailEnd/>
          </a:ln>
        </p:spPr>
        <p:txBody>
          <a:bodyPr wrap="none" anchor="ctr"/>
          <a:lstStyle/>
          <a:p>
            <a:endParaRPr lang="en-US"/>
          </a:p>
        </p:txBody>
      </p:sp>
      <p:sp>
        <p:nvSpPr>
          <p:cNvPr id="23578" name="Text Box 27"/>
          <p:cNvSpPr txBox="1">
            <a:spLocks noChangeArrowheads="1"/>
          </p:cNvSpPr>
          <p:nvPr/>
        </p:nvSpPr>
        <p:spPr bwMode="auto">
          <a:xfrm>
            <a:off x="2847975" y="5629275"/>
            <a:ext cx="698500" cy="366713"/>
          </a:xfrm>
          <a:prstGeom prst="rect">
            <a:avLst/>
          </a:prstGeom>
          <a:noFill/>
          <a:ln w="12700">
            <a:noFill/>
            <a:miter lim="800000"/>
            <a:headEnd/>
            <a:tailEnd/>
          </a:ln>
        </p:spPr>
        <p:txBody>
          <a:bodyPr wrap="none">
            <a:spAutoFit/>
          </a:bodyPr>
          <a:lstStyle/>
          <a:p>
            <a:r>
              <a:rPr lang="en-US">
                <a:latin typeface="Times" pitchFamily="18" charset="0"/>
              </a:rPr>
              <a:t>30,40</a:t>
            </a:r>
          </a:p>
        </p:txBody>
      </p:sp>
      <p:sp>
        <p:nvSpPr>
          <p:cNvPr id="23579" name="Rectangle 28"/>
          <p:cNvSpPr>
            <a:spLocks noChangeArrowheads="1"/>
          </p:cNvSpPr>
          <p:nvPr/>
        </p:nvSpPr>
        <p:spPr bwMode="auto">
          <a:xfrm>
            <a:off x="2017713" y="4516438"/>
            <a:ext cx="1084262" cy="457200"/>
          </a:xfrm>
          <a:prstGeom prst="rect">
            <a:avLst/>
          </a:prstGeom>
          <a:noFill/>
          <a:ln w="12700">
            <a:solidFill>
              <a:schemeClr val="tx1"/>
            </a:solidFill>
            <a:miter lim="800000"/>
            <a:headEnd/>
            <a:tailEnd/>
          </a:ln>
        </p:spPr>
        <p:txBody>
          <a:bodyPr wrap="none" anchor="ctr"/>
          <a:lstStyle/>
          <a:p>
            <a:endParaRPr lang="en-US"/>
          </a:p>
        </p:txBody>
      </p:sp>
      <p:sp>
        <p:nvSpPr>
          <p:cNvPr id="23580" name="Text Box 29"/>
          <p:cNvSpPr txBox="1">
            <a:spLocks noChangeArrowheads="1"/>
          </p:cNvSpPr>
          <p:nvPr/>
        </p:nvSpPr>
        <p:spPr bwMode="auto">
          <a:xfrm>
            <a:off x="2114550" y="4575175"/>
            <a:ext cx="698500" cy="366713"/>
          </a:xfrm>
          <a:prstGeom prst="rect">
            <a:avLst/>
          </a:prstGeom>
          <a:noFill/>
          <a:ln w="12700">
            <a:noFill/>
            <a:miter lim="800000"/>
            <a:headEnd/>
            <a:tailEnd/>
          </a:ln>
        </p:spPr>
        <p:txBody>
          <a:bodyPr wrap="none">
            <a:spAutoFit/>
          </a:bodyPr>
          <a:lstStyle/>
          <a:p>
            <a:r>
              <a:rPr lang="en-US">
                <a:latin typeface="Times" pitchFamily="18" charset="0"/>
              </a:rPr>
              <a:t>15,20</a:t>
            </a: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B-Tree</a:t>
            </a:r>
          </a:p>
          <a:p>
            <a:r>
              <a:rPr lang="en-US" dirty="0" smtClean="0"/>
              <a:t>Insertion into B-Tree</a:t>
            </a:r>
          </a:p>
          <a:p>
            <a:r>
              <a:rPr lang="en-US" dirty="0" smtClean="0"/>
              <a:t>Deletion from B-Tree</a:t>
            </a:r>
          </a:p>
          <a:p>
            <a:endParaRPr lang="en-IN" dirty="0" smtClean="0"/>
          </a:p>
          <a:p>
            <a:endParaRPr lang="en-US" dirty="0" smtClean="0"/>
          </a:p>
          <a:p>
            <a:endParaRPr lang="en-US" dirty="0" smtClean="0"/>
          </a:p>
          <a:p>
            <a:endParaRPr lang="en-US" sz="2400" dirty="0" smtClean="0">
              <a:solidFill>
                <a:srgbClr val="0000FF"/>
              </a:solidFill>
              <a:ea typeface="+mn-ea"/>
            </a:endParaRPr>
          </a:p>
          <a:p>
            <a:pPr marL="342900" lvl="1" indent="-342900">
              <a:buFontTx/>
              <a:buChar char="•"/>
            </a:pPr>
            <a:endParaRPr lang="en-US" sz="2400" dirty="0" smtClean="0">
              <a:solidFill>
                <a:srgbClr val="0000FF"/>
              </a:solidFill>
              <a:ea typeface="+mn-ea"/>
            </a:endParaRPr>
          </a:p>
          <a:p>
            <a:endParaRPr lang="en-US"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Outcomes</a:t>
            </a:r>
            <a:endParaRPr lang="en-US" dirty="0"/>
          </a:p>
        </p:txBody>
      </p:sp>
      <p:sp>
        <p:nvSpPr>
          <p:cNvPr id="3" name="Content Placeholder 2"/>
          <p:cNvSpPr>
            <a:spLocks noGrp="1"/>
          </p:cNvSpPr>
          <p:nvPr>
            <p:ph idx="1"/>
          </p:nvPr>
        </p:nvSpPr>
        <p:spPr/>
        <p:txBody>
          <a:bodyPr/>
          <a:lstStyle/>
          <a:p>
            <a:r>
              <a:rPr lang="en-US" dirty="0" smtClean="0"/>
              <a:t>At the end of this session, participants will be able to</a:t>
            </a:r>
          </a:p>
          <a:p>
            <a:pPr lvl="1"/>
            <a:r>
              <a:rPr lang="en-US" dirty="0" smtClean="0"/>
              <a:t>Understand the concepts of </a:t>
            </a:r>
            <a:r>
              <a:rPr lang="en-US" dirty="0" err="1" smtClean="0"/>
              <a:t>Btree</a:t>
            </a:r>
            <a:r>
              <a:rPr lang="en-US" dirty="0" smtClean="0"/>
              <a:t>, Insertion and Deletion operations</a:t>
            </a:r>
          </a:p>
          <a:p>
            <a:pPr lvl="1"/>
            <a:endParaRPr lang="en-US" dirty="0" smtClean="0"/>
          </a:p>
          <a:p>
            <a:pPr lvl="1"/>
            <a:endParaRPr lang="en-US" dirty="0" smtClean="0"/>
          </a:p>
          <a:p>
            <a:pPr lvl="1">
              <a:buNone/>
            </a:pPr>
            <a:endParaRPr lang="en-US" dirty="0" smtClean="0"/>
          </a:p>
          <a:p>
            <a:pPr lvl="1">
              <a:buNone/>
            </a:pPr>
            <a:endParaRPr lang="en-US" dirty="0"/>
          </a:p>
        </p:txBody>
      </p:sp>
    </p:spTree>
    <p:extLst>
      <p:ext uri="{BB962C8B-B14F-4D97-AF65-F5344CB8AC3E}">
        <p14:creationId xmlns:p14="http://schemas.microsoft.com/office/powerpoint/2010/main" val="37579377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457199" y="1219202"/>
            <a:ext cx="7496176" cy="4906963"/>
          </a:xfrm>
        </p:spPr>
        <p:txBody>
          <a:bodyPr/>
          <a:lstStyle/>
          <a:p>
            <a:pPr lvl="1">
              <a:buFont typeface="Arial" pitchFamily="34" charset="0"/>
              <a:buChar char="•"/>
            </a:pPr>
            <a:r>
              <a:rPr lang="en-IN" dirty="0" smtClean="0"/>
              <a:t>Disk structure</a:t>
            </a:r>
          </a:p>
          <a:p>
            <a:pPr lvl="1">
              <a:buFont typeface="Arial" pitchFamily="34" charset="0"/>
              <a:buChar char="•"/>
            </a:pPr>
            <a:r>
              <a:rPr lang="en-IN" dirty="0" smtClean="0"/>
              <a:t>How data is stored on the disk?</a:t>
            </a:r>
          </a:p>
          <a:p>
            <a:pPr lvl="1">
              <a:buFont typeface="Arial" pitchFamily="34" charset="0"/>
              <a:buChar char="•"/>
            </a:pPr>
            <a:r>
              <a:rPr lang="en-IN" dirty="0" smtClean="0"/>
              <a:t>Indexing</a:t>
            </a:r>
          </a:p>
          <a:p>
            <a:pPr lvl="1">
              <a:buFont typeface="Arial" pitchFamily="34" charset="0"/>
              <a:buChar char="•"/>
            </a:pPr>
            <a:r>
              <a:rPr lang="en-IN" dirty="0" smtClean="0"/>
              <a:t>Multilevel Indexing</a:t>
            </a:r>
          </a:p>
          <a:p>
            <a:pPr lvl="1">
              <a:buFont typeface="Arial" pitchFamily="34" charset="0"/>
              <a:buChar char="•"/>
            </a:pPr>
            <a:r>
              <a:rPr lang="en-IN" dirty="0" smtClean="0"/>
              <a:t>Multi-way search tree</a:t>
            </a:r>
          </a:p>
          <a:p>
            <a:pPr lvl="1">
              <a:buFont typeface="Arial" pitchFamily="34" charset="0"/>
              <a:buChar char="•"/>
            </a:pPr>
            <a:r>
              <a:rPr lang="en-IN" dirty="0" err="1" smtClean="0"/>
              <a:t>Btree</a:t>
            </a:r>
            <a:endParaRPr lang="en-IN" dirty="0" smtClean="0"/>
          </a:p>
          <a:p>
            <a:pPr lvl="1">
              <a:buFont typeface="Arial" pitchFamily="34" charset="0"/>
              <a:buChar char="•"/>
            </a:pPr>
            <a:r>
              <a:rPr lang="en-IN" dirty="0" smtClean="0"/>
              <a:t>Insertion operation</a:t>
            </a:r>
          </a:p>
          <a:p>
            <a:pPr lvl="1">
              <a:buFont typeface="Arial" pitchFamily="34" charset="0"/>
              <a:buChar char="•"/>
            </a:pPr>
            <a:r>
              <a:rPr lang="en-IN" dirty="0" smtClean="0"/>
              <a:t>Deletion operation</a:t>
            </a:r>
          </a:p>
        </p:txBody>
      </p:sp>
    </p:spTree>
    <p:extLst>
      <p:ext uri="{BB962C8B-B14F-4D97-AF65-F5344CB8AC3E}">
        <p14:creationId xmlns:p14="http://schemas.microsoft.com/office/powerpoint/2010/main" val="1426215993"/>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760" y="1574963"/>
            <a:ext cx="8801100" cy="164306"/>
          </a:xfrm>
          <a:custGeom>
            <a:avLst/>
            <a:gdLst/>
            <a:ahLst/>
            <a:cxnLst/>
            <a:rect l="l" t="t" r="r" b="b"/>
            <a:pathLst>
              <a:path w="7040880" h="131444">
                <a:moveTo>
                  <a:pt x="6959777" y="0"/>
                </a:moveTo>
                <a:lnTo>
                  <a:pt x="80689" y="0"/>
                </a:lnTo>
                <a:lnTo>
                  <a:pt x="49359" y="6366"/>
                </a:lnTo>
                <a:lnTo>
                  <a:pt x="23702" y="23702"/>
                </a:lnTo>
                <a:lnTo>
                  <a:pt x="6366" y="49358"/>
                </a:lnTo>
                <a:lnTo>
                  <a:pt x="0" y="80688"/>
                </a:lnTo>
                <a:lnTo>
                  <a:pt x="0" y="130856"/>
                </a:lnTo>
                <a:lnTo>
                  <a:pt x="7040467" y="130856"/>
                </a:lnTo>
                <a:lnTo>
                  <a:pt x="7040467" y="80688"/>
                </a:lnTo>
                <a:lnTo>
                  <a:pt x="7034100" y="49358"/>
                </a:lnTo>
                <a:lnTo>
                  <a:pt x="7016764" y="23702"/>
                </a:lnTo>
                <a:lnTo>
                  <a:pt x="6991107" y="6366"/>
                </a:lnTo>
                <a:lnTo>
                  <a:pt x="6959777" y="0"/>
                </a:lnTo>
                <a:close/>
              </a:path>
            </a:pathLst>
          </a:custGeom>
          <a:solidFill>
            <a:srgbClr val="3333B2"/>
          </a:solidFill>
        </p:spPr>
        <p:txBody>
          <a:bodyPr wrap="square" lIns="0" tIns="0" rIns="0" bIns="0" rtlCol="0"/>
          <a:lstStyle/>
          <a:p>
            <a:endParaRPr/>
          </a:p>
        </p:txBody>
      </p:sp>
      <p:sp>
        <p:nvSpPr>
          <p:cNvPr id="3" name="object 3"/>
          <p:cNvSpPr/>
          <p:nvPr/>
        </p:nvSpPr>
        <p:spPr>
          <a:xfrm>
            <a:off x="272621" y="2674693"/>
            <a:ext cx="201720" cy="2017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73483" y="2649478"/>
            <a:ext cx="8699621" cy="2269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72344" y="1675370"/>
            <a:ext cx="100760" cy="99932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8697" y="1702347"/>
            <a:ext cx="8801100" cy="1112836"/>
          </a:xfrm>
          <a:custGeom>
            <a:avLst/>
            <a:gdLst/>
            <a:ahLst/>
            <a:cxnLst/>
            <a:rect l="l" t="t" r="r" b="b"/>
            <a:pathLst>
              <a:path w="7040880" h="890269">
                <a:moveTo>
                  <a:pt x="7040467" y="0"/>
                </a:moveTo>
                <a:lnTo>
                  <a:pt x="0" y="0"/>
                </a:lnTo>
                <a:lnTo>
                  <a:pt x="0" y="809228"/>
                </a:lnTo>
                <a:lnTo>
                  <a:pt x="6366" y="840558"/>
                </a:lnTo>
                <a:lnTo>
                  <a:pt x="23702" y="866214"/>
                </a:lnTo>
                <a:lnTo>
                  <a:pt x="49359" y="883550"/>
                </a:lnTo>
                <a:lnTo>
                  <a:pt x="80689" y="889917"/>
                </a:lnTo>
                <a:lnTo>
                  <a:pt x="6959777" y="889917"/>
                </a:lnTo>
                <a:lnTo>
                  <a:pt x="6991107" y="883550"/>
                </a:lnTo>
                <a:lnTo>
                  <a:pt x="7016764" y="866214"/>
                </a:lnTo>
                <a:lnTo>
                  <a:pt x="7034100" y="840558"/>
                </a:lnTo>
                <a:lnTo>
                  <a:pt x="7040467" y="809228"/>
                </a:lnTo>
                <a:lnTo>
                  <a:pt x="7040467" y="0"/>
                </a:lnTo>
                <a:close/>
              </a:path>
            </a:pathLst>
          </a:custGeom>
          <a:solidFill>
            <a:srgbClr val="3333B2"/>
          </a:solidFill>
        </p:spPr>
        <p:txBody>
          <a:bodyPr wrap="square" lIns="0" tIns="0" rIns="0" bIns="0" rtlCol="0"/>
          <a:lstStyle/>
          <a:p>
            <a:endParaRPr/>
          </a:p>
        </p:txBody>
      </p:sp>
      <p:sp>
        <p:nvSpPr>
          <p:cNvPr id="7" name="object 7"/>
          <p:cNvSpPr/>
          <p:nvPr/>
        </p:nvSpPr>
        <p:spPr>
          <a:xfrm>
            <a:off x="8972344" y="1750988"/>
            <a:ext cx="0" cy="962025"/>
          </a:xfrm>
          <a:custGeom>
            <a:avLst/>
            <a:gdLst/>
            <a:ahLst/>
            <a:cxnLst/>
            <a:rect l="l" t="t" r="r" b="b"/>
            <a:pathLst>
              <a:path h="769619">
                <a:moveTo>
                  <a:pt x="0" y="769221"/>
                </a:moveTo>
                <a:lnTo>
                  <a:pt x="0" y="0"/>
                </a:lnTo>
              </a:path>
            </a:pathLst>
          </a:custGeom>
          <a:ln w="3175">
            <a:solidFill>
              <a:srgbClr val="7F7F7F"/>
            </a:solidFill>
          </a:ln>
        </p:spPr>
        <p:txBody>
          <a:bodyPr wrap="square" lIns="0" tIns="0" rIns="0" bIns="0" rtlCol="0"/>
          <a:lstStyle/>
          <a:p>
            <a:endParaRPr/>
          </a:p>
        </p:txBody>
      </p:sp>
      <p:sp>
        <p:nvSpPr>
          <p:cNvPr id="8" name="object 8"/>
          <p:cNvSpPr/>
          <p:nvPr/>
        </p:nvSpPr>
        <p:spPr>
          <a:xfrm>
            <a:off x="8972344" y="1725773"/>
            <a:ext cx="0" cy="25400"/>
          </a:xfrm>
          <a:custGeom>
            <a:avLst/>
            <a:gdLst/>
            <a:ahLst/>
            <a:cxnLst/>
            <a:rect l="l" t="t" r="r" b="b"/>
            <a:pathLst>
              <a:path h="20319">
                <a:moveTo>
                  <a:pt x="0" y="20172"/>
                </a:moveTo>
                <a:lnTo>
                  <a:pt x="0" y="0"/>
                </a:lnTo>
              </a:path>
            </a:pathLst>
          </a:custGeom>
          <a:ln w="3175">
            <a:solidFill>
              <a:srgbClr val="AFAFAF"/>
            </a:solidFill>
          </a:ln>
        </p:spPr>
        <p:txBody>
          <a:bodyPr wrap="square" lIns="0" tIns="0" rIns="0" bIns="0" rtlCol="0"/>
          <a:lstStyle/>
          <a:p>
            <a:endParaRPr/>
          </a:p>
        </p:txBody>
      </p:sp>
      <p:sp>
        <p:nvSpPr>
          <p:cNvPr id="9" name="object 9"/>
          <p:cNvSpPr/>
          <p:nvPr/>
        </p:nvSpPr>
        <p:spPr>
          <a:xfrm>
            <a:off x="8972344" y="1700558"/>
            <a:ext cx="0" cy="25400"/>
          </a:xfrm>
          <a:custGeom>
            <a:avLst/>
            <a:gdLst/>
            <a:ahLst/>
            <a:cxnLst/>
            <a:rect l="l" t="t" r="r" b="b"/>
            <a:pathLst>
              <a:path h="20319">
                <a:moveTo>
                  <a:pt x="0" y="20172"/>
                </a:moveTo>
                <a:lnTo>
                  <a:pt x="0" y="0"/>
                </a:lnTo>
              </a:path>
            </a:pathLst>
          </a:custGeom>
          <a:ln w="3175">
            <a:solidFill>
              <a:srgbClr val="CECECE"/>
            </a:solidFill>
          </a:ln>
        </p:spPr>
        <p:txBody>
          <a:bodyPr wrap="square" lIns="0" tIns="0" rIns="0" bIns="0" rtlCol="0"/>
          <a:lstStyle/>
          <a:p>
            <a:endParaRPr/>
          </a:p>
        </p:txBody>
      </p:sp>
      <p:sp>
        <p:nvSpPr>
          <p:cNvPr id="10" name="object 10"/>
          <p:cNvSpPr/>
          <p:nvPr/>
        </p:nvSpPr>
        <p:spPr>
          <a:xfrm>
            <a:off x="8972344" y="1675343"/>
            <a:ext cx="0" cy="25400"/>
          </a:xfrm>
          <a:custGeom>
            <a:avLst/>
            <a:gdLst/>
            <a:ahLst/>
            <a:cxnLst/>
            <a:rect l="l" t="t" r="r" b="b"/>
            <a:pathLst>
              <a:path h="20319">
                <a:moveTo>
                  <a:pt x="0" y="20172"/>
                </a:moveTo>
                <a:lnTo>
                  <a:pt x="0" y="0"/>
                </a:lnTo>
              </a:path>
            </a:pathLst>
          </a:custGeom>
          <a:ln w="3175">
            <a:solidFill>
              <a:srgbClr val="EFEFEF"/>
            </a:solidFill>
          </a:ln>
        </p:spPr>
        <p:txBody>
          <a:bodyPr wrap="square" lIns="0" tIns="0" rIns="0" bIns="0" rtlCol="0"/>
          <a:lstStyle/>
          <a:p>
            <a:endParaRPr/>
          </a:p>
        </p:txBody>
      </p:sp>
      <p:sp>
        <p:nvSpPr>
          <p:cNvPr id="11" name="object 11"/>
          <p:cNvSpPr txBox="1">
            <a:spLocks noGrp="1"/>
          </p:cNvSpPr>
          <p:nvPr>
            <p:ph type="title"/>
          </p:nvPr>
        </p:nvSpPr>
        <p:spPr>
          <a:xfrm>
            <a:off x="287383" y="1894432"/>
            <a:ext cx="8229600" cy="507671"/>
          </a:xfrm>
          <a:prstGeom prst="rect">
            <a:avLst/>
          </a:prstGeom>
        </p:spPr>
        <p:txBody>
          <a:bodyPr vert="horz" wrap="square" lIns="0" tIns="15081" rIns="0" bIns="0" rtlCol="0">
            <a:spAutoFit/>
          </a:bodyPr>
          <a:lstStyle/>
          <a:p>
            <a:r>
              <a:rPr lang="en-IN" dirty="0" smtClean="0">
                <a:solidFill>
                  <a:schemeClr val="bg1"/>
                </a:solidFill>
              </a:rPr>
              <a:t>B-Tree, Insertion, Deletion operations</a:t>
            </a:r>
            <a:endParaRPr lang="en-IN" dirty="0">
              <a:solidFill>
                <a:schemeClr val="bg1"/>
              </a:solidFill>
            </a:endParaRPr>
          </a:p>
        </p:txBody>
      </p:sp>
      <p:sp>
        <p:nvSpPr>
          <p:cNvPr id="12" name="object 12"/>
          <p:cNvSpPr txBox="1"/>
          <p:nvPr/>
        </p:nvSpPr>
        <p:spPr>
          <a:xfrm>
            <a:off x="3379051" y="3201997"/>
            <a:ext cx="2386013" cy="926216"/>
          </a:xfrm>
          <a:prstGeom prst="rect">
            <a:avLst/>
          </a:prstGeom>
        </p:spPr>
        <p:txBody>
          <a:bodyPr vert="horz" wrap="square" lIns="0" tIns="20638" rIns="0" bIns="0" rtlCol="0">
            <a:spAutoFit/>
          </a:bodyPr>
          <a:lstStyle/>
          <a:p>
            <a:pPr algn="ctr">
              <a:spcBef>
                <a:spcPts val="163"/>
              </a:spcBef>
            </a:pPr>
            <a:r>
              <a:rPr lang="en-IN" sz="2100" b="1" spc="142" dirty="0" smtClean="0">
                <a:latin typeface="PMingLiU"/>
                <a:cs typeface="PMingLiU"/>
              </a:rPr>
              <a:t>Dr. B. </a:t>
            </a:r>
            <a:r>
              <a:rPr lang="en-IN" sz="2100" b="1" spc="142" dirty="0" err="1" smtClean="0">
                <a:latin typeface="PMingLiU"/>
                <a:cs typeface="PMingLiU"/>
              </a:rPr>
              <a:t>Prabavathy</a:t>
            </a:r>
            <a:endParaRPr sz="2100" dirty="0">
              <a:latin typeface="Times New Roman"/>
              <a:cs typeface="Times New Roman"/>
            </a:endParaRPr>
          </a:p>
          <a:p>
            <a:pPr algn="ctr">
              <a:lnSpc>
                <a:spcPct val="100000"/>
              </a:lnSpc>
            </a:pPr>
            <a:r>
              <a:rPr sz="1600" spc="-6" dirty="0">
                <a:latin typeface="Century"/>
                <a:cs typeface="Century"/>
              </a:rPr>
              <a:t>SSNCE</a:t>
            </a:r>
            <a:endParaRPr sz="1600" dirty="0">
              <a:latin typeface="Century"/>
              <a:cs typeface="Century"/>
            </a:endParaRPr>
          </a:p>
          <a:p>
            <a:pPr>
              <a:spcBef>
                <a:spcPts val="50"/>
              </a:spcBef>
            </a:pPr>
            <a:endParaRPr sz="2100" dirty="0">
              <a:latin typeface="Times New Roman"/>
              <a:cs typeface="Times New Roman"/>
            </a:endParaRPr>
          </a:p>
        </p:txBody>
      </p:sp>
      <p:sp>
        <p:nvSpPr>
          <p:cNvPr id="13" name="object 13"/>
          <p:cNvSpPr/>
          <p:nvPr/>
        </p:nvSpPr>
        <p:spPr>
          <a:xfrm>
            <a:off x="-2449" y="6648939"/>
            <a:ext cx="3049588" cy="211138"/>
          </a:xfrm>
          <a:custGeom>
            <a:avLst/>
            <a:gdLst/>
            <a:ahLst/>
            <a:cxnLst/>
            <a:rect l="l" t="t" r="r" b="b"/>
            <a:pathLst>
              <a:path w="2439670" h="168910">
                <a:moveTo>
                  <a:pt x="0" y="168718"/>
                </a:moveTo>
                <a:lnTo>
                  <a:pt x="2439667" y="168718"/>
                </a:lnTo>
                <a:lnTo>
                  <a:pt x="2439667" y="0"/>
                </a:lnTo>
                <a:lnTo>
                  <a:pt x="0" y="0"/>
                </a:lnTo>
                <a:lnTo>
                  <a:pt x="0" y="168718"/>
                </a:lnTo>
                <a:close/>
              </a:path>
            </a:pathLst>
          </a:custGeom>
          <a:solidFill>
            <a:srgbClr val="191959"/>
          </a:solidFill>
        </p:spPr>
        <p:txBody>
          <a:bodyPr wrap="square" lIns="0" tIns="0" rIns="0" bIns="0" rtlCol="0"/>
          <a:lstStyle/>
          <a:p>
            <a:endParaRPr/>
          </a:p>
        </p:txBody>
      </p:sp>
      <p:sp>
        <p:nvSpPr>
          <p:cNvPr id="14" name="object 14"/>
          <p:cNvSpPr/>
          <p:nvPr/>
        </p:nvSpPr>
        <p:spPr>
          <a:xfrm>
            <a:off x="3047135" y="6648939"/>
            <a:ext cx="3049588" cy="211138"/>
          </a:xfrm>
          <a:custGeom>
            <a:avLst/>
            <a:gdLst/>
            <a:ahLst/>
            <a:cxnLst/>
            <a:rect l="l" t="t" r="r" b="b"/>
            <a:pathLst>
              <a:path w="2439670" h="168910">
                <a:moveTo>
                  <a:pt x="0" y="168718"/>
                </a:moveTo>
                <a:lnTo>
                  <a:pt x="2439667" y="168718"/>
                </a:lnTo>
                <a:lnTo>
                  <a:pt x="2439667" y="0"/>
                </a:lnTo>
                <a:lnTo>
                  <a:pt x="0" y="0"/>
                </a:lnTo>
                <a:lnTo>
                  <a:pt x="0" y="168718"/>
                </a:lnTo>
                <a:close/>
              </a:path>
            </a:pathLst>
          </a:custGeom>
          <a:solidFill>
            <a:srgbClr val="262685"/>
          </a:solidFill>
        </p:spPr>
        <p:txBody>
          <a:bodyPr wrap="square" lIns="0" tIns="0" rIns="0" bIns="0" rtlCol="0"/>
          <a:lstStyle/>
          <a:p>
            <a:endParaRP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Disk structure</a:t>
            </a:r>
            <a:endParaRPr lang="en-IN" dirty="0"/>
          </a:p>
        </p:txBody>
      </p:sp>
      <p:sp>
        <p:nvSpPr>
          <p:cNvPr id="3" name="Content Placeholder 2"/>
          <p:cNvSpPr>
            <a:spLocks noGrp="1"/>
          </p:cNvSpPr>
          <p:nvPr>
            <p:ph idx="1"/>
          </p:nvPr>
        </p:nvSpPr>
        <p:spPr>
          <a:xfrm>
            <a:off x="428263" y="1064871"/>
            <a:ext cx="8258537" cy="2893671"/>
          </a:xfrm>
        </p:spPr>
        <p:txBody>
          <a:bodyPr/>
          <a:lstStyle/>
          <a:p>
            <a:r>
              <a:rPr lang="en-IN" sz="1800" dirty="0" smtClean="0">
                <a:solidFill>
                  <a:schemeClr val="tx1"/>
                </a:solidFill>
              </a:rPr>
              <a:t>Logical concentric circles represent tracks</a:t>
            </a:r>
          </a:p>
          <a:p>
            <a:r>
              <a:rPr lang="en-IN" sz="1800" dirty="0" smtClean="0">
                <a:solidFill>
                  <a:schemeClr val="tx1"/>
                </a:solidFill>
              </a:rPr>
              <a:t>Each track is numbered 1, 2, 3, ...</a:t>
            </a:r>
          </a:p>
          <a:p>
            <a:r>
              <a:rPr lang="en-IN" sz="1800" dirty="0" smtClean="0">
                <a:solidFill>
                  <a:schemeClr val="tx1"/>
                </a:solidFill>
              </a:rPr>
              <a:t>Similarly sectors are also numbered</a:t>
            </a:r>
          </a:p>
          <a:p>
            <a:r>
              <a:rPr lang="en-IN" sz="1800" dirty="0" smtClean="0">
                <a:solidFill>
                  <a:schemeClr val="tx1"/>
                </a:solidFill>
              </a:rPr>
              <a:t>Intersection of track and sector (For ex. Here C is a disk block)</a:t>
            </a:r>
          </a:p>
          <a:p>
            <a:r>
              <a:rPr lang="en-IN" sz="1800" dirty="0" smtClean="0">
                <a:solidFill>
                  <a:schemeClr val="tx1"/>
                </a:solidFill>
              </a:rPr>
              <a:t>Any block in the disk is identified by (Track number, Sector number )</a:t>
            </a:r>
          </a:p>
          <a:p>
            <a:r>
              <a:rPr lang="en-IN" sz="1800" dirty="0" smtClean="0">
                <a:solidFill>
                  <a:schemeClr val="tx1"/>
                </a:solidFill>
              </a:rPr>
              <a:t>Any location in the block (0 .. 511) (Block address, location address )</a:t>
            </a:r>
          </a:p>
          <a:p>
            <a:r>
              <a:rPr lang="en-IN" sz="1800" dirty="0" smtClean="0">
                <a:solidFill>
                  <a:schemeClr val="tx1"/>
                </a:solidFill>
              </a:rPr>
              <a:t>By spinning the spindle, sectors are changed </a:t>
            </a:r>
          </a:p>
          <a:p>
            <a:r>
              <a:rPr lang="en-IN" sz="1800" dirty="0" smtClean="0">
                <a:solidFill>
                  <a:schemeClr val="tx1"/>
                </a:solidFill>
              </a:rPr>
              <a:t>By arm movement, the tracks are changed</a:t>
            </a:r>
            <a:endParaRPr lang="en-IN" sz="1800" dirty="0"/>
          </a:p>
        </p:txBody>
      </p:sp>
      <p:sp>
        <p:nvSpPr>
          <p:cNvPr id="22530" name="AutoShape 2" descr="Image result for disk structure image tracks and s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4" name="Picture 6" descr="Image result for disk structure image tracks and sector"/>
          <p:cNvPicPr>
            <a:picLocks noChangeAspect="1" noChangeArrowheads="1"/>
          </p:cNvPicPr>
          <p:nvPr/>
        </p:nvPicPr>
        <p:blipFill>
          <a:blip r:embed="rId2"/>
          <a:srcRect/>
          <a:stretch>
            <a:fillRect/>
          </a:stretch>
        </p:blipFill>
        <p:spPr bwMode="auto">
          <a:xfrm>
            <a:off x="3887840" y="3456779"/>
            <a:ext cx="4955230" cy="3156011"/>
          </a:xfrm>
          <a:prstGeom prst="rect">
            <a:avLst/>
          </a:prstGeom>
          <a:noFill/>
        </p:spPr>
      </p:pic>
      <p:sp>
        <p:nvSpPr>
          <p:cNvPr id="22536" name="AutoShape 8" descr="Image result for disk structure image tracks and s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8" name="AutoShape 10" descr="Image result for disk structure image tracks and s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40" name="AutoShape 12" descr="Image result for disk structure image tracks and s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42" name="AutoShape 14" descr="Image result for disk structure image tracks and s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44" name="Picture 16" descr="Image result for disk structure image tracks and sector"/>
          <p:cNvPicPr>
            <a:picLocks noChangeAspect="1" noChangeArrowheads="1"/>
          </p:cNvPicPr>
          <p:nvPr/>
        </p:nvPicPr>
        <p:blipFill>
          <a:blip r:embed="rId3"/>
          <a:srcRect/>
          <a:stretch>
            <a:fillRect/>
          </a:stretch>
        </p:blipFill>
        <p:spPr bwMode="auto">
          <a:xfrm>
            <a:off x="439850" y="3713748"/>
            <a:ext cx="3273913" cy="2640776"/>
          </a:xfrm>
          <a:prstGeom prst="rect">
            <a:avLst/>
          </a:prstGeom>
          <a:noFill/>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the program gets executed?</a:t>
            </a:r>
            <a:endParaRPr lang="en-IN" dirty="0"/>
          </a:p>
        </p:txBody>
      </p:sp>
      <p:sp>
        <p:nvSpPr>
          <p:cNvPr id="3" name="Content Placeholder 2"/>
          <p:cNvSpPr>
            <a:spLocks noGrp="1"/>
          </p:cNvSpPr>
          <p:nvPr>
            <p:ph idx="1"/>
          </p:nvPr>
        </p:nvSpPr>
        <p:spPr/>
        <p:txBody>
          <a:bodyPr/>
          <a:lstStyle/>
          <a:p>
            <a:r>
              <a:rPr lang="en-IN" dirty="0" smtClean="0"/>
              <a:t>Main memory</a:t>
            </a:r>
          </a:p>
          <a:p>
            <a:pPr lvl="1"/>
            <a:r>
              <a:rPr lang="en-IN" dirty="0" smtClean="0"/>
              <a:t>RAM</a:t>
            </a:r>
          </a:p>
          <a:p>
            <a:pPr lvl="1"/>
            <a:r>
              <a:rPr lang="en-IN" dirty="0" smtClean="0"/>
              <a:t>Program and data obtained from the disk to the memory</a:t>
            </a:r>
          </a:p>
          <a:p>
            <a:pPr lvl="1"/>
            <a:r>
              <a:rPr lang="en-IN" dirty="0" smtClean="0"/>
              <a:t>Organizing the data in main memory which can be directly utilized by the program is data structure</a:t>
            </a:r>
          </a:p>
          <a:p>
            <a:endParaRPr lang="en-IN" dirty="0" smtClean="0"/>
          </a:p>
          <a:p>
            <a:r>
              <a:rPr lang="en-IN" dirty="0" smtClean="0"/>
              <a:t>Disk</a:t>
            </a:r>
          </a:p>
          <a:p>
            <a:pPr lvl="1"/>
            <a:r>
              <a:rPr lang="en-IN" dirty="0" smtClean="0"/>
              <a:t>Data is stored in terms of blocks</a:t>
            </a:r>
          </a:p>
          <a:p>
            <a:pPr lvl="1"/>
            <a:r>
              <a:rPr lang="en-IN" dirty="0" smtClean="0"/>
              <a:t>Organizing the data efficiently in the disk to access them is DBMS</a:t>
            </a:r>
          </a:p>
          <a:p>
            <a:endParaRPr lang="en-IN"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the data is stored in the disk?</a:t>
            </a:r>
            <a:endParaRPr lang="en-IN" dirty="0"/>
          </a:p>
        </p:txBody>
      </p:sp>
      <p:sp>
        <p:nvSpPr>
          <p:cNvPr id="3" name="Content Placeholder 2"/>
          <p:cNvSpPr>
            <a:spLocks noGrp="1"/>
          </p:cNvSpPr>
          <p:nvPr>
            <p:ph idx="1"/>
          </p:nvPr>
        </p:nvSpPr>
        <p:spPr/>
        <p:txBody>
          <a:bodyPr/>
          <a:lstStyle/>
          <a:p>
            <a:r>
              <a:rPr lang="en-IN" dirty="0" smtClean="0"/>
              <a:t>Record consists of the following fields</a:t>
            </a:r>
          </a:p>
          <a:p>
            <a:pPr lvl="1"/>
            <a:r>
              <a:rPr lang="en-IN" dirty="0" err="1" smtClean="0"/>
              <a:t>Eid</a:t>
            </a:r>
            <a:r>
              <a:rPr lang="en-IN" dirty="0" smtClean="0"/>
              <a:t> – 10</a:t>
            </a:r>
          </a:p>
          <a:p>
            <a:pPr lvl="1"/>
            <a:r>
              <a:rPr lang="en-IN" dirty="0" smtClean="0"/>
              <a:t>Name – 50</a:t>
            </a:r>
          </a:p>
          <a:p>
            <a:pPr lvl="1"/>
            <a:r>
              <a:rPr lang="en-IN" dirty="0" smtClean="0"/>
              <a:t>Dept. – 10</a:t>
            </a:r>
          </a:p>
          <a:p>
            <a:pPr lvl="1"/>
            <a:r>
              <a:rPr lang="en-IN" dirty="0" smtClean="0"/>
              <a:t>Section – 8</a:t>
            </a:r>
          </a:p>
          <a:p>
            <a:pPr lvl="1"/>
            <a:r>
              <a:rPr lang="en-IN" dirty="0" smtClean="0"/>
              <a:t>Address – 50</a:t>
            </a:r>
          </a:p>
          <a:p>
            <a:pPr lvl="1"/>
            <a:r>
              <a:rPr lang="en-IN" dirty="0" smtClean="0"/>
              <a:t>Total – 128 bytes </a:t>
            </a:r>
          </a:p>
          <a:p>
            <a:r>
              <a:rPr lang="en-IN" dirty="0" smtClean="0"/>
              <a:t>We have file that consists of 100 records</a:t>
            </a:r>
          </a:p>
          <a:p>
            <a:r>
              <a:rPr lang="en-IN" dirty="0" smtClean="0"/>
              <a:t>In a block, we can store (512/128) 4 records</a:t>
            </a:r>
          </a:p>
          <a:p>
            <a:r>
              <a:rPr lang="en-IN" dirty="0" smtClean="0"/>
              <a:t>We store the entire file in 25 blocks</a:t>
            </a:r>
          </a:p>
          <a:p>
            <a:r>
              <a:rPr lang="en-IN" dirty="0" smtClean="0"/>
              <a:t>So, if we want to search, For ex, the record of ‘Smith’ in the disk, we need to search 25 blocks. </a:t>
            </a:r>
          </a:p>
          <a:p>
            <a:pPr>
              <a:buNone/>
            </a:pPr>
            <a:endParaRPr lang="en-IN" dirty="0"/>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Indexing</a:t>
            </a:r>
            <a:endParaRPr lang="en-IN" dirty="0"/>
          </a:p>
        </p:txBody>
      </p:sp>
      <p:sp>
        <p:nvSpPr>
          <p:cNvPr id="3" name="Content Placeholder 2"/>
          <p:cNvSpPr>
            <a:spLocks noGrp="1"/>
          </p:cNvSpPr>
          <p:nvPr>
            <p:ph idx="1"/>
          </p:nvPr>
        </p:nvSpPr>
        <p:spPr/>
        <p:txBody>
          <a:bodyPr/>
          <a:lstStyle/>
          <a:p>
            <a:r>
              <a:rPr lang="en-IN" dirty="0" smtClean="0"/>
              <a:t>Possible to reduce the searching time by the development of index</a:t>
            </a:r>
          </a:p>
          <a:p>
            <a:pPr>
              <a:buNone/>
            </a:pPr>
            <a:r>
              <a:rPr lang="en-IN" dirty="0" smtClean="0">
                <a:solidFill>
                  <a:srgbClr val="FF0000"/>
                </a:solidFill>
              </a:rPr>
              <a:t>Index</a:t>
            </a:r>
          </a:p>
          <a:p>
            <a:r>
              <a:rPr lang="en-IN" dirty="0" smtClean="0"/>
              <a:t>1</a:t>
            </a:r>
            <a:r>
              <a:rPr lang="en-IN" baseline="30000" dirty="0" smtClean="0"/>
              <a:t>st</a:t>
            </a:r>
            <a:r>
              <a:rPr lang="en-IN" dirty="0" smtClean="0"/>
              <a:t> entry has </a:t>
            </a:r>
            <a:r>
              <a:rPr lang="en-IN" dirty="0" err="1" smtClean="0"/>
              <a:t>Eid</a:t>
            </a:r>
            <a:r>
              <a:rPr lang="en-IN" dirty="0" smtClean="0"/>
              <a:t> </a:t>
            </a:r>
            <a:r>
              <a:rPr lang="en-IN" dirty="0" err="1" smtClean="0"/>
              <a:t>ptr</a:t>
            </a:r>
            <a:r>
              <a:rPr lang="en-IN" dirty="0" smtClean="0"/>
              <a:t> to block1 (Record pointer)</a:t>
            </a:r>
          </a:p>
          <a:p>
            <a:r>
              <a:rPr lang="en-IN" dirty="0" smtClean="0"/>
              <a:t>2</a:t>
            </a:r>
            <a:r>
              <a:rPr lang="en-IN" baseline="30000" dirty="0" smtClean="0"/>
              <a:t>nd</a:t>
            </a:r>
            <a:r>
              <a:rPr lang="en-IN" dirty="0" smtClean="0"/>
              <a:t> entry has </a:t>
            </a:r>
            <a:r>
              <a:rPr lang="en-IN" dirty="0" err="1" smtClean="0"/>
              <a:t>Eid</a:t>
            </a:r>
            <a:r>
              <a:rPr lang="en-IN" dirty="0" smtClean="0"/>
              <a:t> </a:t>
            </a:r>
            <a:r>
              <a:rPr lang="en-IN" dirty="0" err="1" smtClean="0"/>
              <a:t>ptr</a:t>
            </a:r>
            <a:r>
              <a:rPr lang="en-IN" dirty="0" smtClean="0"/>
              <a:t> to block1 (Record pointer)</a:t>
            </a:r>
          </a:p>
          <a:p>
            <a:r>
              <a:rPr lang="en-IN" dirty="0" smtClean="0"/>
              <a:t>3</a:t>
            </a:r>
            <a:r>
              <a:rPr lang="en-IN" baseline="30000" dirty="0" smtClean="0"/>
              <a:t>rd</a:t>
            </a:r>
            <a:r>
              <a:rPr lang="en-IN" dirty="0" smtClean="0"/>
              <a:t> entry has </a:t>
            </a:r>
            <a:r>
              <a:rPr lang="en-IN" dirty="0" err="1" smtClean="0"/>
              <a:t>Eid</a:t>
            </a:r>
            <a:r>
              <a:rPr lang="en-IN" dirty="0" smtClean="0"/>
              <a:t> </a:t>
            </a:r>
            <a:r>
              <a:rPr lang="en-IN" dirty="0" err="1" smtClean="0"/>
              <a:t>ptr</a:t>
            </a:r>
            <a:r>
              <a:rPr lang="en-IN" dirty="0" smtClean="0"/>
              <a:t> to block1 (Record pointer)</a:t>
            </a:r>
          </a:p>
          <a:p>
            <a:r>
              <a:rPr lang="en-IN" dirty="0" smtClean="0"/>
              <a:t>4</a:t>
            </a:r>
            <a:r>
              <a:rPr lang="en-IN" baseline="30000" dirty="0" smtClean="0"/>
              <a:t>th</a:t>
            </a:r>
            <a:r>
              <a:rPr lang="en-IN" dirty="0" smtClean="0"/>
              <a:t> entry has </a:t>
            </a:r>
            <a:r>
              <a:rPr lang="en-IN" dirty="0" err="1" smtClean="0"/>
              <a:t>Eid</a:t>
            </a:r>
            <a:r>
              <a:rPr lang="en-IN" dirty="0" smtClean="0"/>
              <a:t> </a:t>
            </a:r>
            <a:r>
              <a:rPr lang="en-IN" dirty="0" err="1" smtClean="0"/>
              <a:t>ptr</a:t>
            </a:r>
            <a:r>
              <a:rPr lang="en-IN" dirty="0" smtClean="0"/>
              <a:t> to block1 (Record pointer)</a:t>
            </a:r>
          </a:p>
          <a:p>
            <a:r>
              <a:rPr lang="en-IN" dirty="0" smtClean="0"/>
              <a:t>5</a:t>
            </a:r>
            <a:r>
              <a:rPr lang="en-IN" baseline="30000" dirty="0" smtClean="0"/>
              <a:t>th</a:t>
            </a:r>
            <a:r>
              <a:rPr lang="en-IN" dirty="0" smtClean="0"/>
              <a:t> entry has </a:t>
            </a:r>
            <a:r>
              <a:rPr lang="en-IN" dirty="0" err="1" smtClean="0"/>
              <a:t>Eid</a:t>
            </a:r>
            <a:r>
              <a:rPr lang="en-IN" dirty="0" smtClean="0"/>
              <a:t> </a:t>
            </a:r>
            <a:r>
              <a:rPr lang="en-IN" dirty="0" err="1" smtClean="0"/>
              <a:t>ptr</a:t>
            </a:r>
            <a:r>
              <a:rPr lang="en-IN" dirty="0" smtClean="0"/>
              <a:t> to block2 (Record pointer)</a:t>
            </a:r>
          </a:p>
          <a:p>
            <a:r>
              <a:rPr lang="en-IN" dirty="0" smtClean="0"/>
              <a:t>.</a:t>
            </a:r>
          </a:p>
          <a:p>
            <a:r>
              <a:rPr lang="en-IN" dirty="0" smtClean="0"/>
              <a:t>.</a:t>
            </a:r>
          </a:p>
          <a:p>
            <a:r>
              <a:rPr lang="en-IN" dirty="0" smtClean="0"/>
              <a:t>100</a:t>
            </a:r>
            <a:r>
              <a:rPr lang="en-IN" baseline="30000" dirty="0" smtClean="0"/>
              <a:t>th</a:t>
            </a:r>
            <a:r>
              <a:rPr lang="en-IN" dirty="0" smtClean="0"/>
              <a:t> </a:t>
            </a:r>
            <a:r>
              <a:rPr lang="en-IN" dirty="0" err="1" smtClean="0"/>
              <a:t>Eid</a:t>
            </a:r>
            <a:r>
              <a:rPr lang="en-IN" dirty="0" smtClean="0"/>
              <a:t> </a:t>
            </a:r>
            <a:r>
              <a:rPr lang="en-IN" dirty="0" err="1" smtClean="0"/>
              <a:t>ptr</a:t>
            </a:r>
            <a:r>
              <a:rPr lang="en-IN" dirty="0" smtClean="0"/>
              <a:t> to block25 (Record pointer)</a:t>
            </a:r>
          </a:p>
          <a:p>
            <a:endParaRPr lang="en-IN" dirty="0" smtClean="0"/>
          </a:p>
          <a:p>
            <a:endParaRPr lang="en-IN" dirty="0"/>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Courseware-Template</Template>
  <TotalTime>4964</TotalTime>
  <Words>1633</Words>
  <Application>Microsoft Office PowerPoint</Application>
  <PresentationFormat>On-screen Show (4:3)</PresentationFormat>
  <Paragraphs>252</Paragraphs>
  <Slides>29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Century</vt:lpstr>
      <vt:lpstr>Comic Sans MS</vt:lpstr>
      <vt:lpstr>Courier</vt:lpstr>
      <vt:lpstr>PMingLiU</vt:lpstr>
      <vt:lpstr>Tahoma</vt:lpstr>
      <vt:lpstr>Times</vt:lpstr>
      <vt:lpstr>Times New Roman</vt:lpstr>
      <vt:lpstr>Wingdings</vt:lpstr>
      <vt:lpstr>SASEPresentation</vt:lpstr>
      <vt:lpstr>DATA STRUCTURES</vt:lpstr>
      <vt:lpstr>Session Objectives</vt:lpstr>
      <vt:lpstr>Session Outcomes</vt:lpstr>
      <vt:lpstr>Agenda</vt:lpstr>
      <vt:lpstr>B-Tree, Insertion, Deletion operations</vt:lpstr>
      <vt:lpstr>Disk structure</vt:lpstr>
      <vt:lpstr>How the program gets executed?</vt:lpstr>
      <vt:lpstr>How the data is stored in the disk?</vt:lpstr>
      <vt:lpstr>Indexing</vt:lpstr>
      <vt:lpstr>Indexing</vt:lpstr>
      <vt:lpstr>Multilevel indexing</vt:lpstr>
      <vt:lpstr>M-way search tree</vt:lpstr>
      <vt:lpstr>M-way search tree</vt:lpstr>
      <vt:lpstr>Node structure for M-way search Tree</vt:lpstr>
      <vt:lpstr> Can we use this search tree for making an index? </vt:lpstr>
      <vt:lpstr>What is B Tree?</vt:lpstr>
      <vt:lpstr>Why B Tree?</vt:lpstr>
      <vt:lpstr>Steps for Insertion</vt:lpstr>
      <vt:lpstr>Creation of B Tree of Order 4</vt:lpstr>
      <vt:lpstr>Creation of B Tree of Order 4</vt:lpstr>
      <vt:lpstr>Creation of B Tree of Order 4</vt:lpstr>
      <vt:lpstr>Creation of B Tree of Order 4</vt:lpstr>
      <vt:lpstr>Different cases for Deletion</vt:lpstr>
      <vt:lpstr>Deletion</vt:lpstr>
      <vt:lpstr>Deletion (cont.)</vt:lpstr>
      <vt:lpstr>Deletion (cont.)</vt:lpstr>
      <vt:lpstr>Deletion (cont.)</vt:lpstr>
      <vt:lpstr>Contd. Case 5</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SSN</cp:lastModifiedBy>
  <cp:revision>479</cp:revision>
  <dcterms:created xsi:type="dcterms:W3CDTF">2016-10-25T05:26:29Z</dcterms:created>
  <dcterms:modified xsi:type="dcterms:W3CDTF">2022-01-03T10:36:15Z</dcterms:modified>
</cp:coreProperties>
</file>